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86" r:id="rId1"/>
    <p:sldMasterId id="2147483898" r:id="rId2"/>
  </p:sldMasterIdLst>
  <p:notesMasterIdLst>
    <p:notesMasterId r:id="rId126"/>
  </p:notesMasterIdLst>
  <p:sldIdLst>
    <p:sldId id="257" r:id="rId3"/>
    <p:sldId id="361" r:id="rId4"/>
    <p:sldId id="391" r:id="rId5"/>
    <p:sldId id="392" r:id="rId6"/>
    <p:sldId id="393" r:id="rId7"/>
    <p:sldId id="394" r:id="rId8"/>
    <p:sldId id="362" r:id="rId9"/>
    <p:sldId id="364" r:id="rId10"/>
    <p:sldId id="365" r:id="rId11"/>
    <p:sldId id="366" r:id="rId12"/>
    <p:sldId id="367" r:id="rId13"/>
    <p:sldId id="368" r:id="rId14"/>
    <p:sldId id="370" r:id="rId15"/>
    <p:sldId id="371" r:id="rId16"/>
    <p:sldId id="372" r:id="rId17"/>
    <p:sldId id="258" r:id="rId18"/>
    <p:sldId id="262" r:id="rId19"/>
    <p:sldId id="263" r:id="rId20"/>
    <p:sldId id="374" r:id="rId21"/>
    <p:sldId id="416" r:id="rId22"/>
    <p:sldId id="417" r:id="rId23"/>
    <p:sldId id="418" r:id="rId24"/>
    <p:sldId id="419" r:id="rId25"/>
    <p:sldId id="415" r:id="rId26"/>
    <p:sldId id="420"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9" r:id="rId41"/>
    <p:sldId id="442" r:id="rId42"/>
    <p:sldId id="260" r:id="rId43"/>
    <p:sldId id="261" r:id="rId44"/>
    <p:sldId id="440" r:id="rId45"/>
    <p:sldId id="441"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434" r:id="rId92"/>
    <p:sldId id="406" r:id="rId93"/>
    <p:sldId id="414" r:id="rId94"/>
    <p:sldId id="436" r:id="rId95"/>
    <p:sldId id="437" r:id="rId96"/>
    <p:sldId id="438" r:id="rId97"/>
    <p:sldId id="407" r:id="rId98"/>
    <p:sldId id="409" r:id="rId99"/>
    <p:sldId id="410" r:id="rId100"/>
    <p:sldId id="411" r:id="rId101"/>
    <p:sldId id="389" r:id="rId102"/>
    <p:sldId id="319" r:id="rId103"/>
    <p:sldId id="331" r:id="rId104"/>
    <p:sldId id="320" r:id="rId105"/>
    <p:sldId id="321" r:id="rId106"/>
    <p:sldId id="412" r:id="rId107"/>
    <p:sldId id="413" r:id="rId108"/>
    <p:sldId id="322" r:id="rId109"/>
    <p:sldId id="333" r:id="rId110"/>
    <p:sldId id="323" r:id="rId111"/>
    <p:sldId id="334" r:id="rId112"/>
    <p:sldId id="326" r:id="rId113"/>
    <p:sldId id="341" r:id="rId114"/>
    <p:sldId id="342" r:id="rId115"/>
    <p:sldId id="343" r:id="rId116"/>
    <p:sldId id="327" r:id="rId117"/>
    <p:sldId id="338" r:id="rId118"/>
    <p:sldId id="340" r:id="rId119"/>
    <p:sldId id="329" r:id="rId120"/>
    <p:sldId id="408" r:id="rId121"/>
    <p:sldId id="330" r:id="rId122"/>
    <p:sldId id="396" r:id="rId123"/>
    <p:sldId id="395" r:id="rId124"/>
    <p:sldId id="345"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3300"/>
    <a:srgbClr val="FFFF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60"/>
  </p:normalViewPr>
  <p:slideViewPr>
    <p:cSldViewPr>
      <p:cViewPr varScale="1">
        <p:scale>
          <a:sx n="82" d="100"/>
          <a:sy n="82" d="100"/>
        </p:scale>
        <p:origin x="154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a:t>Introduction to Computer Vision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39" custLinFactNeighborY="-9805">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2" custLinFactNeighborX="-3369" custLinFactNeighborY="71313">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Architectures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D369DF30-B634-402E-AF43-230591D12A46}">
      <dgm:prSet/>
      <dgm:spPr/>
      <dgm:t>
        <a:bodyPr/>
        <a:lstStyle/>
        <a:p>
          <a:r>
            <a:rPr lang="en-GB" dirty="0"/>
            <a:t>Representation of a Three-Dimensional Moving Scene. Convolutional layers, pooling layers, and padding. Transfer learning and pre-trained models Architectures.   </a:t>
          </a:r>
          <a:endParaRPr lang="en-IN" dirty="0"/>
        </a:p>
      </dgm:t>
    </dgm:pt>
    <dgm:pt modelId="{5A67967C-0EAD-41B6-AF7B-FDE6CBF6B651}" type="parTrans" cxnId="{AA6DBEF1-CC9C-44E6-A512-FF0CDF053ABB}">
      <dgm:prSet/>
      <dgm:spPr/>
      <dgm:t>
        <a:bodyPr/>
        <a:lstStyle/>
        <a:p>
          <a:endParaRPr lang="en-US"/>
        </a:p>
      </dgm:t>
    </dgm:pt>
    <dgm:pt modelId="{90074336-EEFF-4709-87BA-15C51D5A8045}" type="sibTrans" cxnId="{AA6DBEF1-CC9C-44E6-A512-FF0CDF053ABB}">
      <dgm:prSet/>
      <dgm:spPr/>
      <dgm:t>
        <a:bodyPr/>
        <a:lstStyle/>
        <a:p>
          <a:endParaRPr lang="en-US"/>
        </a:p>
      </dgm:t>
    </dgm:pt>
    <dgm:pt modelId="{7076C3FC-D677-42D3-AFD9-519230148AA9}">
      <dgm:prSet/>
      <dgm:spPr/>
      <dgm:t>
        <a:bodyPr/>
        <a:lstStyle/>
        <a:p>
          <a:r>
            <a:rPr lang="en-GB"/>
            <a:t>Architectures Design: LeNet-5, AlexNet, VGGNet, GoogLeNet, ResNet, Efficient Net, Mobile Net, RNN Introduction.     </a:t>
          </a:r>
          <a:endParaRPr lang="en-IN"/>
        </a:p>
      </dgm:t>
    </dgm:pt>
    <dgm:pt modelId="{FE62C8FC-8C64-4CE1-872F-8542D7C5999C}" type="parTrans" cxnId="{919127EC-71E4-4C56-AD4E-96B02E5889B8}">
      <dgm:prSet/>
      <dgm:spPr/>
      <dgm:t>
        <a:bodyPr/>
        <a:lstStyle/>
        <a:p>
          <a:endParaRPr lang="en-US"/>
        </a:p>
      </dgm:t>
    </dgm:pt>
    <dgm:pt modelId="{0A592E99-F344-4BE4-ADDE-41E6CCCB281C}" type="sib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3"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7B5D70F3-324A-4EA4-B0FC-AAC4C5B99002}" type="pres">
      <dgm:prSet presAssocID="{D369DF30-B634-402E-AF43-230591D12A46}" presName="parentText" presStyleLbl="node1" presStyleIdx="1" presStyleCnt="3">
        <dgm:presLayoutVars>
          <dgm:chMax val="0"/>
          <dgm:bulletEnabled val="1"/>
        </dgm:presLayoutVars>
      </dgm:prSet>
      <dgm:spPr/>
    </dgm:pt>
    <dgm:pt modelId="{8BEC9764-8FDA-47DB-BA9E-60B836668861}" type="pres">
      <dgm:prSet presAssocID="{90074336-EEFF-4709-87BA-15C51D5A8045}" presName="spacer" presStyleCnt="0"/>
      <dgm:spPr/>
    </dgm:pt>
    <dgm:pt modelId="{80F49CB3-EE90-49B1-AF3F-EAAE5DF558FE}" type="pres">
      <dgm:prSet presAssocID="{7076C3FC-D677-42D3-AFD9-519230148AA9}" presName="parentText" presStyleLbl="node1" presStyleIdx="2" presStyleCnt="3">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2" destOrd="0" parTransId="{FE62C8FC-8C64-4CE1-872F-8542D7C5999C}" sibTransId="{0A592E99-F344-4BE4-ADDE-41E6CCCB281C}"/>
    <dgm:cxn modelId="{B1B33CF1-A172-4064-A4EE-990B87B626EA}" type="presOf" srcId="{D369DF30-B634-402E-AF43-230591D12A46}" destId="{7B5D70F3-324A-4EA4-B0FC-AAC4C5B99002}" srcOrd="0" destOrd="0" presId="urn:microsoft.com/office/officeart/2005/8/layout/vList2"/>
    <dgm:cxn modelId="{AA6DBEF1-CC9C-44E6-A512-FF0CDF053ABB}" srcId="{18EA6042-2EA2-4065-81DF-7A18BEC42C1C}" destId="{D369DF30-B634-402E-AF43-230591D12A46}" srcOrd="1" destOrd="0" parTransId="{5A67967C-0EAD-41B6-AF7B-FDE6CBF6B651}" sibTransId="{90074336-EEFF-4709-87BA-15C51D5A8045}"/>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54912469-46A7-4510-8825-C6358F14551B}" type="presParOf" srcId="{5935E145-FD17-4F9E-B302-F21214F4A468}" destId="{7B5D70F3-324A-4EA4-B0FC-AAC4C5B99002}" srcOrd="2" destOrd="0" presId="urn:microsoft.com/office/officeart/2005/8/layout/vList2"/>
    <dgm:cxn modelId="{588DD5BA-068E-41AB-B54F-1ACE9BE839C6}" type="presParOf" srcId="{5935E145-FD17-4F9E-B302-F21214F4A468}" destId="{8BEC9764-8FDA-47DB-BA9E-60B836668861}" srcOrd="3" destOrd="0" presId="urn:microsoft.com/office/officeart/2005/8/layout/vList2"/>
    <dgm:cxn modelId="{70866D5C-0DAE-4E32-B1B5-54ECA714875E}" type="presParOf" srcId="{5935E145-FD17-4F9E-B302-F21214F4A468}" destId="{80F49CB3-EE90-49B1-AF3F-EAAE5DF558F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Segmentation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949138AA-27A5-499F-B742-7C54E953FBBE}">
      <dgm:prSet/>
      <dgm:spPr/>
      <dgm:t>
        <a:bodyPr/>
        <a:lstStyle/>
        <a:p>
          <a:r>
            <a:rPr lang="en-GB"/>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a:p>
      </dgm:t>
    </dgm:pt>
    <dgm:pt modelId="{468F6954-5806-4BF2-95D5-7311E16DEFE3}" type="parTrans" cxnId="{36A455C7-75A6-471D-A28E-6D94DA568809}">
      <dgm:prSet/>
      <dgm:spPr/>
      <dgm:t>
        <a:bodyPr/>
        <a:lstStyle/>
        <a:p>
          <a:endParaRPr lang="en-US"/>
        </a:p>
      </dgm:t>
    </dgm:pt>
    <dgm:pt modelId="{56AE27FD-559E-4230-8F25-D8705DD8AF8D}" type="sibTrans" cxnId="{36A455C7-75A6-471D-A28E-6D94DA568809}">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6C14554A-219F-4E02-A840-5F086559B97D}" type="pres">
      <dgm:prSet presAssocID="{949138AA-27A5-499F-B742-7C54E953FBBE}" presName="parentText" presStyleLbl="node1" presStyleIdx="1" presStyleCnt="2" custScaleY="178995">
        <dgm:presLayoutVars>
          <dgm:chMax val="0"/>
          <dgm:bulletEnabled val="1"/>
        </dgm:presLayoutVars>
      </dgm:prSet>
      <dgm:spPr/>
    </dgm:pt>
  </dgm:ptLst>
  <dgm:cxnLst>
    <dgm:cxn modelId="{43D8BC78-3978-4C23-B9DA-F6115E3E708A}" type="presOf" srcId="{18EA6042-2EA2-4065-81DF-7A18BEC42C1C}" destId="{5935E145-FD17-4F9E-B302-F21214F4A468}" srcOrd="0" destOrd="0" presId="urn:microsoft.com/office/officeart/2005/8/layout/vList2"/>
    <dgm:cxn modelId="{FC87D780-1235-4BB0-A417-C1A29E397FE1}" type="presOf" srcId="{949138AA-27A5-499F-B742-7C54E953FBBE}" destId="{6C14554A-219F-4E02-A840-5F086559B97D}" srcOrd="0" destOrd="0" presId="urn:microsoft.com/office/officeart/2005/8/layout/vList2"/>
    <dgm:cxn modelId="{36A455C7-75A6-471D-A28E-6D94DA568809}" srcId="{18EA6042-2EA2-4065-81DF-7A18BEC42C1C}" destId="{949138AA-27A5-499F-B742-7C54E953FBBE}" srcOrd="1" destOrd="0" parTransId="{468F6954-5806-4BF2-95D5-7311E16DEFE3}" sibTransId="{56AE27FD-559E-4230-8F25-D8705DD8AF8D}"/>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82423B90-8197-4B15-86B7-28E2170F105D}" type="presParOf" srcId="{5935E145-FD17-4F9E-B302-F21214F4A468}" destId="{6C14554A-219F-4E02-A840-5F086559B97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Object Detection </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EA6042-2EA2-4065-81DF-7A18BEC42C1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18CE3E0E-3290-422E-BD32-E1AD8CB2C6E4}">
      <dgm:prSet custT="1"/>
      <dgm:spPr/>
      <dgm:t>
        <a:bodyPr/>
        <a:lstStyle/>
        <a:p>
          <a:r>
            <a:rPr lang="en-GB" sz="2000" b="1" dirty="0"/>
            <a:t>Visualization and Generative Models</a:t>
          </a:r>
          <a:r>
            <a:rPr lang="en-GB" sz="2000" dirty="0"/>
            <a:t> </a:t>
          </a:r>
          <a:endParaRPr lang="en-IN" sz="2000" dirty="0"/>
        </a:p>
      </dgm:t>
    </dgm:pt>
    <dgm:pt modelId="{317883E6-23F7-434D-A777-EB6C46138693}" type="parTrans" cxnId="{F61405CD-BF4D-4132-A8F6-94A55AFF2516}">
      <dgm:prSet/>
      <dgm:spPr/>
      <dgm:t>
        <a:bodyPr/>
        <a:lstStyle/>
        <a:p>
          <a:endParaRPr lang="en-IN"/>
        </a:p>
      </dgm:t>
    </dgm:pt>
    <dgm:pt modelId="{5A57522C-1C32-440C-9F64-9EF818720D9C}" type="sibTrans" cxnId="{F61405CD-BF4D-4132-A8F6-94A55AFF2516}">
      <dgm:prSet/>
      <dgm:spPr/>
      <dgm:t>
        <a:bodyPr/>
        <a:lstStyle/>
        <a:p>
          <a:endParaRPr lang="en-IN"/>
        </a:p>
      </dgm:t>
    </dgm:pt>
    <dgm:pt modelId="{7076C3FC-D677-42D3-AFD9-519230148AA9}">
      <dgm:prSet/>
      <dgm:spPr/>
      <dgm:t>
        <a:bodyPr/>
        <a:lstStyle/>
        <a:p>
          <a:r>
            <a:rPr lang="en-GB" dirty="0"/>
            <a:t>Object Detection and Sliding Windows, R-CNN, Fast R-CNN, Object Recognition, 3-D vision and Geometry, Digital Watermarking. Object Detection, face recognition instance Recognition, Category Recognition   Objects, Scenes, Activities, Object classification. </a:t>
          </a:r>
          <a:endParaRPr lang="en-IN" dirty="0"/>
        </a:p>
      </dgm:t>
    </dgm:pt>
    <dgm:pt modelId="{0A592E99-F344-4BE4-ADDE-41E6CCCB281C}" type="sibTrans" cxnId="{919127EC-71E4-4C56-AD4E-96B02E5889B8}">
      <dgm:prSet/>
      <dgm:spPr/>
      <dgm:t>
        <a:bodyPr/>
        <a:lstStyle/>
        <a:p>
          <a:endParaRPr lang="en-US"/>
        </a:p>
      </dgm:t>
    </dgm:pt>
    <dgm:pt modelId="{FE62C8FC-8C64-4CE1-872F-8542D7C5999C}" type="parTrans" cxnId="{919127EC-71E4-4C56-AD4E-96B02E5889B8}">
      <dgm:prSet/>
      <dgm:spPr/>
      <dgm:t>
        <a:bodyPr/>
        <a:lstStyle/>
        <a:p>
          <a:endParaRPr lang="en-US"/>
        </a:p>
      </dgm:t>
    </dgm:pt>
    <dgm:pt modelId="{5935E145-FD17-4F9E-B302-F21214F4A468}" type="pres">
      <dgm:prSet presAssocID="{18EA6042-2EA2-4065-81DF-7A18BEC42C1C}" presName="linear" presStyleCnt="0">
        <dgm:presLayoutVars>
          <dgm:animLvl val="lvl"/>
          <dgm:resizeHandles val="exact"/>
        </dgm:presLayoutVars>
      </dgm:prSet>
      <dgm:spPr/>
    </dgm:pt>
    <dgm:pt modelId="{5466BB5F-F99C-4092-B11E-435C2EC87E42}" type="pres">
      <dgm:prSet presAssocID="{18CE3E0E-3290-422E-BD32-E1AD8CB2C6E4}" presName="parentText" presStyleLbl="node1" presStyleIdx="0" presStyleCnt="2" custScaleY="18411" custLinFactNeighborX="-2586" custLinFactNeighborY="-71311">
        <dgm:presLayoutVars>
          <dgm:chMax val="0"/>
          <dgm:bulletEnabled val="1"/>
        </dgm:presLayoutVars>
      </dgm:prSet>
      <dgm:spPr/>
    </dgm:pt>
    <dgm:pt modelId="{96575E91-F5A5-4218-B1EC-F10E76AC9EB6}" type="pres">
      <dgm:prSet presAssocID="{5A57522C-1C32-440C-9F64-9EF818720D9C}" presName="spacer" presStyleCnt="0"/>
      <dgm:spPr/>
    </dgm:pt>
    <dgm:pt modelId="{80F49CB3-EE90-49B1-AF3F-EAAE5DF558FE}" type="pres">
      <dgm:prSet presAssocID="{7076C3FC-D677-42D3-AFD9-519230148AA9}" presName="parentText" presStyleLbl="node1" presStyleIdx="1" presStyleCnt="2">
        <dgm:presLayoutVars>
          <dgm:chMax val="0"/>
          <dgm:bulletEnabled val="1"/>
        </dgm:presLayoutVars>
      </dgm:prSet>
      <dgm:spPr/>
    </dgm:pt>
  </dgm:ptLst>
  <dgm:cxnLst>
    <dgm:cxn modelId="{C6BF1075-7AC3-4898-84EB-95F66C4AE70B}" type="presOf" srcId="{7076C3FC-D677-42D3-AFD9-519230148AA9}" destId="{80F49CB3-EE90-49B1-AF3F-EAAE5DF558FE}" srcOrd="0" destOrd="0" presId="urn:microsoft.com/office/officeart/2005/8/layout/vList2"/>
    <dgm:cxn modelId="{43D8BC78-3978-4C23-B9DA-F6115E3E708A}" type="presOf" srcId="{18EA6042-2EA2-4065-81DF-7A18BEC42C1C}" destId="{5935E145-FD17-4F9E-B302-F21214F4A468}" srcOrd="0" destOrd="0" presId="urn:microsoft.com/office/officeart/2005/8/layout/vList2"/>
    <dgm:cxn modelId="{F61405CD-BF4D-4132-A8F6-94A55AFF2516}" srcId="{18EA6042-2EA2-4065-81DF-7A18BEC42C1C}" destId="{18CE3E0E-3290-422E-BD32-E1AD8CB2C6E4}" srcOrd="0" destOrd="0" parTransId="{317883E6-23F7-434D-A777-EB6C46138693}" sibTransId="{5A57522C-1C32-440C-9F64-9EF818720D9C}"/>
    <dgm:cxn modelId="{DBB2FAD8-B514-47F5-B0A3-6A2E767345A4}" type="presOf" srcId="{18CE3E0E-3290-422E-BD32-E1AD8CB2C6E4}" destId="{5466BB5F-F99C-4092-B11E-435C2EC87E42}" srcOrd="0" destOrd="0" presId="urn:microsoft.com/office/officeart/2005/8/layout/vList2"/>
    <dgm:cxn modelId="{919127EC-71E4-4C56-AD4E-96B02E5889B8}" srcId="{18EA6042-2EA2-4065-81DF-7A18BEC42C1C}" destId="{7076C3FC-D677-42D3-AFD9-519230148AA9}" srcOrd="1" destOrd="0" parTransId="{FE62C8FC-8C64-4CE1-872F-8542D7C5999C}" sibTransId="{0A592E99-F344-4BE4-ADDE-41E6CCCB281C}"/>
    <dgm:cxn modelId="{1CF4A458-23AF-4C43-8CFF-CF4F19D853E7}" type="presParOf" srcId="{5935E145-FD17-4F9E-B302-F21214F4A468}" destId="{5466BB5F-F99C-4092-B11E-435C2EC87E42}" srcOrd="0" destOrd="0" presId="urn:microsoft.com/office/officeart/2005/8/layout/vList2"/>
    <dgm:cxn modelId="{F6055E84-5F10-4661-B75C-8E54C73A1F81}" type="presParOf" srcId="{5935E145-FD17-4F9E-B302-F21214F4A468}" destId="{96575E91-F5A5-4218-B1EC-F10E76AC9EB6}" srcOrd="1" destOrd="0" presId="urn:microsoft.com/office/officeart/2005/8/layout/vList2"/>
    <dgm:cxn modelId="{70866D5C-0DAE-4E32-B1B5-54ECA714875E}" type="presParOf" srcId="{5935E145-FD17-4F9E-B302-F21214F4A468}" destId="{80F49CB3-EE90-49B1-AF3F-EAAE5DF558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8E5BA7-139C-426B-89F7-6FDCC9986254}" type="doc">
      <dgm:prSet loTypeId="urn:microsoft.com/office/officeart/2005/8/layout/list1" loCatId="list" qsTypeId="urn:microsoft.com/office/officeart/2005/8/quickstyle/3d2#1" qsCatId="3D" csTypeId="urn:microsoft.com/office/officeart/2005/8/colors/colorful1#1" csCatId="colorful" phldr="1"/>
      <dgm:spPr/>
      <dgm:t>
        <a:bodyPr/>
        <a:lstStyle/>
        <a:p>
          <a:endParaRPr lang="en-US"/>
        </a:p>
      </dgm:t>
    </dgm:pt>
    <dgm:pt modelId="{2E76421B-DB30-4FA8-B16F-5EB453EB63EE}">
      <dgm:prSet custT="1"/>
      <dgm:spPr/>
      <dgm:t>
        <a:bodyPr/>
        <a:lstStyle/>
        <a:p>
          <a:pPr algn="ctr"/>
          <a:r>
            <a:rPr lang="en-GB" sz="1800" b="1" dirty="0"/>
            <a:t>Object Detection </a:t>
          </a:r>
          <a:endParaRPr lang="en-US" sz="1800" b="1" dirty="0">
            <a:latin typeface="Times New Roman" panose="02020603050405020304" pitchFamily="18" charset="0"/>
            <a:cs typeface="Times New Roman" panose="02020603050405020304" pitchFamily="18" charset="0"/>
          </a:endParaRPr>
        </a:p>
      </dgm:t>
    </dgm:pt>
    <dgm:pt modelId="{21C3A60E-A577-4CC5-9655-A11F1FB43A72}" type="parTrans" cxnId="{511CFD00-236D-430E-BA8F-3D218D3D33F0}">
      <dgm:prSet/>
      <dgm:spPr/>
      <dgm:t>
        <a:bodyPr/>
        <a:lstStyle/>
        <a:p>
          <a:endParaRPr lang="en-US" sz="2000"/>
        </a:p>
      </dgm:t>
    </dgm:pt>
    <dgm:pt modelId="{D6A3ED1B-3E0B-4E5B-B0B6-B1453BB0CD63}" type="sibTrans" cxnId="{511CFD00-236D-430E-BA8F-3D218D3D33F0}">
      <dgm:prSet/>
      <dgm:spPr/>
      <dgm:t>
        <a:bodyPr/>
        <a:lstStyle/>
        <a:p>
          <a:endParaRPr lang="en-US" sz="2000"/>
        </a:p>
      </dgm:t>
    </dgm:pt>
    <dgm:pt modelId="{FD185861-8CE6-4D06-9251-1B7C4FCB415A}">
      <dgm:prSet custT="1"/>
      <dgm:spPr>
        <a:solidFill>
          <a:srgbClr val="CC0066"/>
        </a:solidFill>
      </dgm:spPr>
      <dgm:t>
        <a:bodyPr/>
        <a:lstStyle/>
        <a:p>
          <a:pPr algn="ctr"/>
          <a:r>
            <a:rPr lang="en-GB" sz="1800" dirty="0"/>
            <a:t>Object Detection and Sliding Windows</a:t>
          </a:r>
          <a:endParaRPr lang="en-IN" sz="1800" b="1" dirty="0">
            <a:latin typeface="Times New Roman" panose="02020603050405020304" pitchFamily="18" charset="0"/>
            <a:cs typeface="Times New Roman" panose="02020603050405020304" pitchFamily="18" charset="0"/>
          </a:endParaRPr>
        </a:p>
      </dgm:t>
    </dgm:pt>
    <dgm:pt modelId="{9EC411C3-9886-4B88-A2AC-5FF163382CAB}" type="parTrans" cxnId="{B237915B-2FFB-43C3-9F27-72A166E6AEF2}">
      <dgm:prSet/>
      <dgm:spPr/>
      <dgm:t>
        <a:bodyPr/>
        <a:lstStyle/>
        <a:p>
          <a:endParaRPr lang="en-US"/>
        </a:p>
      </dgm:t>
    </dgm:pt>
    <dgm:pt modelId="{E0103A15-DB8F-438F-B9BA-7CE37EF6909F}" type="sibTrans" cxnId="{B237915B-2FFB-43C3-9F27-72A166E6AEF2}">
      <dgm:prSet/>
      <dgm:spPr/>
      <dgm:t>
        <a:bodyPr/>
        <a:lstStyle/>
        <a:p>
          <a:endParaRPr lang="en-US"/>
        </a:p>
      </dgm:t>
    </dgm:pt>
    <dgm:pt modelId="{332F8809-646E-42AF-9D2D-A34BC837E318}">
      <dgm:prSet custT="1"/>
      <dgm:spPr>
        <a:solidFill>
          <a:srgbClr val="003300"/>
        </a:solidFill>
      </dgm:spPr>
      <dgm:t>
        <a:bodyPr/>
        <a:lstStyle/>
        <a:p>
          <a:pPr algn="ctr"/>
          <a:r>
            <a:rPr lang="en-GB" sz="1800" dirty="0"/>
            <a:t>R-CNN</a:t>
          </a:r>
          <a:endParaRPr lang="en-IN" sz="1800" b="1" dirty="0">
            <a:latin typeface="Times New Roman" panose="02020603050405020304" pitchFamily="18" charset="0"/>
            <a:cs typeface="Times New Roman" panose="02020603050405020304" pitchFamily="18" charset="0"/>
          </a:endParaRPr>
        </a:p>
      </dgm:t>
    </dgm:pt>
    <dgm:pt modelId="{22682131-AA09-4EF5-B32D-59B5C5DB8223}" type="parTrans" cxnId="{CD496078-6F9A-4753-B753-7D1AD1B3B54E}">
      <dgm:prSet/>
      <dgm:spPr/>
      <dgm:t>
        <a:bodyPr/>
        <a:lstStyle/>
        <a:p>
          <a:endParaRPr lang="en-US"/>
        </a:p>
      </dgm:t>
    </dgm:pt>
    <dgm:pt modelId="{84349160-01E8-4106-A295-08BB4EFA2867}" type="sibTrans" cxnId="{CD496078-6F9A-4753-B753-7D1AD1B3B54E}">
      <dgm:prSet/>
      <dgm:spPr/>
      <dgm:t>
        <a:bodyPr/>
        <a:lstStyle/>
        <a:p>
          <a:endParaRPr lang="en-US"/>
        </a:p>
      </dgm:t>
    </dgm:pt>
    <dgm:pt modelId="{4DE9EA9A-0295-4EFB-9476-3B623BFC63D7}">
      <dgm:prSet custT="1"/>
      <dgm:spPr>
        <a:solidFill>
          <a:srgbClr val="0070C0"/>
        </a:solidFill>
      </dgm:spPr>
      <dgm:t>
        <a:bodyPr/>
        <a:lstStyle/>
        <a:p>
          <a:pPr algn="ctr"/>
          <a:r>
            <a:rPr lang="en-GB" sz="1800" dirty="0"/>
            <a:t>Fast R-CNN</a:t>
          </a:r>
          <a:endParaRPr lang="en-IN" sz="1800" b="1" dirty="0">
            <a:latin typeface="Times New Roman" panose="02020603050405020304" pitchFamily="18" charset="0"/>
            <a:cs typeface="Times New Roman" panose="02020603050405020304" pitchFamily="18" charset="0"/>
          </a:endParaRPr>
        </a:p>
      </dgm:t>
    </dgm:pt>
    <dgm:pt modelId="{1CB33853-72FD-48F0-9DF6-263DA99B6E90}" type="parTrans" cxnId="{775FCAF8-2E01-4E25-A12B-AB198328B895}">
      <dgm:prSet/>
      <dgm:spPr/>
      <dgm:t>
        <a:bodyPr/>
        <a:lstStyle/>
        <a:p>
          <a:endParaRPr lang="en-US"/>
        </a:p>
      </dgm:t>
    </dgm:pt>
    <dgm:pt modelId="{E32F12E9-88E0-4A46-9E98-1D88C5634E07}" type="sibTrans" cxnId="{775FCAF8-2E01-4E25-A12B-AB198328B895}">
      <dgm:prSet/>
      <dgm:spPr/>
      <dgm:t>
        <a:bodyPr/>
        <a:lstStyle/>
        <a:p>
          <a:endParaRPr lang="en-US"/>
        </a:p>
      </dgm:t>
    </dgm:pt>
    <dgm:pt modelId="{910DC688-ECC1-46D6-90E2-5D75E5CFA3FC}">
      <dgm:prSet custT="1"/>
      <dgm:spPr>
        <a:solidFill>
          <a:srgbClr val="003300"/>
        </a:solidFill>
      </dgm:spPr>
      <dgm:t>
        <a:bodyPr/>
        <a:lstStyle/>
        <a:p>
          <a:pPr algn="ctr"/>
          <a:r>
            <a:rPr lang="en-GB" sz="1800" dirty="0"/>
            <a:t>Object Recognition</a:t>
          </a:r>
          <a:endParaRPr lang="en-IN" sz="1800" b="1" dirty="0">
            <a:latin typeface="Times New Roman" panose="02020603050405020304" pitchFamily="18" charset="0"/>
            <a:cs typeface="Times New Roman" panose="02020603050405020304" pitchFamily="18" charset="0"/>
          </a:endParaRPr>
        </a:p>
      </dgm:t>
    </dgm:pt>
    <dgm:pt modelId="{9A952DD6-03DF-4763-A049-9F8269DCFED4}" type="parTrans" cxnId="{4A691409-95A4-48E0-A042-3D7390171623}">
      <dgm:prSet/>
      <dgm:spPr/>
      <dgm:t>
        <a:bodyPr/>
        <a:lstStyle/>
        <a:p>
          <a:endParaRPr lang="en-US"/>
        </a:p>
      </dgm:t>
    </dgm:pt>
    <dgm:pt modelId="{C393FF57-5DA1-4F24-BDD6-7A6DDBA539FC}" type="sibTrans" cxnId="{4A691409-95A4-48E0-A042-3D7390171623}">
      <dgm:prSet/>
      <dgm:spPr/>
      <dgm:t>
        <a:bodyPr/>
        <a:lstStyle/>
        <a:p>
          <a:endParaRPr lang="en-US"/>
        </a:p>
      </dgm:t>
    </dgm:pt>
    <dgm:pt modelId="{0AC380C0-9E07-4966-A0CF-E02C9B573525}">
      <dgm:prSet custT="1"/>
      <dgm:spPr>
        <a:solidFill>
          <a:srgbClr val="C00000"/>
        </a:solidFill>
      </dgm:spPr>
      <dgm:t>
        <a:bodyPr/>
        <a:lstStyle/>
        <a:p>
          <a:pPr algn="ctr"/>
          <a:r>
            <a:rPr lang="en-GB" sz="1800" dirty="0"/>
            <a:t>3-D vision and Geometry</a:t>
          </a:r>
          <a:endParaRPr lang="en-IN" sz="1800" b="1" dirty="0">
            <a:latin typeface="Times New Roman" panose="02020603050405020304" pitchFamily="18" charset="0"/>
            <a:cs typeface="Times New Roman" panose="02020603050405020304" pitchFamily="18" charset="0"/>
          </a:endParaRPr>
        </a:p>
      </dgm:t>
    </dgm:pt>
    <dgm:pt modelId="{D1F9B705-60C2-4490-8B9A-B598230BC168}" type="parTrans" cxnId="{7EC93F50-1749-47B8-9703-57D38FF26892}">
      <dgm:prSet/>
      <dgm:spPr/>
      <dgm:t>
        <a:bodyPr/>
        <a:lstStyle/>
        <a:p>
          <a:endParaRPr lang="en-US"/>
        </a:p>
      </dgm:t>
    </dgm:pt>
    <dgm:pt modelId="{3D74E755-2313-4680-AB21-D3ED43D70344}" type="sibTrans" cxnId="{7EC93F50-1749-47B8-9703-57D38FF26892}">
      <dgm:prSet/>
      <dgm:spPr/>
      <dgm:t>
        <a:bodyPr/>
        <a:lstStyle/>
        <a:p>
          <a:endParaRPr lang="en-US"/>
        </a:p>
      </dgm:t>
    </dgm:pt>
    <dgm:pt modelId="{52A734FC-BE03-4FC2-9083-7280FD851C83}">
      <dgm:prSet custT="1"/>
      <dgm:spPr>
        <a:solidFill>
          <a:srgbClr val="FF3300"/>
        </a:solidFill>
      </dgm:spPr>
      <dgm:t>
        <a:bodyPr/>
        <a:lstStyle/>
        <a:p>
          <a:pPr algn="ctr"/>
          <a:r>
            <a:rPr lang="en-GB" sz="1800" dirty="0"/>
            <a:t>, Digital Watermarking</a:t>
          </a:r>
          <a:endParaRPr lang="en-IN" sz="1800" b="1" dirty="0">
            <a:latin typeface="Times New Roman" panose="02020603050405020304" pitchFamily="18" charset="0"/>
            <a:cs typeface="Times New Roman" panose="02020603050405020304" pitchFamily="18" charset="0"/>
          </a:endParaRPr>
        </a:p>
      </dgm:t>
    </dgm:pt>
    <dgm:pt modelId="{34D61F19-9C9B-48AC-BD84-2D8C2BFFB6BA}" type="parTrans" cxnId="{73586110-A983-40B6-8832-71500F7909E0}">
      <dgm:prSet/>
      <dgm:spPr/>
      <dgm:t>
        <a:bodyPr/>
        <a:lstStyle/>
        <a:p>
          <a:endParaRPr lang="en-US"/>
        </a:p>
      </dgm:t>
    </dgm:pt>
    <dgm:pt modelId="{7A604B12-CF00-4A46-B7E4-F6E09EF9FB57}" type="sibTrans" cxnId="{73586110-A983-40B6-8832-71500F7909E0}">
      <dgm:prSet/>
      <dgm:spPr/>
      <dgm:t>
        <a:bodyPr/>
        <a:lstStyle/>
        <a:p>
          <a:endParaRPr lang="en-US"/>
        </a:p>
      </dgm:t>
    </dgm:pt>
    <dgm:pt modelId="{0DCBAEB8-D794-4768-9593-F263FDD3AD01}">
      <dgm:prSet custT="1"/>
      <dgm:spPr/>
      <dgm:t>
        <a:bodyPr/>
        <a:lstStyle/>
        <a:p>
          <a:pPr algn="ctr"/>
          <a:r>
            <a:rPr lang="en-GB" sz="1800" dirty="0"/>
            <a:t>Object Detection</a:t>
          </a:r>
          <a:endParaRPr lang="en-IN" sz="1800" b="1" dirty="0">
            <a:latin typeface="Times New Roman" panose="02020603050405020304" pitchFamily="18" charset="0"/>
            <a:cs typeface="Times New Roman" panose="02020603050405020304" pitchFamily="18" charset="0"/>
          </a:endParaRPr>
        </a:p>
      </dgm:t>
    </dgm:pt>
    <dgm:pt modelId="{3CFDF753-A114-4A0F-B560-4641E52A525C}" type="parTrans" cxnId="{2B548886-9EBA-43DA-A739-6C170C0B63E8}">
      <dgm:prSet/>
      <dgm:spPr/>
      <dgm:t>
        <a:bodyPr/>
        <a:lstStyle/>
        <a:p>
          <a:endParaRPr lang="en-US"/>
        </a:p>
      </dgm:t>
    </dgm:pt>
    <dgm:pt modelId="{E666510F-7FAC-45CC-B24F-7D772A2490B8}" type="sibTrans" cxnId="{2B548886-9EBA-43DA-A739-6C170C0B63E8}">
      <dgm:prSet/>
      <dgm:spPr/>
      <dgm:t>
        <a:bodyPr/>
        <a:lstStyle/>
        <a:p>
          <a:endParaRPr lang="en-US"/>
        </a:p>
      </dgm:t>
    </dgm:pt>
    <dgm:pt modelId="{9820C2B3-6983-4A94-9D58-ED8963FAF46A}">
      <dgm:prSet custT="1"/>
      <dgm:spPr/>
      <dgm:t>
        <a:bodyPr/>
        <a:lstStyle/>
        <a:p>
          <a:pPr algn="ctr"/>
          <a:r>
            <a:rPr lang="en-GB" sz="1800" dirty="0"/>
            <a:t>face recognition </a:t>
          </a:r>
          <a:endParaRPr lang="en-IN" sz="1800" b="1" dirty="0">
            <a:latin typeface="Times New Roman" panose="02020603050405020304" pitchFamily="18" charset="0"/>
            <a:cs typeface="Times New Roman" panose="02020603050405020304" pitchFamily="18" charset="0"/>
          </a:endParaRPr>
        </a:p>
      </dgm:t>
    </dgm:pt>
    <dgm:pt modelId="{431C1C25-1C78-40F1-8230-9A980BC36857}" type="parTrans" cxnId="{233C8A10-0492-4FE3-89EC-3DF6B0D9E146}">
      <dgm:prSet/>
      <dgm:spPr/>
      <dgm:t>
        <a:bodyPr/>
        <a:lstStyle/>
        <a:p>
          <a:endParaRPr lang="en-US"/>
        </a:p>
      </dgm:t>
    </dgm:pt>
    <dgm:pt modelId="{EDB3FAC6-887A-469A-B050-857B01DCFB4F}" type="sibTrans" cxnId="{233C8A10-0492-4FE3-89EC-3DF6B0D9E146}">
      <dgm:prSet/>
      <dgm:spPr/>
      <dgm:t>
        <a:bodyPr/>
        <a:lstStyle/>
        <a:p>
          <a:endParaRPr lang="en-US"/>
        </a:p>
      </dgm:t>
    </dgm:pt>
    <dgm:pt modelId="{9DDFBB48-524E-47FC-84C4-C7EBA29011F3}">
      <dgm:prSet custT="1"/>
      <dgm:spPr/>
      <dgm:t>
        <a:bodyPr/>
        <a:lstStyle/>
        <a:p>
          <a:pPr algn="ctr"/>
          <a:r>
            <a:rPr lang="en-GB" sz="1800" dirty="0"/>
            <a:t>instance Recognition</a:t>
          </a:r>
          <a:endParaRPr lang="en-IN" sz="1800" b="1" dirty="0">
            <a:latin typeface="Times New Roman" panose="02020603050405020304" pitchFamily="18" charset="0"/>
            <a:cs typeface="Times New Roman" panose="02020603050405020304" pitchFamily="18" charset="0"/>
          </a:endParaRPr>
        </a:p>
      </dgm:t>
    </dgm:pt>
    <dgm:pt modelId="{653C64CE-D798-488D-BF60-A22C833983C9}" type="parTrans" cxnId="{F8965402-FB43-458B-A6A0-CF5162178585}">
      <dgm:prSet/>
      <dgm:spPr/>
      <dgm:t>
        <a:bodyPr/>
        <a:lstStyle/>
        <a:p>
          <a:endParaRPr lang="en-US"/>
        </a:p>
      </dgm:t>
    </dgm:pt>
    <dgm:pt modelId="{9D75BF1F-ADA5-4CC9-8CB0-47D63732D30E}" type="sibTrans" cxnId="{F8965402-FB43-458B-A6A0-CF5162178585}">
      <dgm:prSet/>
      <dgm:spPr/>
      <dgm:t>
        <a:bodyPr/>
        <a:lstStyle/>
        <a:p>
          <a:endParaRPr lang="en-US"/>
        </a:p>
      </dgm:t>
    </dgm:pt>
    <dgm:pt modelId="{EAF75D90-4723-4848-AA4C-6124C13DA747}">
      <dgm:prSet custT="1"/>
      <dgm:spPr/>
      <dgm:t>
        <a:bodyPr/>
        <a:lstStyle/>
        <a:p>
          <a:pPr algn="ctr"/>
          <a:r>
            <a:rPr lang="en-GB" sz="1800" dirty="0"/>
            <a:t>Category Recognition   Objects, Scenes</a:t>
          </a:r>
          <a:endParaRPr lang="en-IN" sz="1800" b="1" dirty="0">
            <a:latin typeface="Times New Roman" panose="02020603050405020304" pitchFamily="18" charset="0"/>
            <a:cs typeface="Times New Roman" panose="02020603050405020304" pitchFamily="18" charset="0"/>
          </a:endParaRPr>
        </a:p>
      </dgm:t>
    </dgm:pt>
    <dgm:pt modelId="{D6694592-2E3B-479F-8435-1C7AB8626959}" type="parTrans" cxnId="{E5E2EF86-BA59-49C9-8E72-4B1BC4726A8B}">
      <dgm:prSet/>
      <dgm:spPr/>
      <dgm:t>
        <a:bodyPr/>
        <a:lstStyle/>
        <a:p>
          <a:endParaRPr lang="en-US"/>
        </a:p>
      </dgm:t>
    </dgm:pt>
    <dgm:pt modelId="{9A6E61C3-FC22-4B02-9370-4D595934032C}" type="sibTrans" cxnId="{E5E2EF86-BA59-49C9-8E72-4B1BC4726A8B}">
      <dgm:prSet/>
      <dgm:spPr/>
      <dgm:t>
        <a:bodyPr/>
        <a:lstStyle/>
        <a:p>
          <a:endParaRPr lang="en-US"/>
        </a:p>
      </dgm:t>
    </dgm:pt>
    <dgm:pt modelId="{3563D27B-321B-4BC3-8B30-3D9231788433}">
      <dgm:prSet custT="1"/>
      <dgm:spPr/>
      <dgm:t>
        <a:bodyPr/>
        <a:lstStyle/>
        <a:p>
          <a:pPr algn="ctr"/>
          <a:r>
            <a:rPr lang="en-GB" sz="1800" dirty="0"/>
            <a:t>Activities, Object classification</a:t>
          </a:r>
          <a:endParaRPr lang="en-IN" sz="1800" b="1" dirty="0">
            <a:latin typeface="Times New Roman" panose="02020603050405020304" pitchFamily="18" charset="0"/>
            <a:cs typeface="Times New Roman" panose="02020603050405020304" pitchFamily="18" charset="0"/>
          </a:endParaRPr>
        </a:p>
      </dgm:t>
    </dgm:pt>
    <dgm:pt modelId="{8A811B05-3FAC-454E-B3F2-11C7BC225CF7}" type="parTrans" cxnId="{47821628-64E0-48C6-B796-61FC50DB55EA}">
      <dgm:prSet/>
      <dgm:spPr/>
      <dgm:t>
        <a:bodyPr/>
        <a:lstStyle/>
        <a:p>
          <a:endParaRPr lang="en-US"/>
        </a:p>
      </dgm:t>
    </dgm:pt>
    <dgm:pt modelId="{BB498D33-D239-448E-A6B7-0EAA21869B71}" type="sibTrans" cxnId="{47821628-64E0-48C6-B796-61FC50DB55EA}">
      <dgm:prSet/>
      <dgm:spPr/>
      <dgm:t>
        <a:bodyPr/>
        <a:lstStyle/>
        <a:p>
          <a:endParaRPr lang="en-US"/>
        </a:p>
      </dgm:t>
    </dgm:pt>
    <dgm:pt modelId="{D33596F6-0387-4E81-AA22-5647C82493BE}" type="pres">
      <dgm:prSet presAssocID="{548E5BA7-139C-426B-89F7-6FDCC9986254}" presName="linear" presStyleCnt="0">
        <dgm:presLayoutVars>
          <dgm:dir/>
          <dgm:animLvl val="lvl"/>
          <dgm:resizeHandles val="exact"/>
        </dgm:presLayoutVars>
      </dgm:prSet>
      <dgm:spPr/>
    </dgm:pt>
    <dgm:pt modelId="{7E7EC990-8F4A-446F-B957-2B5851B95817}" type="pres">
      <dgm:prSet presAssocID="{2E76421B-DB30-4FA8-B16F-5EB453EB63EE}" presName="parentLin" presStyleCnt="0"/>
      <dgm:spPr/>
    </dgm:pt>
    <dgm:pt modelId="{08F8784F-DE29-4A72-AC74-527AD7CDEE04}" type="pres">
      <dgm:prSet presAssocID="{2E76421B-DB30-4FA8-B16F-5EB453EB63EE}" presName="parentLeftMargin" presStyleLbl="node1" presStyleIdx="0" presStyleCnt="12"/>
      <dgm:spPr/>
    </dgm:pt>
    <dgm:pt modelId="{19B87EFE-EE8E-4D49-80CB-CB255DC90386}" type="pres">
      <dgm:prSet presAssocID="{2E76421B-DB30-4FA8-B16F-5EB453EB63EE}" presName="parentText" presStyleLbl="node1" presStyleIdx="0" presStyleCnt="12" custScaleX="153554" custScaleY="244673" custLinFactY="-100000" custLinFactNeighborX="-81232" custLinFactNeighborY="-133128">
        <dgm:presLayoutVars>
          <dgm:chMax val="0"/>
          <dgm:bulletEnabled val="1"/>
        </dgm:presLayoutVars>
      </dgm:prSet>
      <dgm:spPr/>
    </dgm:pt>
    <dgm:pt modelId="{495B64E2-6ED8-4A2C-ABD7-475394D55342}" type="pres">
      <dgm:prSet presAssocID="{2E76421B-DB30-4FA8-B16F-5EB453EB63EE}" presName="negativeSpace" presStyleCnt="0"/>
      <dgm:spPr/>
    </dgm:pt>
    <dgm:pt modelId="{B04F9DC1-8189-462F-9CE6-DAB413F95679}" type="pres">
      <dgm:prSet presAssocID="{2E76421B-DB30-4FA8-B16F-5EB453EB63EE}" presName="childText" presStyleLbl="conFgAcc1" presStyleIdx="0" presStyleCnt="12">
        <dgm:presLayoutVars>
          <dgm:bulletEnabled val="1"/>
        </dgm:presLayoutVars>
      </dgm:prSet>
      <dgm:spPr/>
    </dgm:pt>
    <dgm:pt modelId="{97A31753-39CE-49E6-8DF5-70DEA860D7BF}" type="pres">
      <dgm:prSet presAssocID="{D6A3ED1B-3E0B-4E5B-B0B6-B1453BB0CD63}" presName="spaceBetweenRectangles" presStyleCnt="0"/>
      <dgm:spPr/>
    </dgm:pt>
    <dgm:pt modelId="{7F7AFA30-5092-457B-8993-083A4DEDD5EF}" type="pres">
      <dgm:prSet presAssocID="{FD185861-8CE6-4D06-9251-1B7C4FCB415A}" presName="parentLin" presStyleCnt="0"/>
      <dgm:spPr/>
    </dgm:pt>
    <dgm:pt modelId="{61D21AA2-CBBD-4B31-AC3C-41DBE89FF122}" type="pres">
      <dgm:prSet presAssocID="{FD185861-8CE6-4D06-9251-1B7C4FCB415A}" presName="parentLeftMargin" presStyleLbl="node1" presStyleIdx="0" presStyleCnt="12"/>
      <dgm:spPr/>
    </dgm:pt>
    <dgm:pt modelId="{02102633-764F-4C30-AEC0-514F4F7EC8B5}" type="pres">
      <dgm:prSet presAssocID="{FD185861-8CE6-4D06-9251-1B7C4FCB415A}" presName="parentText" presStyleLbl="node1" presStyleIdx="1" presStyleCnt="12" custScaleX="144837" custScaleY="340938" custLinFactNeighborX="-83217" custLinFactNeighborY="-18168">
        <dgm:presLayoutVars>
          <dgm:chMax val="0"/>
          <dgm:bulletEnabled val="1"/>
        </dgm:presLayoutVars>
      </dgm:prSet>
      <dgm:spPr/>
    </dgm:pt>
    <dgm:pt modelId="{110AA3EF-DF9F-48AF-AC35-7BB57CC6BF4E}" type="pres">
      <dgm:prSet presAssocID="{FD185861-8CE6-4D06-9251-1B7C4FCB415A}" presName="negativeSpace" presStyleCnt="0"/>
      <dgm:spPr/>
    </dgm:pt>
    <dgm:pt modelId="{E87BA916-7EC7-4CD1-8B4E-67D8E09E31D4}" type="pres">
      <dgm:prSet presAssocID="{FD185861-8CE6-4D06-9251-1B7C4FCB415A}" presName="childText" presStyleLbl="conFgAcc1" presStyleIdx="1" presStyleCnt="12">
        <dgm:presLayoutVars>
          <dgm:bulletEnabled val="1"/>
        </dgm:presLayoutVars>
      </dgm:prSet>
      <dgm:spPr/>
    </dgm:pt>
    <dgm:pt modelId="{F8A6B6A1-5637-4359-86B3-09E7B38A481B}" type="pres">
      <dgm:prSet presAssocID="{E0103A15-DB8F-438F-B9BA-7CE37EF6909F}" presName="spaceBetweenRectangles" presStyleCnt="0"/>
      <dgm:spPr/>
    </dgm:pt>
    <dgm:pt modelId="{2F24DA53-9F28-4784-9718-4FF486C4937B}" type="pres">
      <dgm:prSet presAssocID="{332F8809-646E-42AF-9D2D-A34BC837E318}" presName="parentLin" presStyleCnt="0"/>
      <dgm:spPr/>
    </dgm:pt>
    <dgm:pt modelId="{0B4E1DBB-903A-4A8A-8304-7F35E1DD3608}" type="pres">
      <dgm:prSet presAssocID="{332F8809-646E-42AF-9D2D-A34BC837E318}" presName="parentLeftMargin" presStyleLbl="node1" presStyleIdx="1" presStyleCnt="12"/>
      <dgm:spPr/>
    </dgm:pt>
    <dgm:pt modelId="{C850BFBB-0B1B-410F-A98B-7EF17C078B0E}" type="pres">
      <dgm:prSet presAssocID="{332F8809-646E-42AF-9D2D-A34BC837E318}" presName="parentText" presStyleLbl="node1" presStyleIdx="2" presStyleCnt="12" custScaleX="142857" custScaleY="213808">
        <dgm:presLayoutVars>
          <dgm:chMax val="0"/>
          <dgm:bulletEnabled val="1"/>
        </dgm:presLayoutVars>
      </dgm:prSet>
      <dgm:spPr/>
    </dgm:pt>
    <dgm:pt modelId="{CB7A183B-7B5D-4011-A26C-95F17A6332CF}" type="pres">
      <dgm:prSet presAssocID="{332F8809-646E-42AF-9D2D-A34BC837E318}" presName="negativeSpace" presStyleCnt="0"/>
      <dgm:spPr/>
    </dgm:pt>
    <dgm:pt modelId="{68CDAE6D-2177-473E-B1D2-93C9EFCC18CB}" type="pres">
      <dgm:prSet presAssocID="{332F8809-646E-42AF-9D2D-A34BC837E318}" presName="childText" presStyleLbl="conFgAcc1" presStyleIdx="2" presStyleCnt="12">
        <dgm:presLayoutVars>
          <dgm:bulletEnabled val="1"/>
        </dgm:presLayoutVars>
      </dgm:prSet>
      <dgm:spPr/>
    </dgm:pt>
    <dgm:pt modelId="{2CFBFA38-D824-4FC0-BC01-CBDE37D9F5B3}" type="pres">
      <dgm:prSet presAssocID="{84349160-01E8-4106-A295-08BB4EFA2867}" presName="spaceBetweenRectangles" presStyleCnt="0"/>
      <dgm:spPr/>
    </dgm:pt>
    <dgm:pt modelId="{F4D2BF5D-C3EB-4CBC-8C87-768C9D4EB374}" type="pres">
      <dgm:prSet presAssocID="{4DE9EA9A-0295-4EFB-9476-3B623BFC63D7}" presName="parentLin" presStyleCnt="0"/>
      <dgm:spPr/>
    </dgm:pt>
    <dgm:pt modelId="{44E2D38D-C621-4DE1-AD1B-DF39786A88D1}" type="pres">
      <dgm:prSet presAssocID="{4DE9EA9A-0295-4EFB-9476-3B623BFC63D7}" presName="parentLeftMargin" presStyleLbl="node1" presStyleIdx="2" presStyleCnt="12"/>
      <dgm:spPr/>
    </dgm:pt>
    <dgm:pt modelId="{A5578C90-49C9-4052-BE4C-0B5BBC1CAF61}" type="pres">
      <dgm:prSet presAssocID="{4DE9EA9A-0295-4EFB-9476-3B623BFC63D7}" presName="parentText" presStyleLbl="node1" presStyleIdx="3" presStyleCnt="12" custScaleX="123419" custScaleY="131538">
        <dgm:presLayoutVars>
          <dgm:chMax val="0"/>
          <dgm:bulletEnabled val="1"/>
        </dgm:presLayoutVars>
      </dgm:prSet>
      <dgm:spPr/>
    </dgm:pt>
    <dgm:pt modelId="{DD883938-B03F-4A48-8650-F21509803A90}" type="pres">
      <dgm:prSet presAssocID="{4DE9EA9A-0295-4EFB-9476-3B623BFC63D7}" presName="negativeSpace" presStyleCnt="0"/>
      <dgm:spPr/>
    </dgm:pt>
    <dgm:pt modelId="{8DC83C71-1B61-465E-B18F-3CFC15A71AA9}" type="pres">
      <dgm:prSet presAssocID="{4DE9EA9A-0295-4EFB-9476-3B623BFC63D7}" presName="childText" presStyleLbl="conFgAcc1" presStyleIdx="3" presStyleCnt="12">
        <dgm:presLayoutVars>
          <dgm:bulletEnabled val="1"/>
        </dgm:presLayoutVars>
      </dgm:prSet>
      <dgm:spPr/>
    </dgm:pt>
    <dgm:pt modelId="{35253B41-8397-46E4-BCE3-9D7820E06A63}" type="pres">
      <dgm:prSet presAssocID="{E32F12E9-88E0-4A46-9E98-1D88C5634E07}" presName="spaceBetweenRectangles" presStyleCnt="0"/>
      <dgm:spPr/>
    </dgm:pt>
    <dgm:pt modelId="{E0E7FA60-A656-4B29-87F9-7F82D17B286A}" type="pres">
      <dgm:prSet presAssocID="{910DC688-ECC1-46D6-90E2-5D75E5CFA3FC}" presName="parentLin" presStyleCnt="0"/>
      <dgm:spPr/>
    </dgm:pt>
    <dgm:pt modelId="{E1AEB959-A4BC-41CC-AB64-F143846F92DB}" type="pres">
      <dgm:prSet presAssocID="{910DC688-ECC1-46D6-90E2-5D75E5CFA3FC}" presName="parentLeftMargin" presStyleLbl="node1" presStyleIdx="3" presStyleCnt="12"/>
      <dgm:spPr/>
    </dgm:pt>
    <dgm:pt modelId="{0C6A1E47-160F-48B8-AA11-9C6661A01EF0}" type="pres">
      <dgm:prSet presAssocID="{910DC688-ECC1-46D6-90E2-5D75E5CFA3FC}" presName="parentText" presStyleLbl="node1" presStyleIdx="4" presStyleCnt="12" custScaleX="123419" custScaleY="186547">
        <dgm:presLayoutVars>
          <dgm:chMax val="0"/>
          <dgm:bulletEnabled val="1"/>
        </dgm:presLayoutVars>
      </dgm:prSet>
      <dgm:spPr/>
    </dgm:pt>
    <dgm:pt modelId="{BAD03946-0A55-47BD-965E-E45D751CB5DC}" type="pres">
      <dgm:prSet presAssocID="{910DC688-ECC1-46D6-90E2-5D75E5CFA3FC}" presName="negativeSpace" presStyleCnt="0"/>
      <dgm:spPr/>
    </dgm:pt>
    <dgm:pt modelId="{106667C8-3CF0-475D-928B-58F7870A8F1D}" type="pres">
      <dgm:prSet presAssocID="{910DC688-ECC1-46D6-90E2-5D75E5CFA3FC}" presName="childText" presStyleLbl="conFgAcc1" presStyleIdx="4" presStyleCnt="12">
        <dgm:presLayoutVars>
          <dgm:bulletEnabled val="1"/>
        </dgm:presLayoutVars>
      </dgm:prSet>
      <dgm:spPr/>
    </dgm:pt>
    <dgm:pt modelId="{6D3776D5-0B96-433A-96A4-4B691747D87B}" type="pres">
      <dgm:prSet presAssocID="{C393FF57-5DA1-4F24-BDD6-7A6DDBA539FC}" presName="spaceBetweenRectangles" presStyleCnt="0"/>
      <dgm:spPr/>
    </dgm:pt>
    <dgm:pt modelId="{0F4D78D1-E825-43BE-973F-422BE2880F8C}" type="pres">
      <dgm:prSet presAssocID="{0AC380C0-9E07-4966-A0CF-E02C9B573525}" presName="parentLin" presStyleCnt="0"/>
      <dgm:spPr/>
    </dgm:pt>
    <dgm:pt modelId="{C643665E-493B-4A4F-A717-9BEA8842CD90}" type="pres">
      <dgm:prSet presAssocID="{0AC380C0-9E07-4966-A0CF-E02C9B573525}" presName="parentLeftMargin" presStyleLbl="node1" presStyleIdx="4" presStyleCnt="12"/>
      <dgm:spPr/>
    </dgm:pt>
    <dgm:pt modelId="{2FD1299F-359E-4584-9903-80A47193E03A}" type="pres">
      <dgm:prSet presAssocID="{0AC380C0-9E07-4966-A0CF-E02C9B573525}" presName="parentText" presStyleLbl="node1" presStyleIdx="5" presStyleCnt="12" custScaleX="123419" custScaleY="272590">
        <dgm:presLayoutVars>
          <dgm:chMax val="0"/>
          <dgm:bulletEnabled val="1"/>
        </dgm:presLayoutVars>
      </dgm:prSet>
      <dgm:spPr/>
    </dgm:pt>
    <dgm:pt modelId="{D04197B4-BEE9-4EF4-A590-38D9D71CB048}" type="pres">
      <dgm:prSet presAssocID="{0AC380C0-9E07-4966-A0CF-E02C9B573525}" presName="negativeSpace" presStyleCnt="0"/>
      <dgm:spPr/>
    </dgm:pt>
    <dgm:pt modelId="{28326635-FDF9-47E5-86A2-9F72FD5D5F83}" type="pres">
      <dgm:prSet presAssocID="{0AC380C0-9E07-4966-A0CF-E02C9B573525}" presName="childText" presStyleLbl="conFgAcc1" presStyleIdx="5" presStyleCnt="12">
        <dgm:presLayoutVars>
          <dgm:bulletEnabled val="1"/>
        </dgm:presLayoutVars>
      </dgm:prSet>
      <dgm:spPr/>
    </dgm:pt>
    <dgm:pt modelId="{9BD897F5-5206-492F-92E9-ACE95759DDA1}" type="pres">
      <dgm:prSet presAssocID="{3D74E755-2313-4680-AB21-D3ED43D70344}" presName="spaceBetweenRectangles" presStyleCnt="0"/>
      <dgm:spPr/>
    </dgm:pt>
    <dgm:pt modelId="{BA463C80-169E-423B-8DA6-21D34FB75CFB}" type="pres">
      <dgm:prSet presAssocID="{52A734FC-BE03-4FC2-9083-7280FD851C83}" presName="parentLin" presStyleCnt="0"/>
      <dgm:spPr/>
    </dgm:pt>
    <dgm:pt modelId="{4624F777-1362-4433-A9BC-517B1F152F1B}" type="pres">
      <dgm:prSet presAssocID="{52A734FC-BE03-4FC2-9083-7280FD851C83}" presName="parentLeftMargin" presStyleLbl="node1" presStyleIdx="5" presStyleCnt="12"/>
      <dgm:spPr/>
    </dgm:pt>
    <dgm:pt modelId="{A88946DD-B105-49B6-823D-4C714B795B72}" type="pres">
      <dgm:prSet presAssocID="{52A734FC-BE03-4FC2-9083-7280FD851C83}" presName="parentText" presStyleLbl="node1" presStyleIdx="6" presStyleCnt="12" custScaleX="123419" custScaleY="246778">
        <dgm:presLayoutVars>
          <dgm:chMax val="0"/>
          <dgm:bulletEnabled val="1"/>
        </dgm:presLayoutVars>
      </dgm:prSet>
      <dgm:spPr/>
    </dgm:pt>
    <dgm:pt modelId="{682E3F3B-9019-4BAE-93C4-B5F2E60E1463}" type="pres">
      <dgm:prSet presAssocID="{52A734FC-BE03-4FC2-9083-7280FD851C83}" presName="negativeSpace" presStyleCnt="0"/>
      <dgm:spPr/>
    </dgm:pt>
    <dgm:pt modelId="{B206F4C0-C8F5-4434-8627-F8DD90B31BC8}" type="pres">
      <dgm:prSet presAssocID="{52A734FC-BE03-4FC2-9083-7280FD851C83}" presName="childText" presStyleLbl="conFgAcc1" presStyleIdx="6" presStyleCnt="12">
        <dgm:presLayoutVars>
          <dgm:bulletEnabled val="1"/>
        </dgm:presLayoutVars>
      </dgm:prSet>
      <dgm:spPr/>
    </dgm:pt>
    <dgm:pt modelId="{44AC0A31-141E-4151-9B47-6AF1C9D47DA1}" type="pres">
      <dgm:prSet presAssocID="{7A604B12-CF00-4A46-B7E4-F6E09EF9FB57}" presName="spaceBetweenRectangles" presStyleCnt="0"/>
      <dgm:spPr/>
    </dgm:pt>
    <dgm:pt modelId="{EB1C9E10-8E44-4874-B87E-6EE18E6AC2E5}" type="pres">
      <dgm:prSet presAssocID="{0DCBAEB8-D794-4768-9593-F263FDD3AD01}" presName="parentLin" presStyleCnt="0"/>
      <dgm:spPr/>
    </dgm:pt>
    <dgm:pt modelId="{7D1F8B56-433E-49F8-8CDE-7564F717983C}" type="pres">
      <dgm:prSet presAssocID="{0DCBAEB8-D794-4768-9593-F263FDD3AD01}" presName="parentLeftMargin" presStyleLbl="node1" presStyleIdx="6" presStyleCnt="12"/>
      <dgm:spPr/>
    </dgm:pt>
    <dgm:pt modelId="{4E445145-AED9-485B-A529-7927013B3642}" type="pres">
      <dgm:prSet presAssocID="{0DCBAEB8-D794-4768-9593-F263FDD3AD01}" presName="parentText" presStyleLbl="node1" presStyleIdx="7" presStyleCnt="12" custScaleX="123419" custScaleY="272589">
        <dgm:presLayoutVars>
          <dgm:chMax val="0"/>
          <dgm:bulletEnabled val="1"/>
        </dgm:presLayoutVars>
      </dgm:prSet>
      <dgm:spPr/>
    </dgm:pt>
    <dgm:pt modelId="{5743B155-0027-4866-8949-7A9A985431C2}" type="pres">
      <dgm:prSet presAssocID="{0DCBAEB8-D794-4768-9593-F263FDD3AD01}" presName="negativeSpace" presStyleCnt="0"/>
      <dgm:spPr/>
    </dgm:pt>
    <dgm:pt modelId="{5A2DE0B9-9DD7-4A30-AB19-7A350BC973E0}" type="pres">
      <dgm:prSet presAssocID="{0DCBAEB8-D794-4768-9593-F263FDD3AD01}" presName="childText" presStyleLbl="conFgAcc1" presStyleIdx="7" presStyleCnt="12">
        <dgm:presLayoutVars>
          <dgm:bulletEnabled val="1"/>
        </dgm:presLayoutVars>
      </dgm:prSet>
      <dgm:spPr/>
    </dgm:pt>
    <dgm:pt modelId="{C839E168-6DCA-49C4-A279-4C8726A3F00F}" type="pres">
      <dgm:prSet presAssocID="{E666510F-7FAC-45CC-B24F-7D772A2490B8}" presName="spaceBetweenRectangles" presStyleCnt="0"/>
      <dgm:spPr/>
    </dgm:pt>
    <dgm:pt modelId="{04C8FE97-EF29-469E-9B2A-43DC1CA2F0A8}" type="pres">
      <dgm:prSet presAssocID="{9820C2B3-6983-4A94-9D58-ED8963FAF46A}" presName="parentLin" presStyleCnt="0"/>
      <dgm:spPr/>
    </dgm:pt>
    <dgm:pt modelId="{37FC5D2F-677F-4F91-851C-67233AF3BC09}" type="pres">
      <dgm:prSet presAssocID="{9820C2B3-6983-4A94-9D58-ED8963FAF46A}" presName="parentLeftMargin" presStyleLbl="node1" presStyleIdx="7" presStyleCnt="12"/>
      <dgm:spPr/>
    </dgm:pt>
    <dgm:pt modelId="{8E5ED251-328F-4D45-B653-72712F48C97C}" type="pres">
      <dgm:prSet presAssocID="{9820C2B3-6983-4A94-9D58-ED8963FAF46A}" presName="parentText" presStyleLbl="node1" presStyleIdx="8" presStyleCnt="12" custScaleX="123419" custScaleY="169339">
        <dgm:presLayoutVars>
          <dgm:chMax val="0"/>
          <dgm:bulletEnabled val="1"/>
        </dgm:presLayoutVars>
      </dgm:prSet>
      <dgm:spPr/>
    </dgm:pt>
    <dgm:pt modelId="{DD7FEFC5-6CCF-4E33-8200-1C6338C57215}" type="pres">
      <dgm:prSet presAssocID="{9820C2B3-6983-4A94-9D58-ED8963FAF46A}" presName="negativeSpace" presStyleCnt="0"/>
      <dgm:spPr/>
    </dgm:pt>
    <dgm:pt modelId="{9A8B2044-1180-4423-8EB4-D939AB910ED5}" type="pres">
      <dgm:prSet presAssocID="{9820C2B3-6983-4A94-9D58-ED8963FAF46A}" presName="childText" presStyleLbl="conFgAcc1" presStyleIdx="8" presStyleCnt="12">
        <dgm:presLayoutVars>
          <dgm:bulletEnabled val="1"/>
        </dgm:presLayoutVars>
      </dgm:prSet>
      <dgm:spPr/>
    </dgm:pt>
    <dgm:pt modelId="{EEA0B182-CE03-4801-968E-A6523C6C51DD}" type="pres">
      <dgm:prSet presAssocID="{EDB3FAC6-887A-469A-B050-857B01DCFB4F}" presName="spaceBetweenRectangles" presStyleCnt="0"/>
      <dgm:spPr/>
    </dgm:pt>
    <dgm:pt modelId="{5A6BD477-FB58-4272-990C-AB164821E5C2}" type="pres">
      <dgm:prSet presAssocID="{9DDFBB48-524E-47FC-84C4-C7EBA29011F3}" presName="parentLin" presStyleCnt="0"/>
      <dgm:spPr/>
    </dgm:pt>
    <dgm:pt modelId="{20DE32C4-A022-45C2-876F-E5530BE71C74}" type="pres">
      <dgm:prSet presAssocID="{9DDFBB48-524E-47FC-84C4-C7EBA29011F3}" presName="parentLeftMargin" presStyleLbl="node1" presStyleIdx="8" presStyleCnt="12"/>
      <dgm:spPr/>
    </dgm:pt>
    <dgm:pt modelId="{9BB86192-9B5D-4B8A-B3E2-2753259F3AE5}" type="pres">
      <dgm:prSet presAssocID="{9DDFBB48-524E-47FC-84C4-C7EBA29011F3}" presName="parentText" presStyleLbl="node1" presStyleIdx="9" presStyleCnt="12" custScaleX="123419" custScaleY="169339">
        <dgm:presLayoutVars>
          <dgm:chMax val="0"/>
          <dgm:bulletEnabled val="1"/>
        </dgm:presLayoutVars>
      </dgm:prSet>
      <dgm:spPr/>
    </dgm:pt>
    <dgm:pt modelId="{9A3E241C-7BE5-4888-9ED8-D970D831CFE0}" type="pres">
      <dgm:prSet presAssocID="{9DDFBB48-524E-47FC-84C4-C7EBA29011F3}" presName="negativeSpace" presStyleCnt="0"/>
      <dgm:spPr/>
    </dgm:pt>
    <dgm:pt modelId="{5283829B-7D84-48A6-B86C-F83F61631188}" type="pres">
      <dgm:prSet presAssocID="{9DDFBB48-524E-47FC-84C4-C7EBA29011F3}" presName="childText" presStyleLbl="conFgAcc1" presStyleIdx="9" presStyleCnt="12">
        <dgm:presLayoutVars>
          <dgm:bulletEnabled val="1"/>
        </dgm:presLayoutVars>
      </dgm:prSet>
      <dgm:spPr/>
    </dgm:pt>
    <dgm:pt modelId="{FDD1C63A-D52D-42D6-860E-88D87D62737A}" type="pres">
      <dgm:prSet presAssocID="{9D75BF1F-ADA5-4CC9-8CB0-47D63732D30E}" presName="spaceBetweenRectangles" presStyleCnt="0"/>
      <dgm:spPr/>
    </dgm:pt>
    <dgm:pt modelId="{A284800B-0AE4-4FDE-B6B3-FE7AA08A2750}" type="pres">
      <dgm:prSet presAssocID="{EAF75D90-4723-4848-AA4C-6124C13DA747}" presName="parentLin" presStyleCnt="0"/>
      <dgm:spPr/>
    </dgm:pt>
    <dgm:pt modelId="{0D1A94B7-2603-457B-A57E-FA0643B24BCF}" type="pres">
      <dgm:prSet presAssocID="{EAF75D90-4723-4848-AA4C-6124C13DA747}" presName="parentLeftMargin" presStyleLbl="node1" presStyleIdx="9" presStyleCnt="12"/>
      <dgm:spPr/>
    </dgm:pt>
    <dgm:pt modelId="{A95029AC-89E1-4F1E-BC63-4C5EC467E6F8}" type="pres">
      <dgm:prSet presAssocID="{EAF75D90-4723-4848-AA4C-6124C13DA747}" presName="parentText" presStyleLbl="node1" presStyleIdx="10" presStyleCnt="12" custScaleX="127231" custScaleY="202324">
        <dgm:presLayoutVars>
          <dgm:chMax val="0"/>
          <dgm:bulletEnabled val="1"/>
        </dgm:presLayoutVars>
      </dgm:prSet>
      <dgm:spPr/>
    </dgm:pt>
    <dgm:pt modelId="{2AC181DA-35BF-4601-A172-7CBA59D03847}" type="pres">
      <dgm:prSet presAssocID="{EAF75D90-4723-4848-AA4C-6124C13DA747}" presName="negativeSpace" presStyleCnt="0"/>
      <dgm:spPr/>
    </dgm:pt>
    <dgm:pt modelId="{FEC97E0D-CDAF-48B7-8E98-10CDC073A59E}" type="pres">
      <dgm:prSet presAssocID="{EAF75D90-4723-4848-AA4C-6124C13DA747}" presName="childText" presStyleLbl="conFgAcc1" presStyleIdx="10" presStyleCnt="12">
        <dgm:presLayoutVars>
          <dgm:bulletEnabled val="1"/>
        </dgm:presLayoutVars>
      </dgm:prSet>
      <dgm:spPr/>
    </dgm:pt>
    <dgm:pt modelId="{CC430766-D98E-4871-B458-2CC4445FE75E}" type="pres">
      <dgm:prSet presAssocID="{9A6E61C3-FC22-4B02-9370-4D595934032C}" presName="spaceBetweenRectangles" presStyleCnt="0"/>
      <dgm:spPr/>
    </dgm:pt>
    <dgm:pt modelId="{5ABA514C-2F5C-4985-8DAC-1AC103B900E9}" type="pres">
      <dgm:prSet presAssocID="{3563D27B-321B-4BC3-8B30-3D9231788433}" presName="parentLin" presStyleCnt="0"/>
      <dgm:spPr/>
    </dgm:pt>
    <dgm:pt modelId="{2D7C452A-A490-4694-A122-46DDAA541280}" type="pres">
      <dgm:prSet presAssocID="{3563D27B-321B-4BC3-8B30-3D9231788433}" presName="parentLeftMargin" presStyleLbl="node1" presStyleIdx="10" presStyleCnt="12"/>
      <dgm:spPr/>
    </dgm:pt>
    <dgm:pt modelId="{ED7B8F8B-D588-48E6-B9D8-54BB6B12A690}" type="pres">
      <dgm:prSet presAssocID="{3563D27B-321B-4BC3-8B30-3D9231788433}" presName="parentText" presStyleLbl="node1" presStyleIdx="11" presStyleCnt="12" custScaleX="123419" custScaleY="169339">
        <dgm:presLayoutVars>
          <dgm:chMax val="0"/>
          <dgm:bulletEnabled val="1"/>
        </dgm:presLayoutVars>
      </dgm:prSet>
      <dgm:spPr/>
    </dgm:pt>
    <dgm:pt modelId="{29063C17-BDC9-49C8-9442-C1CCB8B96E3D}" type="pres">
      <dgm:prSet presAssocID="{3563D27B-321B-4BC3-8B30-3D9231788433}" presName="negativeSpace" presStyleCnt="0"/>
      <dgm:spPr/>
    </dgm:pt>
    <dgm:pt modelId="{BC94104F-623C-4B87-8839-AFCA25DD98C0}" type="pres">
      <dgm:prSet presAssocID="{3563D27B-321B-4BC3-8B30-3D9231788433}" presName="childText" presStyleLbl="conFgAcc1" presStyleIdx="11" presStyleCnt="12">
        <dgm:presLayoutVars>
          <dgm:bulletEnabled val="1"/>
        </dgm:presLayoutVars>
      </dgm:prSet>
      <dgm:spPr/>
    </dgm:pt>
  </dgm:ptLst>
  <dgm:cxnLst>
    <dgm:cxn modelId="{511CFD00-236D-430E-BA8F-3D218D3D33F0}" srcId="{548E5BA7-139C-426B-89F7-6FDCC9986254}" destId="{2E76421B-DB30-4FA8-B16F-5EB453EB63EE}" srcOrd="0" destOrd="0" parTransId="{21C3A60E-A577-4CC5-9655-A11F1FB43A72}" sibTransId="{D6A3ED1B-3E0B-4E5B-B0B6-B1453BB0CD63}"/>
    <dgm:cxn modelId="{F8965402-FB43-458B-A6A0-CF5162178585}" srcId="{548E5BA7-139C-426B-89F7-6FDCC9986254}" destId="{9DDFBB48-524E-47FC-84C4-C7EBA29011F3}" srcOrd="9" destOrd="0" parTransId="{653C64CE-D798-488D-BF60-A22C833983C9}" sibTransId="{9D75BF1F-ADA5-4CC9-8CB0-47D63732D30E}"/>
    <dgm:cxn modelId="{4A691409-95A4-48E0-A042-3D7390171623}" srcId="{548E5BA7-139C-426B-89F7-6FDCC9986254}" destId="{910DC688-ECC1-46D6-90E2-5D75E5CFA3FC}" srcOrd="4" destOrd="0" parTransId="{9A952DD6-03DF-4763-A049-9F8269DCFED4}" sibTransId="{C393FF57-5DA1-4F24-BDD6-7A6DDBA539FC}"/>
    <dgm:cxn modelId="{F489160E-BEC7-40E3-9EF8-41052CC2A856}" type="presOf" srcId="{52A734FC-BE03-4FC2-9083-7280FD851C83}" destId="{4624F777-1362-4433-A9BC-517B1F152F1B}" srcOrd="0" destOrd="0" presId="urn:microsoft.com/office/officeart/2005/8/layout/list1"/>
    <dgm:cxn modelId="{73586110-A983-40B6-8832-71500F7909E0}" srcId="{548E5BA7-139C-426B-89F7-6FDCC9986254}" destId="{52A734FC-BE03-4FC2-9083-7280FD851C83}" srcOrd="6" destOrd="0" parTransId="{34D61F19-9C9B-48AC-BD84-2D8C2BFFB6BA}" sibTransId="{7A604B12-CF00-4A46-B7E4-F6E09EF9FB57}"/>
    <dgm:cxn modelId="{233C8A10-0492-4FE3-89EC-3DF6B0D9E146}" srcId="{548E5BA7-139C-426B-89F7-6FDCC9986254}" destId="{9820C2B3-6983-4A94-9D58-ED8963FAF46A}" srcOrd="8" destOrd="0" parTransId="{431C1C25-1C78-40F1-8230-9A980BC36857}" sibTransId="{EDB3FAC6-887A-469A-B050-857B01DCFB4F}"/>
    <dgm:cxn modelId="{58147016-B88B-4091-80DF-9EEAA965A7C0}" type="presOf" srcId="{9820C2B3-6983-4A94-9D58-ED8963FAF46A}" destId="{37FC5D2F-677F-4F91-851C-67233AF3BC09}" srcOrd="0" destOrd="0" presId="urn:microsoft.com/office/officeart/2005/8/layout/list1"/>
    <dgm:cxn modelId="{1F500B17-8135-4D30-85A8-71F5A062E0AD}" type="presOf" srcId="{0DCBAEB8-D794-4768-9593-F263FDD3AD01}" destId="{4E445145-AED9-485B-A529-7927013B3642}" srcOrd="1" destOrd="0" presId="urn:microsoft.com/office/officeart/2005/8/layout/list1"/>
    <dgm:cxn modelId="{27CB0225-989B-49E0-ABD4-95E8803E323A}" type="presOf" srcId="{548E5BA7-139C-426B-89F7-6FDCC9986254}" destId="{D33596F6-0387-4E81-AA22-5647C82493BE}" srcOrd="0" destOrd="0" presId="urn:microsoft.com/office/officeart/2005/8/layout/list1"/>
    <dgm:cxn modelId="{47821628-64E0-48C6-B796-61FC50DB55EA}" srcId="{548E5BA7-139C-426B-89F7-6FDCC9986254}" destId="{3563D27B-321B-4BC3-8B30-3D9231788433}" srcOrd="11" destOrd="0" parTransId="{8A811B05-3FAC-454E-B3F2-11C7BC225CF7}" sibTransId="{BB498D33-D239-448E-A6B7-0EAA21869B71}"/>
    <dgm:cxn modelId="{097BB534-0469-484E-8CC4-C8D89D62C728}" type="presOf" srcId="{3563D27B-321B-4BC3-8B30-3D9231788433}" destId="{2D7C452A-A490-4694-A122-46DDAA541280}" srcOrd="0" destOrd="0" presId="urn:microsoft.com/office/officeart/2005/8/layout/list1"/>
    <dgm:cxn modelId="{15720A3B-6552-4D70-AB91-90217E743815}" type="presOf" srcId="{EAF75D90-4723-4848-AA4C-6124C13DA747}" destId="{0D1A94B7-2603-457B-A57E-FA0643B24BCF}" srcOrd="0" destOrd="0" presId="urn:microsoft.com/office/officeart/2005/8/layout/list1"/>
    <dgm:cxn modelId="{B237915B-2FFB-43C3-9F27-72A166E6AEF2}" srcId="{548E5BA7-139C-426B-89F7-6FDCC9986254}" destId="{FD185861-8CE6-4D06-9251-1B7C4FCB415A}" srcOrd="1" destOrd="0" parTransId="{9EC411C3-9886-4B88-A2AC-5FF163382CAB}" sibTransId="{E0103A15-DB8F-438F-B9BA-7CE37EF6909F}"/>
    <dgm:cxn modelId="{1C6C235E-3015-4E4F-B4CF-45C494629F68}" type="presOf" srcId="{4DE9EA9A-0295-4EFB-9476-3B623BFC63D7}" destId="{44E2D38D-C621-4DE1-AD1B-DF39786A88D1}" srcOrd="0" destOrd="0" presId="urn:microsoft.com/office/officeart/2005/8/layout/list1"/>
    <dgm:cxn modelId="{FED93660-7C5C-4836-ADB9-83C8880F048D}" type="presOf" srcId="{FD185861-8CE6-4D06-9251-1B7C4FCB415A}" destId="{02102633-764F-4C30-AEC0-514F4F7EC8B5}" srcOrd="1" destOrd="0" presId="urn:microsoft.com/office/officeart/2005/8/layout/list1"/>
    <dgm:cxn modelId="{B299AA62-B9A8-426A-A56F-3A23D8D93ACF}" type="presOf" srcId="{2E76421B-DB30-4FA8-B16F-5EB453EB63EE}" destId="{08F8784F-DE29-4A72-AC74-527AD7CDEE04}" srcOrd="0" destOrd="0" presId="urn:microsoft.com/office/officeart/2005/8/layout/list1"/>
    <dgm:cxn modelId="{194B5664-45B8-48C2-8E06-582E81254DE8}" type="presOf" srcId="{FD185861-8CE6-4D06-9251-1B7C4FCB415A}" destId="{61D21AA2-CBBD-4B31-AC3C-41DBE89FF122}" srcOrd="0" destOrd="0" presId="urn:microsoft.com/office/officeart/2005/8/layout/list1"/>
    <dgm:cxn modelId="{7A874948-D419-4EF1-A43E-F83A9EEFDB3B}" type="presOf" srcId="{332F8809-646E-42AF-9D2D-A34BC837E318}" destId="{0B4E1DBB-903A-4A8A-8304-7F35E1DD3608}" srcOrd="0" destOrd="0" presId="urn:microsoft.com/office/officeart/2005/8/layout/list1"/>
    <dgm:cxn modelId="{D7204B6E-7B35-4149-AF5D-624DDDF83433}" type="presOf" srcId="{0AC380C0-9E07-4966-A0CF-E02C9B573525}" destId="{C643665E-493B-4A4F-A717-9BEA8842CD90}" srcOrd="0" destOrd="0" presId="urn:microsoft.com/office/officeart/2005/8/layout/list1"/>
    <dgm:cxn modelId="{7EC93F50-1749-47B8-9703-57D38FF26892}" srcId="{548E5BA7-139C-426B-89F7-6FDCC9986254}" destId="{0AC380C0-9E07-4966-A0CF-E02C9B573525}" srcOrd="5" destOrd="0" parTransId="{D1F9B705-60C2-4490-8B9A-B598230BC168}" sibTransId="{3D74E755-2313-4680-AB21-D3ED43D70344}"/>
    <dgm:cxn modelId="{BBE59E56-FCE7-4E7B-95D5-2E00EE4F88F8}" type="presOf" srcId="{910DC688-ECC1-46D6-90E2-5D75E5CFA3FC}" destId="{E1AEB959-A4BC-41CC-AB64-F143846F92DB}" srcOrd="0" destOrd="0" presId="urn:microsoft.com/office/officeart/2005/8/layout/list1"/>
    <dgm:cxn modelId="{E1400F57-F468-4417-B228-8C30410F3E3E}" type="presOf" srcId="{0DCBAEB8-D794-4768-9593-F263FDD3AD01}" destId="{7D1F8B56-433E-49F8-8CDE-7564F717983C}" srcOrd="0" destOrd="0" presId="urn:microsoft.com/office/officeart/2005/8/layout/list1"/>
    <dgm:cxn modelId="{CD496078-6F9A-4753-B753-7D1AD1B3B54E}" srcId="{548E5BA7-139C-426B-89F7-6FDCC9986254}" destId="{332F8809-646E-42AF-9D2D-A34BC837E318}" srcOrd="2" destOrd="0" parTransId="{22682131-AA09-4EF5-B32D-59B5C5DB8223}" sibTransId="{84349160-01E8-4106-A295-08BB4EFA2867}"/>
    <dgm:cxn modelId="{59806081-C890-4F21-B85E-0A22860F61C2}" type="presOf" srcId="{9820C2B3-6983-4A94-9D58-ED8963FAF46A}" destId="{8E5ED251-328F-4D45-B653-72712F48C97C}" srcOrd="1" destOrd="0" presId="urn:microsoft.com/office/officeart/2005/8/layout/list1"/>
    <dgm:cxn modelId="{2B548886-9EBA-43DA-A739-6C170C0B63E8}" srcId="{548E5BA7-139C-426B-89F7-6FDCC9986254}" destId="{0DCBAEB8-D794-4768-9593-F263FDD3AD01}" srcOrd="7" destOrd="0" parTransId="{3CFDF753-A114-4A0F-B560-4641E52A525C}" sibTransId="{E666510F-7FAC-45CC-B24F-7D772A2490B8}"/>
    <dgm:cxn modelId="{E5E2EF86-BA59-49C9-8E72-4B1BC4726A8B}" srcId="{548E5BA7-139C-426B-89F7-6FDCC9986254}" destId="{EAF75D90-4723-4848-AA4C-6124C13DA747}" srcOrd="10" destOrd="0" parTransId="{D6694592-2E3B-479F-8435-1C7AB8626959}" sibTransId="{9A6E61C3-FC22-4B02-9370-4D595934032C}"/>
    <dgm:cxn modelId="{FBCBC795-C769-4312-95C8-00CFC8DC5AE7}" type="presOf" srcId="{0AC380C0-9E07-4966-A0CF-E02C9B573525}" destId="{2FD1299F-359E-4584-9903-80A47193E03A}" srcOrd="1" destOrd="0" presId="urn:microsoft.com/office/officeart/2005/8/layout/list1"/>
    <dgm:cxn modelId="{ACA2E9A7-81BB-42DF-8080-0657D0C3BCAF}" type="presOf" srcId="{2E76421B-DB30-4FA8-B16F-5EB453EB63EE}" destId="{19B87EFE-EE8E-4D49-80CB-CB255DC90386}" srcOrd="1" destOrd="0" presId="urn:microsoft.com/office/officeart/2005/8/layout/list1"/>
    <dgm:cxn modelId="{E4458CAA-B6DC-4C94-81AB-812A5A200429}" type="presOf" srcId="{332F8809-646E-42AF-9D2D-A34BC837E318}" destId="{C850BFBB-0B1B-410F-A98B-7EF17C078B0E}" srcOrd="1" destOrd="0" presId="urn:microsoft.com/office/officeart/2005/8/layout/list1"/>
    <dgm:cxn modelId="{2AB806B1-1718-4B38-9B7B-FAAAED33C6CC}" type="presOf" srcId="{3563D27B-321B-4BC3-8B30-3D9231788433}" destId="{ED7B8F8B-D588-48E6-B9D8-54BB6B12A690}" srcOrd="1" destOrd="0" presId="urn:microsoft.com/office/officeart/2005/8/layout/list1"/>
    <dgm:cxn modelId="{BA5023C7-47DD-4104-8FFA-D669A9896090}" type="presOf" srcId="{4DE9EA9A-0295-4EFB-9476-3B623BFC63D7}" destId="{A5578C90-49C9-4052-BE4C-0B5BBC1CAF61}" srcOrd="1" destOrd="0" presId="urn:microsoft.com/office/officeart/2005/8/layout/list1"/>
    <dgm:cxn modelId="{CF9A1FCA-97A1-4A1F-B501-19A5AD4DBEBA}" type="presOf" srcId="{52A734FC-BE03-4FC2-9083-7280FD851C83}" destId="{A88946DD-B105-49B6-823D-4C714B795B72}" srcOrd="1" destOrd="0" presId="urn:microsoft.com/office/officeart/2005/8/layout/list1"/>
    <dgm:cxn modelId="{922BC3D5-CE0B-4DAF-A195-4C5215F1DD7F}" type="presOf" srcId="{910DC688-ECC1-46D6-90E2-5D75E5CFA3FC}" destId="{0C6A1E47-160F-48B8-AA11-9C6661A01EF0}" srcOrd="1" destOrd="0" presId="urn:microsoft.com/office/officeart/2005/8/layout/list1"/>
    <dgm:cxn modelId="{4F0A69F3-9D9C-44AD-B628-40B6EBF5922D}" type="presOf" srcId="{9DDFBB48-524E-47FC-84C4-C7EBA29011F3}" destId="{20DE32C4-A022-45C2-876F-E5530BE71C74}" srcOrd="0" destOrd="0" presId="urn:microsoft.com/office/officeart/2005/8/layout/list1"/>
    <dgm:cxn modelId="{775FCAF8-2E01-4E25-A12B-AB198328B895}" srcId="{548E5BA7-139C-426B-89F7-6FDCC9986254}" destId="{4DE9EA9A-0295-4EFB-9476-3B623BFC63D7}" srcOrd="3" destOrd="0" parTransId="{1CB33853-72FD-48F0-9DF6-263DA99B6E90}" sibTransId="{E32F12E9-88E0-4A46-9E98-1D88C5634E07}"/>
    <dgm:cxn modelId="{7F5A34F9-F846-4A4B-8D8A-5BC56CF8E680}" type="presOf" srcId="{9DDFBB48-524E-47FC-84C4-C7EBA29011F3}" destId="{9BB86192-9B5D-4B8A-B3E2-2753259F3AE5}" srcOrd="1" destOrd="0" presId="urn:microsoft.com/office/officeart/2005/8/layout/list1"/>
    <dgm:cxn modelId="{470203FC-2D44-421E-8428-B2C5D2CB6E20}" type="presOf" srcId="{EAF75D90-4723-4848-AA4C-6124C13DA747}" destId="{A95029AC-89E1-4F1E-BC63-4C5EC467E6F8}" srcOrd="1" destOrd="0" presId="urn:microsoft.com/office/officeart/2005/8/layout/list1"/>
    <dgm:cxn modelId="{8B7F6B6F-17E0-49F3-B2E1-ED69242ACA68}" type="presParOf" srcId="{D33596F6-0387-4E81-AA22-5647C82493BE}" destId="{7E7EC990-8F4A-446F-B957-2B5851B95817}" srcOrd="0" destOrd="0" presId="urn:microsoft.com/office/officeart/2005/8/layout/list1"/>
    <dgm:cxn modelId="{20B47115-ABD7-4A6B-B04D-8074B5B87B35}" type="presParOf" srcId="{7E7EC990-8F4A-446F-B957-2B5851B95817}" destId="{08F8784F-DE29-4A72-AC74-527AD7CDEE04}" srcOrd="0" destOrd="0" presId="urn:microsoft.com/office/officeart/2005/8/layout/list1"/>
    <dgm:cxn modelId="{787AEA76-EDC0-4E4F-8D21-7F092DBC7223}" type="presParOf" srcId="{7E7EC990-8F4A-446F-B957-2B5851B95817}" destId="{19B87EFE-EE8E-4D49-80CB-CB255DC90386}" srcOrd="1" destOrd="0" presId="urn:microsoft.com/office/officeart/2005/8/layout/list1"/>
    <dgm:cxn modelId="{EA38F4D0-A710-43DE-84EE-442063479B1C}" type="presParOf" srcId="{D33596F6-0387-4E81-AA22-5647C82493BE}" destId="{495B64E2-6ED8-4A2C-ABD7-475394D55342}" srcOrd="1" destOrd="0" presId="urn:microsoft.com/office/officeart/2005/8/layout/list1"/>
    <dgm:cxn modelId="{4E0B9562-F0CE-418B-B708-D6D5E6C416C4}" type="presParOf" srcId="{D33596F6-0387-4E81-AA22-5647C82493BE}" destId="{B04F9DC1-8189-462F-9CE6-DAB413F95679}" srcOrd="2" destOrd="0" presId="urn:microsoft.com/office/officeart/2005/8/layout/list1"/>
    <dgm:cxn modelId="{2B8243FD-5B99-4863-A869-3CD741BEFE24}" type="presParOf" srcId="{D33596F6-0387-4E81-AA22-5647C82493BE}" destId="{97A31753-39CE-49E6-8DF5-70DEA860D7BF}" srcOrd="3" destOrd="0" presId="urn:microsoft.com/office/officeart/2005/8/layout/list1"/>
    <dgm:cxn modelId="{D84DDA0E-1E63-48F3-8A78-FE34BAA67A4B}" type="presParOf" srcId="{D33596F6-0387-4E81-AA22-5647C82493BE}" destId="{7F7AFA30-5092-457B-8993-083A4DEDD5EF}" srcOrd="4" destOrd="0" presId="urn:microsoft.com/office/officeart/2005/8/layout/list1"/>
    <dgm:cxn modelId="{5A51E778-DFCF-41D8-B47D-8A1F815E64AF}" type="presParOf" srcId="{7F7AFA30-5092-457B-8993-083A4DEDD5EF}" destId="{61D21AA2-CBBD-4B31-AC3C-41DBE89FF122}" srcOrd="0" destOrd="0" presId="urn:microsoft.com/office/officeart/2005/8/layout/list1"/>
    <dgm:cxn modelId="{A77F1558-88BD-499B-8BBC-8C10C3E30C00}" type="presParOf" srcId="{7F7AFA30-5092-457B-8993-083A4DEDD5EF}" destId="{02102633-764F-4C30-AEC0-514F4F7EC8B5}" srcOrd="1" destOrd="0" presId="urn:microsoft.com/office/officeart/2005/8/layout/list1"/>
    <dgm:cxn modelId="{6CA3FB7D-CDEB-4B9A-91B9-5FEEFC8D9972}" type="presParOf" srcId="{D33596F6-0387-4E81-AA22-5647C82493BE}" destId="{110AA3EF-DF9F-48AF-AC35-7BB57CC6BF4E}" srcOrd="5" destOrd="0" presId="urn:microsoft.com/office/officeart/2005/8/layout/list1"/>
    <dgm:cxn modelId="{118D689E-AF29-46D4-A962-26450A06138F}" type="presParOf" srcId="{D33596F6-0387-4E81-AA22-5647C82493BE}" destId="{E87BA916-7EC7-4CD1-8B4E-67D8E09E31D4}" srcOrd="6" destOrd="0" presId="urn:microsoft.com/office/officeart/2005/8/layout/list1"/>
    <dgm:cxn modelId="{28A5D344-6F27-48B5-B007-67648DBF6CE6}" type="presParOf" srcId="{D33596F6-0387-4E81-AA22-5647C82493BE}" destId="{F8A6B6A1-5637-4359-86B3-09E7B38A481B}" srcOrd="7" destOrd="0" presId="urn:microsoft.com/office/officeart/2005/8/layout/list1"/>
    <dgm:cxn modelId="{36F489CA-873A-45B4-930A-4845B2074504}" type="presParOf" srcId="{D33596F6-0387-4E81-AA22-5647C82493BE}" destId="{2F24DA53-9F28-4784-9718-4FF486C4937B}" srcOrd="8" destOrd="0" presId="urn:microsoft.com/office/officeart/2005/8/layout/list1"/>
    <dgm:cxn modelId="{F17E923C-14FF-4BEA-B3FD-DB64BA85FA01}" type="presParOf" srcId="{2F24DA53-9F28-4784-9718-4FF486C4937B}" destId="{0B4E1DBB-903A-4A8A-8304-7F35E1DD3608}" srcOrd="0" destOrd="0" presId="urn:microsoft.com/office/officeart/2005/8/layout/list1"/>
    <dgm:cxn modelId="{DF74D9DE-39FD-47C2-B85E-976D72D68268}" type="presParOf" srcId="{2F24DA53-9F28-4784-9718-4FF486C4937B}" destId="{C850BFBB-0B1B-410F-A98B-7EF17C078B0E}" srcOrd="1" destOrd="0" presId="urn:microsoft.com/office/officeart/2005/8/layout/list1"/>
    <dgm:cxn modelId="{B1CCD960-4245-4678-8777-ABDB3C2D6A88}" type="presParOf" srcId="{D33596F6-0387-4E81-AA22-5647C82493BE}" destId="{CB7A183B-7B5D-4011-A26C-95F17A6332CF}" srcOrd="9" destOrd="0" presId="urn:microsoft.com/office/officeart/2005/8/layout/list1"/>
    <dgm:cxn modelId="{3E4299F2-DAC5-4299-836B-1ADE331A4377}" type="presParOf" srcId="{D33596F6-0387-4E81-AA22-5647C82493BE}" destId="{68CDAE6D-2177-473E-B1D2-93C9EFCC18CB}" srcOrd="10" destOrd="0" presId="urn:microsoft.com/office/officeart/2005/8/layout/list1"/>
    <dgm:cxn modelId="{D6A53E3E-02E4-4873-9A2D-E11497BB6FF4}" type="presParOf" srcId="{D33596F6-0387-4E81-AA22-5647C82493BE}" destId="{2CFBFA38-D824-4FC0-BC01-CBDE37D9F5B3}" srcOrd="11" destOrd="0" presId="urn:microsoft.com/office/officeart/2005/8/layout/list1"/>
    <dgm:cxn modelId="{5D491F8E-A088-42AC-8D61-7695B960CE9A}" type="presParOf" srcId="{D33596F6-0387-4E81-AA22-5647C82493BE}" destId="{F4D2BF5D-C3EB-4CBC-8C87-768C9D4EB374}" srcOrd="12" destOrd="0" presId="urn:microsoft.com/office/officeart/2005/8/layout/list1"/>
    <dgm:cxn modelId="{FF3850CE-F2A3-4F55-BE9B-FB86BAAF6E5B}" type="presParOf" srcId="{F4D2BF5D-C3EB-4CBC-8C87-768C9D4EB374}" destId="{44E2D38D-C621-4DE1-AD1B-DF39786A88D1}" srcOrd="0" destOrd="0" presId="urn:microsoft.com/office/officeart/2005/8/layout/list1"/>
    <dgm:cxn modelId="{D264F0E5-20C2-405E-A8DE-A46E235A055D}" type="presParOf" srcId="{F4D2BF5D-C3EB-4CBC-8C87-768C9D4EB374}" destId="{A5578C90-49C9-4052-BE4C-0B5BBC1CAF61}" srcOrd="1" destOrd="0" presId="urn:microsoft.com/office/officeart/2005/8/layout/list1"/>
    <dgm:cxn modelId="{DC1B667A-B060-48B0-988A-E1D90BAB70CF}" type="presParOf" srcId="{D33596F6-0387-4E81-AA22-5647C82493BE}" destId="{DD883938-B03F-4A48-8650-F21509803A90}" srcOrd="13" destOrd="0" presId="urn:microsoft.com/office/officeart/2005/8/layout/list1"/>
    <dgm:cxn modelId="{148F9B95-6619-4179-A55F-1A985C9B41BE}" type="presParOf" srcId="{D33596F6-0387-4E81-AA22-5647C82493BE}" destId="{8DC83C71-1B61-465E-B18F-3CFC15A71AA9}" srcOrd="14" destOrd="0" presId="urn:microsoft.com/office/officeart/2005/8/layout/list1"/>
    <dgm:cxn modelId="{2CB9C02F-D031-4D99-B5E9-30EA806A07D2}" type="presParOf" srcId="{D33596F6-0387-4E81-AA22-5647C82493BE}" destId="{35253B41-8397-46E4-BCE3-9D7820E06A63}" srcOrd="15" destOrd="0" presId="urn:microsoft.com/office/officeart/2005/8/layout/list1"/>
    <dgm:cxn modelId="{D83B380D-6D8A-4AE2-83E1-C41B6089CAC8}" type="presParOf" srcId="{D33596F6-0387-4E81-AA22-5647C82493BE}" destId="{E0E7FA60-A656-4B29-87F9-7F82D17B286A}" srcOrd="16" destOrd="0" presId="urn:microsoft.com/office/officeart/2005/8/layout/list1"/>
    <dgm:cxn modelId="{063541F4-1BBC-4704-AAC2-F3D9B460CFA2}" type="presParOf" srcId="{E0E7FA60-A656-4B29-87F9-7F82D17B286A}" destId="{E1AEB959-A4BC-41CC-AB64-F143846F92DB}" srcOrd="0" destOrd="0" presId="urn:microsoft.com/office/officeart/2005/8/layout/list1"/>
    <dgm:cxn modelId="{AB8BD3C1-F6EB-43FE-8D39-04B33800FB23}" type="presParOf" srcId="{E0E7FA60-A656-4B29-87F9-7F82D17B286A}" destId="{0C6A1E47-160F-48B8-AA11-9C6661A01EF0}" srcOrd="1" destOrd="0" presId="urn:microsoft.com/office/officeart/2005/8/layout/list1"/>
    <dgm:cxn modelId="{5CB8606D-FC2D-475B-B948-1EC485A20E1A}" type="presParOf" srcId="{D33596F6-0387-4E81-AA22-5647C82493BE}" destId="{BAD03946-0A55-47BD-965E-E45D751CB5DC}" srcOrd="17" destOrd="0" presId="urn:microsoft.com/office/officeart/2005/8/layout/list1"/>
    <dgm:cxn modelId="{66E3A79B-A897-4D56-9293-96582461BD16}" type="presParOf" srcId="{D33596F6-0387-4E81-AA22-5647C82493BE}" destId="{106667C8-3CF0-475D-928B-58F7870A8F1D}" srcOrd="18" destOrd="0" presId="urn:microsoft.com/office/officeart/2005/8/layout/list1"/>
    <dgm:cxn modelId="{2A4419BA-3CA3-431F-B4A1-40FB35DDFEB5}" type="presParOf" srcId="{D33596F6-0387-4E81-AA22-5647C82493BE}" destId="{6D3776D5-0B96-433A-96A4-4B691747D87B}" srcOrd="19" destOrd="0" presId="urn:microsoft.com/office/officeart/2005/8/layout/list1"/>
    <dgm:cxn modelId="{8CC989BC-6698-4319-9E3C-7A8FFFE1B369}" type="presParOf" srcId="{D33596F6-0387-4E81-AA22-5647C82493BE}" destId="{0F4D78D1-E825-43BE-973F-422BE2880F8C}" srcOrd="20" destOrd="0" presId="urn:microsoft.com/office/officeart/2005/8/layout/list1"/>
    <dgm:cxn modelId="{0F17B831-5169-4DBF-8F30-275DFE3BA6F6}" type="presParOf" srcId="{0F4D78D1-E825-43BE-973F-422BE2880F8C}" destId="{C643665E-493B-4A4F-A717-9BEA8842CD90}" srcOrd="0" destOrd="0" presId="urn:microsoft.com/office/officeart/2005/8/layout/list1"/>
    <dgm:cxn modelId="{03A7344F-07D3-4210-B7DB-5D3D0A6EAC2C}" type="presParOf" srcId="{0F4D78D1-E825-43BE-973F-422BE2880F8C}" destId="{2FD1299F-359E-4584-9903-80A47193E03A}" srcOrd="1" destOrd="0" presId="urn:microsoft.com/office/officeart/2005/8/layout/list1"/>
    <dgm:cxn modelId="{C5F195C0-4A00-4A2C-8D4D-5ADD1CDB7ABD}" type="presParOf" srcId="{D33596F6-0387-4E81-AA22-5647C82493BE}" destId="{D04197B4-BEE9-4EF4-A590-38D9D71CB048}" srcOrd="21" destOrd="0" presId="urn:microsoft.com/office/officeart/2005/8/layout/list1"/>
    <dgm:cxn modelId="{3401EDAD-2FD3-45C1-B174-A101D89D48A8}" type="presParOf" srcId="{D33596F6-0387-4E81-AA22-5647C82493BE}" destId="{28326635-FDF9-47E5-86A2-9F72FD5D5F83}" srcOrd="22" destOrd="0" presId="urn:microsoft.com/office/officeart/2005/8/layout/list1"/>
    <dgm:cxn modelId="{2F2DF427-1D58-4671-AA1D-BB42A529D6D5}" type="presParOf" srcId="{D33596F6-0387-4E81-AA22-5647C82493BE}" destId="{9BD897F5-5206-492F-92E9-ACE95759DDA1}" srcOrd="23" destOrd="0" presId="urn:microsoft.com/office/officeart/2005/8/layout/list1"/>
    <dgm:cxn modelId="{C2124236-2A64-4B07-BFA5-6FE13757BE63}" type="presParOf" srcId="{D33596F6-0387-4E81-AA22-5647C82493BE}" destId="{BA463C80-169E-423B-8DA6-21D34FB75CFB}" srcOrd="24" destOrd="0" presId="urn:microsoft.com/office/officeart/2005/8/layout/list1"/>
    <dgm:cxn modelId="{FFF782A7-FF1E-4694-8F84-0622DD0483F6}" type="presParOf" srcId="{BA463C80-169E-423B-8DA6-21D34FB75CFB}" destId="{4624F777-1362-4433-A9BC-517B1F152F1B}" srcOrd="0" destOrd="0" presId="urn:microsoft.com/office/officeart/2005/8/layout/list1"/>
    <dgm:cxn modelId="{EDA76F2A-00E8-44F1-91EC-BCAFB1706810}" type="presParOf" srcId="{BA463C80-169E-423B-8DA6-21D34FB75CFB}" destId="{A88946DD-B105-49B6-823D-4C714B795B72}" srcOrd="1" destOrd="0" presId="urn:microsoft.com/office/officeart/2005/8/layout/list1"/>
    <dgm:cxn modelId="{236A18B8-0684-42E6-9C22-5227C985E254}" type="presParOf" srcId="{D33596F6-0387-4E81-AA22-5647C82493BE}" destId="{682E3F3B-9019-4BAE-93C4-B5F2E60E1463}" srcOrd="25" destOrd="0" presId="urn:microsoft.com/office/officeart/2005/8/layout/list1"/>
    <dgm:cxn modelId="{09B0B008-D811-48E1-9571-F0018076A9CC}" type="presParOf" srcId="{D33596F6-0387-4E81-AA22-5647C82493BE}" destId="{B206F4C0-C8F5-4434-8627-F8DD90B31BC8}" srcOrd="26" destOrd="0" presId="urn:microsoft.com/office/officeart/2005/8/layout/list1"/>
    <dgm:cxn modelId="{6A6B69DF-0002-40B1-9B10-2B0C7DCC5209}" type="presParOf" srcId="{D33596F6-0387-4E81-AA22-5647C82493BE}" destId="{44AC0A31-141E-4151-9B47-6AF1C9D47DA1}" srcOrd="27" destOrd="0" presId="urn:microsoft.com/office/officeart/2005/8/layout/list1"/>
    <dgm:cxn modelId="{58EA4132-4448-4AF2-A9F5-A743ACBE1132}" type="presParOf" srcId="{D33596F6-0387-4E81-AA22-5647C82493BE}" destId="{EB1C9E10-8E44-4874-B87E-6EE18E6AC2E5}" srcOrd="28" destOrd="0" presId="urn:microsoft.com/office/officeart/2005/8/layout/list1"/>
    <dgm:cxn modelId="{84B73D44-2362-439A-AA92-37EFD5AD5157}" type="presParOf" srcId="{EB1C9E10-8E44-4874-B87E-6EE18E6AC2E5}" destId="{7D1F8B56-433E-49F8-8CDE-7564F717983C}" srcOrd="0" destOrd="0" presId="urn:microsoft.com/office/officeart/2005/8/layout/list1"/>
    <dgm:cxn modelId="{2A724D0D-25AC-44C8-BFF1-9B1C0B414547}" type="presParOf" srcId="{EB1C9E10-8E44-4874-B87E-6EE18E6AC2E5}" destId="{4E445145-AED9-485B-A529-7927013B3642}" srcOrd="1" destOrd="0" presId="urn:microsoft.com/office/officeart/2005/8/layout/list1"/>
    <dgm:cxn modelId="{204FAF46-5E30-42A3-9741-D0DCF38F4519}" type="presParOf" srcId="{D33596F6-0387-4E81-AA22-5647C82493BE}" destId="{5743B155-0027-4866-8949-7A9A985431C2}" srcOrd="29" destOrd="0" presId="urn:microsoft.com/office/officeart/2005/8/layout/list1"/>
    <dgm:cxn modelId="{8B68BA02-DFC2-401C-84E8-E0C75081AA24}" type="presParOf" srcId="{D33596F6-0387-4E81-AA22-5647C82493BE}" destId="{5A2DE0B9-9DD7-4A30-AB19-7A350BC973E0}" srcOrd="30" destOrd="0" presId="urn:microsoft.com/office/officeart/2005/8/layout/list1"/>
    <dgm:cxn modelId="{88ACCAB1-C3B5-460E-8EF6-0E8AA3F5701D}" type="presParOf" srcId="{D33596F6-0387-4E81-AA22-5647C82493BE}" destId="{C839E168-6DCA-49C4-A279-4C8726A3F00F}" srcOrd="31" destOrd="0" presId="urn:microsoft.com/office/officeart/2005/8/layout/list1"/>
    <dgm:cxn modelId="{BE6ECBB9-FB76-478A-9C19-F51272CA1C03}" type="presParOf" srcId="{D33596F6-0387-4E81-AA22-5647C82493BE}" destId="{04C8FE97-EF29-469E-9B2A-43DC1CA2F0A8}" srcOrd="32" destOrd="0" presId="urn:microsoft.com/office/officeart/2005/8/layout/list1"/>
    <dgm:cxn modelId="{C99A77F0-7622-4971-9D38-7E15EE4A8885}" type="presParOf" srcId="{04C8FE97-EF29-469E-9B2A-43DC1CA2F0A8}" destId="{37FC5D2F-677F-4F91-851C-67233AF3BC09}" srcOrd="0" destOrd="0" presId="urn:microsoft.com/office/officeart/2005/8/layout/list1"/>
    <dgm:cxn modelId="{4B4B185F-7478-4A05-95A4-D285BD54AE05}" type="presParOf" srcId="{04C8FE97-EF29-469E-9B2A-43DC1CA2F0A8}" destId="{8E5ED251-328F-4D45-B653-72712F48C97C}" srcOrd="1" destOrd="0" presId="urn:microsoft.com/office/officeart/2005/8/layout/list1"/>
    <dgm:cxn modelId="{B9375EB7-9026-481F-A550-09CAC74F87A3}" type="presParOf" srcId="{D33596F6-0387-4E81-AA22-5647C82493BE}" destId="{DD7FEFC5-6CCF-4E33-8200-1C6338C57215}" srcOrd="33" destOrd="0" presId="urn:microsoft.com/office/officeart/2005/8/layout/list1"/>
    <dgm:cxn modelId="{F1B0D2D8-AAEE-416D-AEE0-B24E923BC82C}" type="presParOf" srcId="{D33596F6-0387-4E81-AA22-5647C82493BE}" destId="{9A8B2044-1180-4423-8EB4-D939AB910ED5}" srcOrd="34" destOrd="0" presId="urn:microsoft.com/office/officeart/2005/8/layout/list1"/>
    <dgm:cxn modelId="{D875DDF8-4998-457A-8BFD-A31B8DB2A6A1}" type="presParOf" srcId="{D33596F6-0387-4E81-AA22-5647C82493BE}" destId="{EEA0B182-CE03-4801-968E-A6523C6C51DD}" srcOrd="35" destOrd="0" presId="urn:microsoft.com/office/officeart/2005/8/layout/list1"/>
    <dgm:cxn modelId="{C7BB41DD-B694-468D-885E-BD1A94FE2C4F}" type="presParOf" srcId="{D33596F6-0387-4E81-AA22-5647C82493BE}" destId="{5A6BD477-FB58-4272-990C-AB164821E5C2}" srcOrd="36" destOrd="0" presId="urn:microsoft.com/office/officeart/2005/8/layout/list1"/>
    <dgm:cxn modelId="{5A12D69D-5DC9-4C42-9123-8C9BBF0640FC}" type="presParOf" srcId="{5A6BD477-FB58-4272-990C-AB164821E5C2}" destId="{20DE32C4-A022-45C2-876F-E5530BE71C74}" srcOrd="0" destOrd="0" presId="urn:microsoft.com/office/officeart/2005/8/layout/list1"/>
    <dgm:cxn modelId="{C540A03B-CA3B-46E2-BAC8-F512A8F55AE7}" type="presParOf" srcId="{5A6BD477-FB58-4272-990C-AB164821E5C2}" destId="{9BB86192-9B5D-4B8A-B3E2-2753259F3AE5}" srcOrd="1" destOrd="0" presId="urn:microsoft.com/office/officeart/2005/8/layout/list1"/>
    <dgm:cxn modelId="{42BC698F-E146-4132-BEC3-8C6A237B43A4}" type="presParOf" srcId="{D33596F6-0387-4E81-AA22-5647C82493BE}" destId="{9A3E241C-7BE5-4888-9ED8-D970D831CFE0}" srcOrd="37" destOrd="0" presId="urn:microsoft.com/office/officeart/2005/8/layout/list1"/>
    <dgm:cxn modelId="{79C5BF32-9904-4215-88BA-B83465C8D6C9}" type="presParOf" srcId="{D33596F6-0387-4E81-AA22-5647C82493BE}" destId="{5283829B-7D84-48A6-B86C-F83F61631188}" srcOrd="38" destOrd="0" presId="urn:microsoft.com/office/officeart/2005/8/layout/list1"/>
    <dgm:cxn modelId="{A8ECDDFF-92C4-48DB-A37B-BBFE63B44539}" type="presParOf" srcId="{D33596F6-0387-4E81-AA22-5647C82493BE}" destId="{FDD1C63A-D52D-42D6-860E-88D87D62737A}" srcOrd="39" destOrd="0" presId="urn:microsoft.com/office/officeart/2005/8/layout/list1"/>
    <dgm:cxn modelId="{CA126701-1912-4CDE-8AF8-BEE9DAB4C712}" type="presParOf" srcId="{D33596F6-0387-4E81-AA22-5647C82493BE}" destId="{A284800B-0AE4-4FDE-B6B3-FE7AA08A2750}" srcOrd="40" destOrd="0" presId="urn:microsoft.com/office/officeart/2005/8/layout/list1"/>
    <dgm:cxn modelId="{6E0AFB3A-1A64-4185-9F00-5DD466A988BB}" type="presParOf" srcId="{A284800B-0AE4-4FDE-B6B3-FE7AA08A2750}" destId="{0D1A94B7-2603-457B-A57E-FA0643B24BCF}" srcOrd="0" destOrd="0" presId="urn:microsoft.com/office/officeart/2005/8/layout/list1"/>
    <dgm:cxn modelId="{3D2F8F7E-1C1D-4FE9-9944-2F97D1F19299}" type="presParOf" srcId="{A284800B-0AE4-4FDE-B6B3-FE7AA08A2750}" destId="{A95029AC-89E1-4F1E-BC63-4C5EC467E6F8}" srcOrd="1" destOrd="0" presId="urn:microsoft.com/office/officeart/2005/8/layout/list1"/>
    <dgm:cxn modelId="{5839833F-7A12-4CFD-B9F3-A2F560C61E63}" type="presParOf" srcId="{D33596F6-0387-4E81-AA22-5647C82493BE}" destId="{2AC181DA-35BF-4601-A172-7CBA59D03847}" srcOrd="41" destOrd="0" presId="urn:microsoft.com/office/officeart/2005/8/layout/list1"/>
    <dgm:cxn modelId="{9986BE7E-E2FA-4839-B19B-F626E8F24F5F}" type="presParOf" srcId="{D33596F6-0387-4E81-AA22-5647C82493BE}" destId="{FEC97E0D-CDAF-48B7-8E98-10CDC073A59E}" srcOrd="42" destOrd="0" presId="urn:microsoft.com/office/officeart/2005/8/layout/list1"/>
    <dgm:cxn modelId="{CDF4C6A3-640A-494E-82A1-5DD505D9124A}" type="presParOf" srcId="{D33596F6-0387-4E81-AA22-5647C82493BE}" destId="{CC430766-D98E-4871-B458-2CC4445FE75E}" srcOrd="43" destOrd="0" presId="urn:microsoft.com/office/officeart/2005/8/layout/list1"/>
    <dgm:cxn modelId="{14403300-6F4A-4267-A1DD-2F057D3816E6}" type="presParOf" srcId="{D33596F6-0387-4E81-AA22-5647C82493BE}" destId="{5ABA514C-2F5C-4985-8DAC-1AC103B900E9}" srcOrd="44" destOrd="0" presId="urn:microsoft.com/office/officeart/2005/8/layout/list1"/>
    <dgm:cxn modelId="{DBDAD8B6-8E2F-408F-961D-3C7F6919005A}" type="presParOf" srcId="{5ABA514C-2F5C-4985-8DAC-1AC103B900E9}" destId="{2D7C452A-A490-4694-A122-46DDAA541280}" srcOrd="0" destOrd="0" presId="urn:microsoft.com/office/officeart/2005/8/layout/list1"/>
    <dgm:cxn modelId="{42214C61-395B-4BBF-91E3-3B3D96D0B78C}" type="presParOf" srcId="{5ABA514C-2F5C-4985-8DAC-1AC103B900E9}" destId="{ED7B8F8B-D588-48E6-B9D8-54BB6B12A690}" srcOrd="1" destOrd="0" presId="urn:microsoft.com/office/officeart/2005/8/layout/list1"/>
    <dgm:cxn modelId="{AFC03D8E-D117-4D51-8FF1-801E9DF1EE79}" type="presParOf" srcId="{D33596F6-0387-4E81-AA22-5647C82493BE}" destId="{29063C17-BDC9-49C8-9442-C1CCB8B96E3D}" srcOrd="45" destOrd="0" presId="urn:microsoft.com/office/officeart/2005/8/layout/list1"/>
    <dgm:cxn modelId="{240D24E5-98CF-4C66-A0B6-3DF02F802CE9}" type="presParOf" srcId="{D33596F6-0387-4E81-AA22-5647C82493BE}" destId="{BC94104F-623C-4B87-8839-AFCA25DD98C0}" srcOrd="4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C28A39-CEFE-4F73-9077-8360496B80DC}"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en-US"/>
        </a:p>
      </dgm:t>
    </dgm:pt>
    <dgm:pt modelId="{878553B2-7AB2-46D0-931C-E2E8587F8541}">
      <dgm:prSet custT="1"/>
      <dgm:spPr/>
      <dgm:t>
        <a:bodyPr/>
        <a:lstStyle/>
        <a:p>
          <a:pPr rtl="0"/>
          <a:r>
            <a:rPr lang="en-US" sz="1800" dirty="0">
              <a:solidFill>
                <a:srgbClr val="002060"/>
              </a:solidFill>
            </a:rPr>
            <a:t>Students should have the knowledge of computer organization</a:t>
          </a:r>
        </a:p>
      </dgm:t>
    </dgm:pt>
    <dgm:pt modelId="{F71B97A4-CEE4-4B79-B4DE-CE3B193A629F}" type="parTrans" cxnId="{CBD3A26E-CB15-42AA-AB1D-497E41D0DB02}">
      <dgm:prSet/>
      <dgm:spPr/>
      <dgm:t>
        <a:bodyPr/>
        <a:lstStyle/>
        <a:p>
          <a:endParaRPr lang="en-US"/>
        </a:p>
      </dgm:t>
    </dgm:pt>
    <dgm:pt modelId="{7B1727D7-BB73-46B5-99C8-B468CE97E783}" type="sibTrans" cxnId="{CBD3A26E-CB15-42AA-AB1D-497E41D0DB02}">
      <dgm:prSet/>
      <dgm:spPr/>
      <dgm:t>
        <a:bodyPr/>
        <a:lstStyle/>
        <a:p>
          <a:endParaRPr lang="en-US"/>
        </a:p>
      </dgm:t>
    </dgm:pt>
    <dgm:pt modelId="{8899F491-005D-4F6B-817E-2178B1CE4EEB}">
      <dgm:prSet custT="1"/>
      <dgm:spPr/>
      <dgm:t>
        <a:bodyPr/>
        <a:lstStyle/>
        <a:p>
          <a:pPr rtl="0"/>
          <a:r>
            <a:rPr lang="en-US" sz="1800" dirty="0">
              <a:solidFill>
                <a:srgbClr val="002060"/>
              </a:solidFill>
            </a:rPr>
            <a:t>Students should know the artificial intelligence basic concepts. </a:t>
          </a:r>
        </a:p>
      </dgm:t>
    </dgm:pt>
    <dgm:pt modelId="{4C8B1D2D-25CB-4068-AB25-4B05EBEC8901}" type="parTrans" cxnId="{66301D15-22B9-4BD6-9833-6571569DBDB7}">
      <dgm:prSet/>
      <dgm:spPr/>
      <dgm:t>
        <a:bodyPr/>
        <a:lstStyle/>
        <a:p>
          <a:endParaRPr lang="en-US"/>
        </a:p>
      </dgm:t>
    </dgm:pt>
    <dgm:pt modelId="{61B65048-1390-43D1-A8DB-4A727BB29741}" type="sibTrans" cxnId="{66301D15-22B9-4BD6-9833-6571569DBDB7}">
      <dgm:prSet/>
      <dgm:spPr/>
      <dgm:t>
        <a:bodyPr/>
        <a:lstStyle/>
        <a:p>
          <a:endParaRPr lang="en-US"/>
        </a:p>
      </dgm:t>
    </dgm:pt>
    <dgm:pt modelId="{27020DC9-4531-4652-A243-695A6126C379}">
      <dgm:prSet custT="1"/>
      <dgm:spPr/>
      <dgm:t>
        <a:bodyPr/>
        <a:lstStyle/>
        <a:p>
          <a:pPr rtl="0"/>
          <a:r>
            <a:rPr lang="en-US" sz="1800" dirty="0">
              <a:solidFill>
                <a:srgbClr val="002060"/>
              </a:solidFill>
            </a:rPr>
            <a:t>Students should be able to create, design and manipulate the images and idea about pixels</a:t>
          </a:r>
        </a:p>
      </dgm:t>
    </dgm:pt>
    <dgm:pt modelId="{3B3688DD-9A38-4953-B425-34C7C9EAA2AD}" type="sibTrans" cxnId="{8C44F8DE-B802-4E48-A637-75A25B987C4A}">
      <dgm:prSet/>
      <dgm:spPr/>
      <dgm:t>
        <a:bodyPr/>
        <a:lstStyle/>
        <a:p>
          <a:endParaRPr lang="en-US"/>
        </a:p>
      </dgm:t>
    </dgm:pt>
    <dgm:pt modelId="{06774066-0DAF-4B4C-97F1-45C84C713B57}" type="parTrans" cxnId="{8C44F8DE-B802-4E48-A637-75A25B987C4A}">
      <dgm:prSet/>
      <dgm:spPr/>
      <dgm:t>
        <a:bodyPr/>
        <a:lstStyle/>
        <a:p>
          <a:endParaRPr lang="en-US"/>
        </a:p>
      </dgm:t>
    </dgm:pt>
    <dgm:pt modelId="{ED12C27D-48EC-46B3-BCD0-10543FA21F01}" type="pres">
      <dgm:prSet presAssocID="{1FC28A39-CEFE-4F73-9077-8360496B80DC}" presName="linear" presStyleCnt="0">
        <dgm:presLayoutVars>
          <dgm:animLvl val="lvl"/>
          <dgm:resizeHandles val="exact"/>
        </dgm:presLayoutVars>
      </dgm:prSet>
      <dgm:spPr/>
    </dgm:pt>
    <dgm:pt modelId="{52FA7E8A-D5D9-47CB-81AF-F7191FAE1B94}" type="pres">
      <dgm:prSet presAssocID="{878553B2-7AB2-46D0-931C-E2E8587F8541}" presName="parentText" presStyleLbl="node1" presStyleIdx="0" presStyleCnt="3">
        <dgm:presLayoutVars>
          <dgm:chMax val="0"/>
          <dgm:bulletEnabled val="1"/>
        </dgm:presLayoutVars>
      </dgm:prSet>
      <dgm:spPr/>
    </dgm:pt>
    <dgm:pt modelId="{705AE775-66DB-4E07-AEC5-2FCCA3611473}" type="pres">
      <dgm:prSet presAssocID="{7B1727D7-BB73-46B5-99C8-B468CE97E783}" presName="spacer" presStyleCnt="0"/>
      <dgm:spPr/>
    </dgm:pt>
    <dgm:pt modelId="{79A547AB-E9E5-45A9-B71D-435BE91D3ADD}" type="pres">
      <dgm:prSet presAssocID="{8899F491-005D-4F6B-817E-2178B1CE4EEB}" presName="parentText" presStyleLbl="node1" presStyleIdx="1" presStyleCnt="3">
        <dgm:presLayoutVars>
          <dgm:chMax val="0"/>
          <dgm:bulletEnabled val="1"/>
        </dgm:presLayoutVars>
      </dgm:prSet>
      <dgm:spPr/>
    </dgm:pt>
    <dgm:pt modelId="{FA0F0EB9-7FC5-4C15-8285-BD08D79D5336}" type="pres">
      <dgm:prSet presAssocID="{61B65048-1390-43D1-A8DB-4A727BB29741}" presName="spacer" presStyleCnt="0"/>
      <dgm:spPr/>
    </dgm:pt>
    <dgm:pt modelId="{48FAC247-B64A-44FB-9BF6-C529E8C91B3B}" type="pres">
      <dgm:prSet presAssocID="{27020DC9-4531-4652-A243-695A6126C379}" presName="parentText" presStyleLbl="node1" presStyleIdx="2" presStyleCnt="3">
        <dgm:presLayoutVars>
          <dgm:chMax val="0"/>
          <dgm:bulletEnabled val="1"/>
        </dgm:presLayoutVars>
      </dgm:prSet>
      <dgm:spPr/>
    </dgm:pt>
  </dgm:ptLst>
  <dgm:cxnLst>
    <dgm:cxn modelId="{66301D15-22B9-4BD6-9833-6571569DBDB7}" srcId="{1FC28A39-CEFE-4F73-9077-8360496B80DC}" destId="{8899F491-005D-4F6B-817E-2178B1CE4EEB}" srcOrd="1" destOrd="0" parTransId="{4C8B1D2D-25CB-4068-AB25-4B05EBEC8901}" sibTransId="{61B65048-1390-43D1-A8DB-4A727BB29741}"/>
    <dgm:cxn modelId="{3F44403B-BFA6-4044-9204-D5A328B17CF5}" type="presOf" srcId="{8899F491-005D-4F6B-817E-2178B1CE4EEB}" destId="{79A547AB-E9E5-45A9-B71D-435BE91D3ADD}" srcOrd="0" destOrd="0" presId="urn:microsoft.com/office/officeart/2005/8/layout/vList2"/>
    <dgm:cxn modelId="{9ACD545D-5EFA-4402-B948-5162B6DA8B7D}" type="presOf" srcId="{1FC28A39-CEFE-4F73-9077-8360496B80DC}" destId="{ED12C27D-48EC-46B3-BCD0-10543FA21F01}" srcOrd="0" destOrd="0" presId="urn:microsoft.com/office/officeart/2005/8/layout/vList2"/>
    <dgm:cxn modelId="{2717896E-9541-47B3-A83F-10D3B2B25D00}" type="presOf" srcId="{878553B2-7AB2-46D0-931C-E2E8587F8541}" destId="{52FA7E8A-D5D9-47CB-81AF-F7191FAE1B94}" srcOrd="0" destOrd="0" presId="urn:microsoft.com/office/officeart/2005/8/layout/vList2"/>
    <dgm:cxn modelId="{CBD3A26E-CB15-42AA-AB1D-497E41D0DB02}" srcId="{1FC28A39-CEFE-4F73-9077-8360496B80DC}" destId="{878553B2-7AB2-46D0-931C-E2E8587F8541}" srcOrd="0" destOrd="0" parTransId="{F71B97A4-CEE4-4B79-B4DE-CE3B193A629F}" sibTransId="{7B1727D7-BB73-46B5-99C8-B468CE97E783}"/>
    <dgm:cxn modelId="{B9847759-E2F6-466C-B29F-FDF9EEB19119}" type="presOf" srcId="{27020DC9-4531-4652-A243-695A6126C379}" destId="{48FAC247-B64A-44FB-9BF6-C529E8C91B3B}" srcOrd="0" destOrd="0" presId="urn:microsoft.com/office/officeart/2005/8/layout/vList2"/>
    <dgm:cxn modelId="{8C44F8DE-B802-4E48-A637-75A25B987C4A}" srcId="{1FC28A39-CEFE-4F73-9077-8360496B80DC}" destId="{27020DC9-4531-4652-A243-695A6126C379}" srcOrd="2" destOrd="0" parTransId="{06774066-0DAF-4B4C-97F1-45C84C713B57}" sibTransId="{3B3688DD-9A38-4953-B425-34C7C9EAA2AD}"/>
    <dgm:cxn modelId="{B6703A23-0D4D-4B54-A35E-4A181FEFECE1}" type="presParOf" srcId="{ED12C27D-48EC-46B3-BCD0-10543FA21F01}" destId="{52FA7E8A-D5D9-47CB-81AF-F7191FAE1B94}" srcOrd="0" destOrd="0" presId="urn:microsoft.com/office/officeart/2005/8/layout/vList2"/>
    <dgm:cxn modelId="{7A198B5B-6C12-41E4-8991-BB6C10C45F83}" type="presParOf" srcId="{ED12C27D-48EC-46B3-BCD0-10543FA21F01}" destId="{705AE775-66DB-4E07-AEC5-2FCCA3611473}" srcOrd="1" destOrd="0" presId="urn:microsoft.com/office/officeart/2005/8/layout/vList2"/>
    <dgm:cxn modelId="{068A3B8D-DE27-4B27-BB1D-C57DA570EFFD}" type="presParOf" srcId="{ED12C27D-48EC-46B3-BCD0-10543FA21F01}" destId="{79A547AB-E9E5-45A9-B71D-435BE91D3ADD}" srcOrd="2" destOrd="0" presId="urn:microsoft.com/office/officeart/2005/8/layout/vList2"/>
    <dgm:cxn modelId="{4BF526A6-9D25-4823-B8CA-A9F492164D7C}" type="presParOf" srcId="{ED12C27D-48EC-46B3-BCD0-10543FA21F01}" destId="{FA0F0EB9-7FC5-4C15-8285-BD08D79D5336}" srcOrd="3" destOrd="0" presId="urn:microsoft.com/office/officeart/2005/8/layout/vList2"/>
    <dgm:cxn modelId="{203726D3-4174-4724-A855-8586C8C7E505}" type="presParOf" srcId="{ED12C27D-48EC-46B3-BCD0-10543FA21F01}" destId="{48FAC247-B64A-44FB-9BF6-C529E8C91B3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38970"/>
          <a:ext cx="8839200" cy="472714"/>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Introduction to Computer Vision </a:t>
          </a:r>
          <a:endParaRPr lang="en-IN" sz="2000" kern="1200" dirty="0"/>
        </a:p>
      </dsp:txBody>
      <dsp:txXfrm>
        <a:off x="23076" y="62046"/>
        <a:ext cx="8793048" cy="426562"/>
      </dsp:txXfrm>
    </dsp:sp>
    <dsp:sp modelId="{7B5D70F3-324A-4EA4-B0FC-AAC4C5B99002}">
      <dsp:nvSpPr>
        <dsp:cNvPr id="0" name=""/>
        <dsp:cNvSpPr/>
      </dsp:nvSpPr>
      <dsp:spPr>
        <a:xfrm>
          <a:off x="0" y="626440"/>
          <a:ext cx="8839200" cy="256756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Computer Vision, Research and Applications, (Self-Driving Cars, Facial Recognition, Augmented &amp; Mixed Reality, Healthcare). Most popular examples Categorization of Images, Object Detection, Observation of Moving Objects, Retrieval of Images Based on Their Contents, Computer Vision Tasks classification, object detection, Instance segmentation. Convolutional Neural Networks, Evolution of CNN Architectures for Image, Recent CNN </a:t>
          </a:r>
          <a:endParaRPr lang="en-IN" sz="2100" kern="1200" dirty="0"/>
        </a:p>
      </dsp:txBody>
      <dsp:txXfrm>
        <a:off x="125338" y="751778"/>
        <a:ext cx="8588524" cy="2316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0"/>
          <a:ext cx="8839200" cy="25546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Architectures</a:t>
          </a:r>
          <a:r>
            <a:rPr lang="en-GB" sz="2000" kern="1200" dirty="0"/>
            <a:t>  </a:t>
          </a:r>
          <a:endParaRPr lang="en-IN" sz="2000" kern="1200" dirty="0"/>
        </a:p>
      </dsp:txBody>
      <dsp:txXfrm>
        <a:off x="12471" y="12471"/>
        <a:ext cx="8814258" cy="230519"/>
      </dsp:txXfrm>
    </dsp:sp>
    <dsp:sp modelId="{7B5D70F3-324A-4EA4-B0FC-AAC4C5B99002}">
      <dsp:nvSpPr>
        <dsp:cNvPr id="0" name=""/>
        <dsp:cNvSpPr/>
      </dsp:nvSpPr>
      <dsp:spPr>
        <a:xfrm>
          <a:off x="0" y="337186"/>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Representation of a Three-Dimensional Moving Scene. Convolutional layers, pooling layers, and padding. Transfer learning and pre-trained models Architectures.   </a:t>
          </a:r>
          <a:endParaRPr lang="en-IN" sz="2400" kern="1200" dirty="0"/>
        </a:p>
      </dsp:txBody>
      <dsp:txXfrm>
        <a:off x="67734" y="404920"/>
        <a:ext cx="8703732" cy="1252078"/>
      </dsp:txXfrm>
    </dsp:sp>
    <dsp:sp modelId="{80F49CB3-EE90-49B1-AF3F-EAAE5DF558FE}">
      <dsp:nvSpPr>
        <dsp:cNvPr id="0" name=""/>
        <dsp:cNvSpPr/>
      </dsp:nvSpPr>
      <dsp:spPr>
        <a:xfrm>
          <a:off x="0" y="1796733"/>
          <a:ext cx="8839200" cy="13875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Architectures Design: LeNet-5, AlexNet, VGGNet, GoogLeNet, ResNet, Efficient Net, Mobile Net, RNN Introduction.     </a:t>
          </a:r>
          <a:endParaRPr lang="en-IN" sz="2400" kern="1200"/>
        </a:p>
      </dsp:txBody>
      <dsp:txXfrm>
        <a:off x="67734" y="1864467"/>
        <a:ext cx="8703732" cy="1252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10179"/>
          <a:ext cx="8839200" cy="28425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Segmentation </a:t>
          </a:r>
          <a:r>
            <a:rPr lang="en-GB" sz="2000" kern="1200" dirty="0"/>
            <a:t>  </a:t>
          </a:r>
          <a:endParaRPr lang="en-IN" sz="2000" kern="1200" dirty="0"/>
        </a:p>
      </dsp:txBody>
      <dsp:txXfrm>
        <a:off x="13876" y="24055"/>
        <a:ext cx="8811448" cy="256506"/>
      </dsp:txXfrm>
    </dsp:sp>
    <dsp:sp modelId="{6C14554A-219F-4E02-A840-5F086559B97D}">
      <dsp:nvSpPr>
        <dsp:cNvPr id="0" name=""/>
        <dsp:cNvSpPr/>
      </dsp:nvSpPr>
      <dsp:spPr>
        <a:xfrm>
          <a:off x="0" y="383245"/>
          <a:ext cx="8839200" cy="276361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Popular Image Segmentation Architectures, FCN Architecture, Upsampling Methods, Pixel Transformations, Geometric Operations, Spatial Operations in Image Processing, Instance Segmentation, Localisation, Object detection and image segmentation using CNNs, LSTM and GRU’s. Vision Models, Vision Languages, Quality Analysis, Visual Dialogue,   Active Contours &amp; Application, Split &amp; Merge, Mean Shift &amp; Mode Finding, Normalized Cuts. </a:t>
          </a:r>
          <a:endParaRPr lang="en-IN" sz="1700" kern="1200"/>
        </a:p>
      </dsp:txBody>
      <dsp:txXfrm>
        <a:off x="134908" y="518153"/>
        <a:ext cx="8569384" cy="2493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Object Detection </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BB5F-F99C-4092-B11E-435C2EC87E42}">
      <dsp:nvSpPr>
        <dsp:cNvPr id="0" name=""/>
        <dsp:cNvSpPr/>
      </dsp:nvSpPr>
      <dsp:spPr>
        <a:xfrm>
          <a:off x="0" y="63894"/>
          <a:ext cx="8839200" cy="44632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Visualization and Generative Models</a:t>
          </a:r>
          <a:r>
            <a:rPr lang="en-GB" sz="2000" kern="1200" dirty="0"/>
            <a:t> </a:t>
          </a:r>
          <a:endParaRPr lang="en-IN" sz="2000" kern="1200" dirty="0"/>
        </a:p>
      </dsp:txBody>
      <dsp:txXfrm>
        <a:off x="21788" y="85682"/>
        <a:ext cx="8795624" cy="402750"/>
      </dsp:txXfrm>
    </dsp:sp>
    <dsp:sp modelId="{80F49CB3-EE90-49B1-AF3F-EAAE5DF558FE}">
      <dsp:nvSpPr>
        <dsp:cNvPr id="0" name=""/>
        <dsp:cNvSpPr/>
      </dsp:nvSpPr>
      <dsp:spPr>
        <a:xfrm>
          <a:off x="0" y="648366"/>
          <a:ext cx="8839200" cy="24242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Object Detection and Sliding Windows, R-CNN, Fast R-CNN, Object Recognition, 3-D vision and Geometry, Digital Watermarking. Object Detection, face recognition instance Recognition, Category Recognition   Objects, Scenes, Activities, Object classification. </a:t>
          </a:r>
          <a:endParaRPr lang="en-IN" sz="2700" kern="1200" dirty="0"/>
        </a:p>
      </dsp:txBody>
      <dsp:txXfrm>
        <a:off x="118342" y="766708"/>
        <a:ext cx="8602516" cy="21875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F9DC1-8189-462F-9CE6-DAB413F95679}">
      <dsp:nvSpPr>
        <dsp:cNvPr id="0" name=""/>
        <dsp:cNvSpPr/>
      </dsp:nvSpPr>
      <dsp:spPr>
        <a:xfrm>
          <a:off x="0" y="596134"/>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19B87EFE-EE8E-4D49-80CB-CB255DC90386}">
      <dsp:nvSpPr>
        <dsp:cNvPr id="0" name=""/>
        <dsp:cNvSpPr/>
      </dsp:nvSpPr>
      <dsp:spPr>
        <a:xfrm>
          <a:off x="70535" y="0"/>
          <a:ext cx="8079389" cy="36113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b="1" kern="1200" dirty="0"/>
            <a:t>Object Detection </a:t>
          </a:r>
          <a:endParaRPr lang="en-US" sz="1800" b="1" kern="1200" dirty="0">
            <a:latin typeface="Times New Roman" panose="02020603050405020304" pitchFamily="18" charset="0"/>
            <a:cs typeface="Times New Roman" panose="02020603050405020304" pitchFamily="18" charset="0"/>
          </a:endParaRPr>
        </a:p>
      </dsp:txBody>
      <dsp:txXfrm>
        <a:off x="88164" y="17629"/>
        <a:ext cx="8044131" cy="325879"/>
      </dsp:txXfrm>
    </dsp:sp>
    <dsp:sp modelId="{E87BA916-7EC7-4CD1-8B4E-67D8E09E31D4}">
      <dsp:nvSpPr>
        <dsp:cNvPr id="0" name=""/>
        <dsp:cNvSpPr/>
      </dsp:nvSpPr>
      <dsp:spPr>
        <a:xfrm>
          <a:off x="0" y="1178559"/>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2102633-764F-4C30-AEC0-514F4F7EC8B5}">
      <dsp:nvSpPr>
        <dsp:cNvPr id="0" name=""/>
        <dsp:cNvSpPr/>
      </dsp:nvSpPr>
      <dsp:spPr>
        <a:xfrm>
          <a:off x="66679" y="722319"/>
          <a:ext cx="8056207" cy="503224"/>
        </a:xfrm>
        <a:prstGeom prst="roundRect">
          <a:avLst/>
        </a:prstGeom>
        <a:solidFill>
          <a:srgbClr val="CC0066"/>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Object Detection and Sliding Windows</a:t>
          </a:r>
          <a:endParaRPr lang="en-IN" sz="1800" b="1" kern="1200" dirty="0">
            <a:latin typeface="Times New Roman" panose="02020603050405020304" pitchFamily="18" charset="0"/>
            <a:cs typeface="Times New Roman" panose="02020603050405020304" pitchFamily="18" charset="0"/>
          </a:endParaRPr>
        </a:p>
      </dsp:txBody>
      <dsp:txXfrm>
        <a:off x="91244" y="746884"/>
        <a:ext cx="8007077" cy="454094"/>
      </dsp:txXfrm>
    </dsp:sp>
    <dsp:sp modelId="{68CDAE6D-2177-473E-B1D2-93C9EFCC18CB}">
      <dsp:nvSpPr>
        <dsp:cNvPr id="0" name=""/>
        <dsp:cNvSpPr/>
      </dsp:nvSpPr>
      <dsp:spPr>
        <a:xfrm>
          <a:off x="0" y="1573340"/>
          <a:ext cx="8458200" cy="12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C850BFBB-0B1B-410F-A98B-7EF17C078B0E}">
      <dsp:nvSpPr>
        <dsp:cNvPr id="0" name=""/>
        <dsp:cNvSpPr/>
      </dsp:nvSpPr>
      <dsp:spPr>
        <a:xfrm>
          <a:off x="402673" y="1331559"/>
          <a:ext cx="8053453" cy="315580"/>
        </a:xfrm>
        <a:prstGeom prst="roundRect">
          <a:avLst/>
        </a:prstGeom>
        <a:solidFill>
          <a:srgbClr val="00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R-CNN</a:t>
          </a:r>
          <a:endParaRPr lang="en-IN" sz="1800" b="1" kern="1200" dirty="0">
            <a:latin typeface="Times New Roman" panose="02020603050405020304" pitchFamily="18" charset="0"/>
            <a:cs typeface="Times New Roman" panose="02020603050405020304" pitchFamily="18" charset="0"/>
          </a:endParaRPr>
        </a:p>
      </dsp:txBody>
      <dsp:txXfrm>
        <a:off x="418078" y="1346964"/>
        <a:ext cx="8022643" cy="284770"/>
      </dsp:txXfrm>
    </dsp:sp>
    <dsp:sp modelId="{8DC83C71-1B61-465E-B18F-3CFC15A71AA9}">
      <dsp:nvSpPr>
        <dsp:cNvPr id="0" name=""/>
        <dsp:cNvSpPr/>
      </dsp:nvSpPr>
      <dsp:spPr>
        <a:xfrm>
          <a:off x="0" y="1846690"/>
          <a:ext cx="8458200" cy="12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5578C90-49C9-4052-BE4C-0B5BBC1CAF61}">
      <dsp:nvSpPr>
        <dsp:cNvPr id="0" name=""/>
        <dsp:cNvSpPr/>
      </dsp:nvSpPr>
      <dsp:spPr>
        <a:xfrm>
          <a:off x="422910" y="1726340"/>
          <a:ext cx="7307318" cy="194150"/>
        </a:xfrm>
        <a:prstGeom prst="roundRect">
          <a:avLst/>
        </a:prstGeom>
        <a:solidFill>
          <a:srgbClr val="0070C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Fast R-CNN</a:t>
          </a:r>
          <a:endParaRPr lang="en-IN" sz="1800" b="1" kern="1200" dirty="0">
            <a:latin typeface="Times New Roman" panose="02020603050405020304" pitchFamily="18" charset="0"/>
            <a:cs typeface="Times New Roman" panose="02020603050405020304" pitchFamily="18" charset="0"/>
          </a:endParaRPr>
        </a:p>
      </dsp:txBody>
      <dsp:txXfrm>
        <a:off x="432388" y="1735818"/>
        <a:ext cx="7288362" cy="175194"/>
      </dsp:txXfrm>
    </dsp:sp>
    <dsp:sp modelId="{106667C8-3CF0-475D-928B-58F7870A8F1D}">
      <dsp:nvSpPr>
        <dsp:cNvPr id="0" name=""/>
        <dsp:cNvSpPr/>
      </dsp:nvSpPr>
      <dsp:spPr>
        <a:xfrm>
          <a:off x="0" y="2201233"/>
          <a:ext cx="8458200" cy="126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C6A1E47-160F-48B8-AA11-9C6661A01EF0}">
      <dsp:nvSpPr>
        <dsp:cNvPr id="0" name=""/>
        <dsp:cNvSpPr/>
      </dsp:nvSpPr>
      <dsp:spPr>
        <a:xfrm>
          <a:off x="422910" y="1999690"/>
          <a:ext cx="7307318" cy="275343"/>
        </a:xfrm>
        <a:prstGeom prst="roundRect">
          <a:avLst/>
        </a:prstGeom>
        <a:solidFill>
          <a:srgbClr val="00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Object Recognition</a:t>
          </a:r>
          <a:endParaRPr lang="en-IN" sz="1800" b="1" kern="1200" dirty="0">
            <a:latin typeface="Times New Roman" panose="02020603050405020304" pitchFamily="18" charset="0"/>
            <a:cs typeface="Times New Roman" panose="02020603050405020304" pitchFamily="18" charset="0"/>
          </a:endParaRPr>
        </a:p>
      </dsp:txBody>
      <dsp:txXfrm>
        <a:off x="436351" y="2013131"/>
        <a:ext cx="7280436" cy="248461"/>
      </dsp:txXfrm>
    </dsp:sp>
    <dsp:sp modelId="{28326635-FDF9-47E5-86A2-9F72FD5D5F83}">
      <dsp:nvSpPr>
        <dsp:cNvPr id="0" name=""/>
        <dsp:cNvSpPr/>
      </dsp:nvSpPr>
      <dsp:spPr>
        <a:xfrm>
          <a:off x="0" y="2682776"/>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2FD1299F-359E-4584-9903-80A47193E03A}">
      <dsp:nvSpPr>
        <dsp:cNvPr id="0" name=""/>
        <dsp:cNvSpPr/>
      </dsp:nvSpPr>
      <dsp:spPr>
        <a:xfrm>
          <a:off x="422910" y="2354233"/>
          <a:ext cx="7307318" cy="402342"/>
        </a:xfrm>
        <a:prstGeom prst="roundRect">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3-D vision and Geometry</a:t>
          </a:r>
          <a:endParaRPr lang="en-IN" sz="1800" b="1" kern="1200" dirty="0">
            <a:latin typeface="Times New Roman" panose="02020603050405020304" pitchFamily="18" charset="0"/>
            <a:cs typeface="Times New Roman" panose="02020603050405020304" pitchFamily="18" charset="0"/>
          </a:endParaRPr>
        </a:p>
      </dsp:txBody>
      <dsp:txXfrm>
        <a:off x="442551" y="2373874"/>
        <a:ext cx="7268036" cy="363060"/>
      </dsp:txXfrm>
    </dsp:sp>
    <dsp:sp modelId="{B206F4C0-C8F5-4434-8627-F8DD90B31BC8}">
      <dsp:nvSpPr>
        <dsp:cNvPr id="0" name=""/>
        <dsp:cNvSpPr/>
      </dsp:nvSpPr>
      <dsp:spPr>
        <a:xfrm>
          <a:off x="0" y="3126220"/>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88946DD-B105-49B6-823D-4C714B795B72}">
      <dsp:nvSpPr>
        <dsp:cNvPr id="0" name=""/>
        <dsp:cNvSpPr/>
      </dsp:nvSpPr>
      <dsp:spPr>
        <a:xfrm>
          <a:off x="422910" y="2835776"/>
          <a:ext cx="7307318" cy="364244"/>
        </a:xfrm>
        <a:prstGeom prst="roundRect">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 Digital Watermarking</a:t>
          </a:r>
          <a:endParaRPr lang="en-IN" sz="1800" b="1" kern="1200" dirty="0">
            <a:latin typeface="Times New Roman" panose="02020603050405020304" pitchFamily="18" charset="0"/>
            <a:cs typeface="Times New Roman" panose="02020603050405020304" pitchFamily="18" charset="0"/>
          </a:endParaRPr>
        </a:p>
      </dsp:txBody>
      <dsp:txXfrm>
        <a:off x="440691" y="2853557"/>
        <a:ext cx="7271756" cy="328682"/>
      </dsp:txXfrm>
    </dsp:sp>
    <dsp:sp modelId="{5A2DE0B9-9DD7-4A30-AB19-7A350BC973E0}">
      <dsp:nvSpPr>
        <dsp:cNvPr id="0" name=""/>
        <dsp:cNvSpPr/>
      </dsp:nvSpPr>
      <dsp:spPr>
        <a:xfrm>
          <a:off x="0" y="3607762"/>
          <a:ext cx="8458200" cy="12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E445145-AED9-485B-A529-7927013B3642}">
      <dsp:nvSpPr>
        <dsp:cNvPr id="0" name=""/>
        <dsp:cNvSpPr/>
      </dsp:nvSpPr>
      <dsp:spPr>
        <a:xfrm>
          <a:off x="422910" y="3279220"/>
          <a:ext cx="7307318" cy="40234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Object Detection</a:t>
          </a:r>
          <a:endParaRPr lang="en-IN" sz="1800" b="1" kern="1200" dirty="0">
            <a:latin typeface="Times New Roman" panose="02020603050405020304" pitchFamily="18" charset="0"/>
            <a:cs typeface="Times New Roman" panose="02020603050405020304" pitchFamily="18" charset="0"/>
          </a:endParaRPr>
        </a:p>
      </dsp:txBody>
      <dsp:txXfrm>
        <a:off x="442551" y="3298861"/>
        <a:ext cx="7268036" cy="363059"/>
      </dsp:txXfrm>
    </dsp:sp>
    <dsp:sp modelId="{9A8B2044-1180-4423-8EB4-D939AB910ED5}">
      <dsp:nvSpPr>
        <dsp:cNvPr id="0" name=""/>
        <dsp:cNvSpPr/>
      </dsp:nvSpPr>
      <dsp:spPr>
        <a:xfrm>
          <a:off x="0" y="3936906"/>
          <a:ext cx="8458200" cy="12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8E5ED251-328F-4D45-B653-72712F48C97C}">
      <dsp:nvSpPr>
        <dsp:cNvPr id="0" name=""/>
        <dsp:cNvSpPr/>
      </dsp:nvSpPr>
      <dsp:spPr>
        <a:xfrm>
          <a:off x="422910" y="3760762"/>
          <a:ext cx="7307318" cy="24994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face recognition </a:t>
          </a:r>
          <a:endParaRPr lang="en-IN" sz="1800" b="1" kern="1200" dirty="0">
            <a:latin typeface="Times New Roman" panose="02020603050405020304" pitchFamily="18" charset="0"/>
            <a:cs typeface="Times New Roman" panose="02020603050405020304" pitchFamily="18" charset="0"/>
          </a:endParaRPr>
        </a:p>
      </dsp:txBody>
      <dsp:txXfrm>
        <a:off x="435111" y="3772963"/>
        <a:ext cx="7282916" cy="225542"/>
      </dsp:txXfrm>
    </dsp:sp>
    <dsp:sp modelId="{5283829B-7D84-48A6-B86C-F83F61631188}">
      <dsp:nvSpPr>
        <dsp:cNvPr id="0" name=""/>
        <dsp:cNvSpPr/>
      </dsp:nvSpPr>
      <dsp:spPr>
        <a:xfrm>
          <a:off x="0" y="4266050"/>
          <a:ext cx="8458200" cy="126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BB86192-9B5D-4B8A-B3E2-2753259F3AE5}">
      <dsp:nvSpPr>
        <dsp:cNvPr id="0" name=""/>
        <dsp:cNvSpPr/>
      </dsp:nvSpPr>
      <dsp:spPr>
        <a:xfrm>
          <a:off x="422910" y="4089906"/>
          <a:ext cx="7307318" cy="249944"/>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instance Recognition</a:t>
          </a:r>
          <a:endParaRPr lang="en-IN" sz="1800" b="1" kern="1200" dirty="0">
            <a:latin typeface="Times New Roman" panose="02020603050405020304" pitchFamily="18" charset="0"/>
            <a:cs typeface="Times New Roman" panose="02020603050405020304" pitchFamily="18" charset="0"/>
          </a:endParaRPr>
        </a:p>
      </dsp:txBody>
      <dsp:txXfrm>
        <a:off x="435111" y="4102107"/>
        <a:ext cx="7282916" cy="225542"/>
      </dsp:txXfrm>
    </dsp:sp>
    <dsp:sp modelId="{FEC97E0D-CDAF-48B7-8E98-10CDC073A59E}">
      <dsp:nvSpPr>
        <dsp:cNvPr id="0" name=""/>
        <dsp:cNvSpPr/>
      </dsp:nvSpPr>
      <dsp:spPr>
        <a:xfrm>
          <a:off x="0" y="4643881"/>
          <a:ext cx="8458200" cy="12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95029AC-89E1-4F1E-BC63-4C5EC467E6F8}">
      <dsp:nvSpPr>
        <dsp:cNvPr id="0" name=""/>
        <dsp:cNvSpPr/>
      </dsp:nvSpPr>
      <dsp:spPr>
        <a:xfrm>
          <a:off x="422910" y="4419050"/>
          <a:ext cx="7533016" cy="2986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Category Recognition   Objects, Scenes</a:t>
          </a:r>
          <a:endParaRPr lang="en-IN" sz="1800" b="1" kern="1200" dirty="0">
            <a:latin typeface="Times New Roman" panose="02020603050405020304" pitchFamily="18" charset="0"/>
            <a:cs typeface="Times New Roman" panose="02020603050405020304" pitchFamily="18" charset="0"/>
          </a:endParaRPr>
        </a:p>
      </dsp:txBody>
      <dsp:txXfrm>
        <a:off x="437488" y="4433628"/>
        <a:ext cx="7503860" cy="269474"/>
      </dsp:txXfrm>
    </dsp:sp>
    <dsp:sp modelId="{BC94104F-623C-4B87-8839-AFCA25DD98C0}">
      <dsp:nvSpPr>
        <dsp:cNvPr id="0" name=""/>
        <dsp:cNvSpPr/>
      </dsp:nvSpPr>
      <dsp:spPr>
        <a:xfrm>
          <a:off x="0" y="4973025"/>
          <a:ext cx="8458200" cy="12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ED7B8F8B-D588-48E6-B9D8-54BB6B12A690}">
      <dsp:nvSpPr>
        <dsp:cNvPr id="0" name=""/>
        <dsp:cNvSpPr/>
      </dsp:nvSpPr>
      <dsp:spPr>
        <a:xfrm>
          <a:off x="422910" y="4796881"/>
          <a:ext cx="7307318" cy="24994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marL="0" lvl="0" indent="0" algn="ctr" defTabSz="800100">
            <a:lnSpc>
              <a:spcPct val="90000"/>
            </a:lnSpc>
            <a:spcBef>
              <a:spcPct val="0"/>
            </a:spcBef>
            <a:spcAft>
              <a:spcPct val="35000"/>
            </a:spcAft>
            <a:buNone/>
          </a:pPr>
          <a:r>
            <a:rPr lang="en-GB" sz="1800" kern="1200" dirty="0"/>
            <a:t>Activities, Object classification</a:t>
          </a:r>
          <a:endParaRPr lang="en-IN" sz="1800" b="1" kern="1200" dirty="0">
            <a:latin typeface="Times New Roman" panose="02020603050405020304" pitchFamily="18" charset="0"/>
            <a:cs typeface="Times New Roman" panose="02020603050405020304" pitchFamily="18" charset="0"/>
          </a:endParaRPr>
        </a:p>
      </dsp:txBody>
      <dsp:txXfrm>
        <a:off x="435111" y="4809082"/>
        <a:ext cx="7282916" cy="2255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A7E8A-D5D9-47CB-81AF-F7191FAE1B94}">
      <dsp:nvSpPr>
        <dsp:cNvPr id="0" name=""/>
        <dsp:cNvSpPr/>
      </dsp:nvSpPr>
      <dsp:spPr>
        <a:xfrm>
          <a:off x="0" y="250581"/>
          <a:ext cx="8229600" cy="1216800"/>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have the knowledge of computer organization</a:t>
          </a:r>
        </a:p>
      </dsp:txBody>
      <dsp:txXfrm>
        <a:off x="59399" y="309980"/>
        <a:ext cx="8110802" cy="1098002"/>
      </dsp:txXfrm>
    </dsp:sp>
    <dsp:sp modelId="{79A547AB-E9E5-45A9-B71D-435BE91D3ADD}">
      <dsp:nvSpPr>
        <dsp:cNvPr id="0" name=""/>
        <dsp:cNvSpPr/>
      </dsp:nvSpPr>
      <dsp:spPr>
        <a:xfrm>
          <a:off x="0" y="1654581"/>
          <a:ext cx="8229600" cy="1216800"/>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know the artificial intelligence basic concepts. </a:t>
          </a:r>
        </a:p>
      </dsp:txBody>
      <dsp:txXfrm>
        <a:off x="59399" y="1713980"/>
        <a:ext cx="8110802" cy="1098002"/>
      </dsp:txXfrm>
    </dsp:sp>
    <dsp:sp modelId="{48FAC247-B64A-44FB-9BF6-C529E8C91B3B}">
      <dsp:nvSpPr>
        <dsp:cNvPr id="0" name=""/>
        <dsp:cNvSpPr/>
      </dsp:nvSpPr>
      <dsp:spPr>
        <a:xfrm>
          <a:off x="0" y="3058581"/>
          <a:ext cx="8229600" cy="1216800"/>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002060"/>
              </a:solidFill>
            </a:rPr>
            <a:t>Students should be able to create, design and manipulate the images and idea about pixels</a:t>
          </a:r>
        </a:p>
      </dsp:txBody>
      <dsp:txXfrm>
        <a:off x="59399" y="3117980"/>
        <a:ext cx="8110802"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EB0EEF-16C6-4DBB-91ED-CEA546BFFABC}" type="datetimeFigureOut">
              <a:rPr lang="en-US" smtClean="0"/>
              <a:pPr/>
              <a:t>8/29/2024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29676-7EF0-4696-AF50-7A80E837C36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329676-7EF0-4696-AF50-7A80E837C36F}" type="slidenum">
              <a:rPr lang="en-US" smtClean="0"/>
              <a:pPr/>
              <a:t>28</a:t>
            </a:fld>
            <a:endParaRPr lang="en-US"/>
          </a:p>
        </p:txBody>
      </p:sp>
    </p:spTree>
    <p:extLst>
      <p:ext uri="{BB962C8B-B14F-4D97-AF65-F5344CB8AC3E}">
        <p14:creationId xmlns:p14="http://schemas.microsoft.com/office/powerpoint/2010/main" val="401451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54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270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591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1946" y="528520"/>
            <a:ext cx="8280109" cy="30777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313131"/>
                </a:solidFill>
                <a:latin typeface="Verdana"/>
                <a:cs typeface="Verdana"/>
              </a:defRPr>
            </a:lvl1pPr>
          </a:lstStyle>
          <a:p>
            <a:pPr>
              <a:spcBef>
                <a:spcPts val="5"/>
              </a:spcBef>
            </a:pPr>
            <a:endParaRPr lang="en-IN" spc="-5" dirty="0"/>
          </a:p>
        </p:txBody>
      </p:sp>
      <p:sp>
        <p:nvSpPr>
          <p:cNvPr id="5" name="Holder 5"/>
          <p:cNvSpPr>
            <a:spLocks noGrp="1"/>
          </p:cNvSpPr>
          <p:nvPr>
            <p:ph type="dt" sz="half" idx="6"/>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US" spc="-5"/>
              <a:t>Generative Models</a:t>
            </a:r>
            <a:endParaRPr lang="en-US" spc="-5" dirty="0"/>
          </a:p>
        </p:txBody>
      </p:sp>
      <p:sp>
        <p:nvSpPr>
          <p:cNvPr id="6" name="Holder 6"/>
          <p:cNvSpPr>
            <a:spLocks noGrp="1"/>
          </p:cNvSpPr>
          <p:nvPr>
            <p:ph type="sldNum" sz="quarter" idx="7"/>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IN" spc="-5"/>
              <a:t>Slide</a:t>
            </a:r>
            <a:r>
              <a:rPr lang="en-IN" spc="-55"/>
              <a:t> </a:t>
            </a:r>
            <a:r>
              <a:rPr lang="en-IN" spc="-5"/>
              <a:t>#</a:t>
            </a:r>
            <a:fld id="{81D60167-4931-47E6-BA6A-407CBD079E47}" type="slidenum">
              <a:rPr spc="-5" smtClean="0"/>
              <a:pPr marL="12700">
                <a:spcBef>
                  <a:spcPts val="105"/>
                </a:spcBef>
              </a:pPr>
              <a:t>‹#›</a:t>
            </a:fld>
            <a:endParaRPr spc="-5" dirty="0"/>
          </a:p>
        </p:txBody>
      </p:sp>
    </p:spTree>
    <p:extLst>
      <p:ext uri="{BB962C8B-B14F-4D97-AF65-F5344CB8AC3E}">
        <p14:creationId xmlns:p14="http://schemas.microsoft.com/office/powerpoint/2010/main" val="252828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5A6166"/>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313131"/>
                </a:solidFill>
                <a:latin typeface="Verdana"/>
                <a:cs typeface="Verdana"/>
              </a:defRPr>
            </a:lvl1pPr>
          </a:lstStyle>
          <a:p>
            <a:pPr>
              <a:spcBef>
                <a:spcPts val="5"/>
              </a:spcBef>
            </a:pPr>
            <a:endParaRPr lang="en-IN" spc="-5" dirty="0"/>
          </a:p>
        </p:txBody>
      </p:sp>
      <p:sp>
        <p:nvSpPr>
          <p:cNvPr id="5" name="Holder 5"/>
          <p:cNvSpPr>
            <a:spLocks noGrp="1"/>
          </p:cNvSpPr>
          <p:nvPr>
            <p:ph type="dt" sz="half" idx="6"/>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US" spc="-5"/>
              <a:t>Generative Models</a:t>
            </a:r>
            <a:endParaRPr lang="en-US" spc="-5" dirty="0"/>
          </a:p>
        </p:txBody>
      </p:sp>
      <p:sp>
        <p:nvSpPr>
          <p:cNvPr id="6" name="Holder 6"/>
          <p:cNvSpPr>
            <a:spLocks noGrp="1"/>
          </p:cNvSpPr>
          <p:nvPr>
            <p:ph type="sldNum" sz="quarter" idx="7"/>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IN" spc="-5"/>
              <a:t>Slide</a:t>
            </a:r>
            <a:r>
              <a:rPr lang="en-IN" spc="-55"/>
              <a:t> </a:t>
            </a:r>
            <a:r>
              <a:rPr lang="en-IN" spc="-5"/>
              <a:t>#</a:t>
            </a:r>
            <a:fld id="{81D60167-4931-47E6-BA6A-407CBD079E47}" type="slidenum">
              <a:rPr spc="-5" smtClean="0"/>
              <a:pPr marL="12700">
                <a:spcBef>
                  <a:spcPts val="105"/>
                </a:spcBef>
              </a:pPr>
              <a:t>‹#›</a:t>
            </a:fld>
            <a:endParaRPr spc="-5" dirty="0"/>
          </a:p>
        </p:txBody>
      </p:sp>
    </p:spTree>
    <p:extLst>
      <p:ext uri="{BB962C8B-B14F-4D97-AF65-F5344CB8AC3E}">
        <p14:creationId xmlns:p14="http://schemas.microsoft.com/office/powerpoint/2010/main" val="2562105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5A6166"/>
                </a:solidFill>
                <a:latin typeface="Verdana"/>
                <a:cs typeface="Verdana"/>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313131"/>
                </a:solidFill>
                <a:latin typeface="Verdana"/>
                <a:cs typeface="Verdana"/>
              </a:defRPr>
            </a:lvl1pPr>
          </a:lstStyle>
          <a:p>
            <a:pPr>
              <a:spcBef>
                <a:spcPts val="5"/>
              </a:spcBef>
            </a:pPr>
            <a:endParaRPr lang="en-IN" spc="-5" dirty="0"/>
          </a:p>
        </p:txBody>
      </p:sp>
      <p:sp>
        <p:nvSpPr>
          <p:cNvPr id="6" name="Holder 6"/>
          <p:cNvSpPr>
            <a:spLocks noGrp="1"/>
          </p:cNvSpPr>
          <p:nvPr>
            <p:ph type="dt" sz="half" idx="6"/>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US" spc="-5"/>
              <a:t>Generative Models</a:t>
            </a:r>
            <a:endParaRPr lang="en-US" spc="-5" dirty="0"/>
          </a:p>
        </p:txBody>
      </p:sp>
      <p:sp>
        <p:nvSpPr>
          <p:cNvPr id="7" name="Holder 7"/>
          <p:cNvSpPr>
            <a:spLocks noGrp="1"/>
          </p:cNvSpPr>
          <p:nvPr>
            <p:ph type="sldNum" sz="quarter" idx="7"/>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IN" spc="-5"/>
              <a:t>Slide</a:t>
            </a:r>
            <a:r>
              <a:rPr lang="en-IN" spc="-55"/>
              <a:t> </a:t>
            </a:r>
            <a:r>
              <a:rPr lang="en-IN" spc="-5"/>
              <a:t>#</a:t>
            </a:r>
            <a:fld id="{81D60167-4931-47E6-BA6A-407CBD079E47}" type="slidenum">
              <a:rPr spc="-5" smtClean="0"/>
              <a:pPr marL="12700">
                <a:spcBef>
                  <a:spcPts val="105"/>
                </a:spcBef>
              </a:pPr>
              <a:t>‹#›</a:t>
            </a:fld>
            <a:endParaRPr spc="-5" dirty="0"/>
          </a:p>
        </p:txBody>
      </p:sp>
    </p:spTree>
    <p:extLst>
      <p:ext uri="{BB962C8B-B14F-4D97-AF65-F5344CB8AC3E}">
        <p14:creationId xmlns:p14="http://schemas.microsoft.com/office/powerpoint/2010/main" val="1042380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5A6166"/>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313131"/>
                </a:solidFill>
                <a:latin typeface="Verdana"/>
                <a:cs typeface="Verdana"/>
              </a:defRPr>
            </a:lvl1pPr>
          </a:lstStyle>
          <a:p>
            <a:pPr>
              <a:spcBef>
                <a:spcPts val="5"/>
              </a:spcBef>
            </a:pPr>
            <a:endParaRPr lang="en-IN" spc="-5" dirty="0"/>
          </a:p>
        </p:txBody>
      </p:sp>
      <p:sp>
        <p:nvSpPr>
          <p:cNvPr id="4" name="Holder 4"/>
          <p:cNvSpPr>
            <a:spLocks noGrp="1"/>
          </p:cNvSpPr>
          <p:nvPr>
            <p:ph type="dt" sz="half" idx="6"/>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US" spc="-5"/>
              <a:t>Generative Models</a:t>
            </a:r>
            <a:endParaRPr lang="en-US" spc="-5" dirty="0"/>
          </a:p>
        </p:txBody>
      </p:sp>
      <p:sp>
        <p:nvSpPr>
          <p:cNvPr id="5" name="Holder 5"/>
          <p:cNvSpPr>
            <a:spLocks noGrp="1"/>
          </p:cNvSpPr>
          <p:nvPr>
            <p:ph type="sldNum" sz="quarter" idx="7"/>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IN" spc="-5"/>
              <a:t>Slide</a:t>
            </a:r>
            <a:r>
              <a:rPr lang="en-IN" spc="-55"/>
              <a:t> </a:t>
            </a:r>
            <a:r>
              <a:rPr lang="en-IN" spc="-5"/>
              <a:t>#</a:t>
            </a:r>
            <a:fld id="{81D60167-4931-47E6-BA6A-407CBD079E47}" type="slidenum">
              <a:rPr spc="-5" smtClean="0"/>
              <a:pPr marL="12700">
                <a:spcBef>
                  <a:spcPts val="105"/>
                </a:spcBef>
              </a:pPr>
              <a:t>‹#›</a:t>
            </a:fld>
            <a:endParaRPr spc="-5" dirty="0"/>
          </a:p>
        </p:txBody>
      </p:sp>
    </p:spTree>
    <p:extLst>
      <p:ext uri="{BB962C8B-B14F-4D97-AF65-F5344CB8AC3E}">
        <p14:creationId xmlns:p14="http://schemas.microsoft.com/office/powerpoint/2010/main" val="56455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313131"/>
                </a:solidFill>
                <a:latin typeface="Verdana"/>
                <a:cs typeface="Verdana"/>
              </a:defRPr>
            </a:lvl1pPr>
          </a:lstStyle>
          <a:p>
            <a:pPr>
              <a:spcBef>
                <a:spcPts val="5"/>
              </a:spcBef>
            </a:pPr>
            <a:endParaRPr lang="en-IN" spc="-5" dirty="0"/>
          </a:p>
        </p:txBody>
      </p:sp>
      <p:sp>
        <p:nvSpPr>
          <p:cNvPr id="3" name="Holder 3"/>
          <p:cNvSpPr>
            <a:spLocks noGrp="1"/>
          </p:cNvSpPr>
          <p:nvPr>
            <p:ph type="dt" sz="half" idx="6"/>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US" spc="-5"/>
              <a:t>Generative Models</a:t>
            </a:r>
            <a:endParaRPr lang="en-US" spc="-5" dirty="0"/>
          </a:p>
        </p:txBody>
      </p:sp>
      <p:sp>
        <p:nvSpPr>
          <p:cNvPr id="4" name="Holder 4"/>
          <p:cNvSpPr>
            <a:spLocks noGrp="1"/>
          </p:cNvSpPr>
          <p:nvPr>
            <p:ph type="sldNum" sz="quarter" idx="7"/>
          </p:nvPr>
        </p:nvSpPr>
        <p:spPr/>
        <p:txBody>
          <a:bodyPr lIns="0" tIns="0" rIns="0" bIns="0"/>
          <a:lstStyle>
            <a:lvl1pPr>
              <a:defRPr sz="1050" b="0" i="0">
                <a:solidFill>
                  <a:srgbClr val="313131"/>
                </a:solidFill>
                <a:latin typeface="Verdana"/>
                <a:cs typeface="Verdana"/>
              </a:defRPr>
            </a:lvl1pPr>
          </a:lstStyle>
          <a:p>
            <a:pPr marL="12700">
              <a:spcBef>
                <a:spcPts val="105"/>
              </a:spcBef>
            </a:pPr>
            <a:r>
              <a:rPr lang="en-IN" spc="-5"/>
              <a:t>Slide</a:t>
            </a:r>
            <a:r>
              <a:rPr lang="en-IN" spc="-55"/>
              <a:t> </a:t>
            </a:r>
            <a:r>
              <a:rPr lang="en-IN" spc="-5"/>
              <a:t>#</a:t>
            </a:r>
            <a:fld id="{81D60167-4931-47E6-BA6A-407CBD079E47}" type="slidenum">
              <a:rPr spc="-5" smtClean="0"/>
              <a:pPr marL="12700">
                <a:spcBef>
                  <a:spcPts val="105"/>
                </a:spcBef>
              </a:pPr>
              <a:t>‹#›</a:t>
            </a:fld>
            <a:endParaRPr spc="-5" dirty="0"/>
          </a:p>
        </p:txBody>
      </p:sp>
    </p:spTree>
    <p:extLst>
      <p:ext uri="{BB962C8B-B14F-4D97-AF65-F5344CB8AC3E}">
        <p14:creationId xmlns:p14="http://schemas.microsoft.com/office/powerpoint/2010/main" val="9489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803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830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277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Dr Preeti Gera            COMPUTER VISION  UNIT- IV</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628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Dr Preeti Gera            COMPUTER VISION  UNIT- IV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234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045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836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197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it-IT"/>
              <a:t>Dr Preeti Gera            COMPUTER VISION  UNIT- IV</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48632945"/>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77169" y="2"/>
            <a:ext cx="7239000" cy="144780"/>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sz="1800"/>
          </a:p>
        </p:txBody>
      </p:sp>
      <p:sp>
        <p:nvSpPr>
          <p:cNvPr id="17" name="bg object 17"/>
          <p:cNvSpPr/>
          <p:nvPr/>
        </p:nvSpPr>
        <p:spPr>
          <a:xfrm>
            <a:off x="177169" y="1375437"/>
            <a:ext cx="7239000" cy="33867"/>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sz="1800"/>
          </a:p>
        </p:txBody>
      </p:sp>
      <p:pic>
        <p:nvPicPr>
          <p:cNvPr id="18" name="bg object 18"/>
          <p:cNvPicPr/>
          <p:nvPr/>
        </p:nvPicPr>
        <p:blipFill>
          <a:blip r:embed="rId7" cstate="print"/>
          <a:stretch>
            <a:fillRect/>
          </a:stretch>
        </p:blipFill>
        <p:spPr>
          <a:xfrm>
            <a:off x="7659544" y="165768"/>
            <a:ext cx="1313861" cy="989265"/>
          </a:xfrm>
          <a:prstGeom prst="rect">
            <a:avLst/>
          </a:prstGeom>
        </p:spPr>
      </p:pic>
      <p:sp>
        <p:nvSpPr>
          <p:cNvPr id="2" name="Holder 2"/>
          <p:cNvSpPr>
            <a:spLocks noGrp="1"/>
          </p:cNvSpPr>
          <p:nvPr>
            <p:ph type="title"/>
          </p:nvPr>
        </p:nvSpPr>
        <p:spPr>
          <a:xfrm>
            <a:off x="431946" y="528520"/>
            <a:ext cx="8280109" cy="307777"/>
          </a:xfrm>
          <a:prstGeom prst="rect">
            <a:avLst/>
          </a:prstGeom>
        </p:spPr>
        <p:txBody>
          <a:bodyPr wrap="square" lIns="0" tIns="0" rIns="0" bIns="0">
            <a:spAutoFit/>
          </a:bodyPr>
          <a:lstStyle>
            <a:lvl1pPr>
              <a:defRPr sz="2000" b="0" i="0">
                <a:solidFill>
                  <a:srgbClr val="5A6166"/>
                </a:solidFill>
                <a:latin typeface="Verdana"/>
                <a:cs typeface="Verdana"/>
              </a:defRPr>
            </a:lvl1pPr>
          </a:lstStyle>
          <a:p>
            <a:endParaRPr/>
          </a:p>
        </p:txBody>
      </p:sp>
      <p:sp>
        <p:nvSpPr>
          <p:cNvPr id="3" name="Holder 3"/>
          <p:cNvSpPr>
            <a:spLocks noGrp="1"/>
          </p:cNvSpPr>
          <p:nvPr>
            <p:ph type="body" idx="1"/>
          </p:nvPr>
        </p:nvSpPr>
        <p:spPr>
          <a:xfrm>
            <a:off x="320198" y="1718309"/>
            <a:ext cx="850360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60126" y="6493180"/>
            <a:ext cx="2687955" cy="184666"/>
          </a:xfrm>
          <a:prstGeom prst="rect">
            <a:avLst/>
          </a:prstGeom>
        </p:spPr>
        <p:txBody>
          <a:bodyPr wrap="square" lIns="0" tIns="0" rIns="0" bIns="0">
            <a:spAutoFit/>
          </a:bodyPr>
          <a:lstStyle>
            <a:lvl1pPr>
              <a:defRPr sz="1200" b="0" i="0">
                <a:solidFill>
                  <a:srgbClr val="313131"/>
                </a:solidFill>
                <a:latin typeface="Verdana"/>
                <a:cs typeface="Verdana"/>
              </a:defRPr>
            </a:lvl1pPr>
          </a:lstStyle>
          <a:p>
            <a:pPr>
              <a:spcBef>
                <a:spcPts val="5"/>
              </a:spcBef>
            </a:pPr>
            <a:endParaRPr lang="en-IN" spc="-5" dirty="0"/>
          </a:p>
        </p:txBody>
      </p:sp>
      <p:sp>
        <p:nvSpPr>
          <p:cNvPr id="5" name="Holder 5"/>
          <p:cNvSpPr>
            <a:spLocks noGrp="1"/>
          </p:cNvSpPr>
          <p:nvPr>
            <p:ph type="dt" sz="half" idx="6"/>
          </p:nvPr>
        </p:nvSpPr>
        <p:spPr>
          <a:xfrm>
            <a:off x="232308" y="6498053"/>
            <a:ext cx="1263650" cy="161583"/>
          </a:xfrm>
          <a:prstGeom prst="rect">
            <a:avLst/>
          </a:prstGeom>
        </p:spPr>
        <p:txBody>
          <a:bodyPr wrap="square" lIns="0" tIns="0" rIns="0" bIns="0">
            <a:spAutoFit/>
          </a:bodyPr>
          <a:lstStyle>
            <a:lvl1pPr>
              <a:defRPr sz="1050" b="0" i="0">
                <a:solidFill>
                  <a:srgbClr val="313131"/>
                </a:solidFill>
                <a:latin typeface="Verdana"/>
                <a:cs typeface="Verdana"/>
              </a:defRPr>
            </a:lvl1pPr>
          </a:lstStyle>
          <a:p>
            <a:pPr marL="12700">
              <a:spcBef>
                <a:spcPts val="105"/>
              </a:spcBef>
            </a:pPr>
            <a:r>
              <a:rPr lang="en-US" spc="-5"/>
              <a:t>Generative Models</a:t>
            </a:r>
            <a:endParaRPr lang="en-US" spc="-5" dirty="0"/>
          </a:p>
        </p:txBody>
      </p:sp>
      <p:sp>
        <p:nvSpPr>
          <p:cNvPr id="6" name="Holder 6"/>
          <p:cNvSpPr>
            <a:spLocks noGrp="1"/>
          </p:cNvSpPr>
          <p:nvPr>
            <p:ph type="sldNum" sz="quarter" idx="7"/>
          </p:nvPr>
        </p:nvSpPr>
        <p:spPr>
          <a:xfrm>
            <a:off x="8214150" y="6556081"/>
            <a:ext cx="702309" cy="323165"/>
          </a:xfrm>
          <a:prstGeom prst="rect">
            <a:avLst/>
          </a:prstGeom>
        </p:spPr>
        <p:txBody>
          <a:bodyPr wrap="square" lIns="0" tIns="0" rIns="0" bIns="0">
            <a:spAutoFit/>
          </a:bodyPr>
          <a:lstStyle>
            <a:lvl1pPr>
              <a:defRPr sz="1050" b="0" i="0">
                <a:solidFill>
                  <a:srgbClr val="313131"/>
                </a:solidFill>
                <a:latin typeface="Verdana"/>
                <a:cs typeface="Verdana"/>
              </a:defRPr>
            </a:lvl1pPr>
          </a:lstStyle>
          <a:p>
            <a:pPr marL="12700">
              <a:spcBef>
                <a:spcPts val="105"/>
              </a:spcBef>
            </a:pPr>
            <a:r>
              <a:rPr lang="en-IN" spc="-5"/>
              <a:t>Slide</a:t>
            </a:r>
            <a:r>
              <a:rPr lang="en-IN" spc="-55"/>
              <a:t> </a:t>
            </a:r>
            <a:r>
              <a:rPr lang="en-IN" spc="-5"/>
              <a:t>#</a:t>
            </a:r>
            <a:fld id="{81D60167-4931-47E6-BA6A-407CBD079E47}" type="slidenum">
              <a:rPr spc="-5" smtClean="0"/>
              <a:pPr marL="12700">
                <a:spcBef>
                  <a:spcPts val="105"/>
                </a:spcBef>
              </a:pPr>
              <a:t>‹#›</a:t>
            </a:fld>
            <a:endParaRPr spc="-5" dirty="0"/>
          </a:p>
        </p:txBody>
      </p:sp>
    </p:spTree>
    <p:extLst>
      <p:ext uri="{BB962C8B-B14F-4D97-AF65-F5344CB8AC3E}">
        <p14:creationId xmlns:p14="http://schemas.microsoft.com/office/powerpoint/2010/main" val="382163082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m-aKj5ovDfg" TargetMode="External"/><Relationship Id="rId2" Type="http://schemas.openxmlformats.org/officeDocument/2006/relationships/hyperlink" Target="https://nptel.ac.in/courses/106106093/"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youtube.com/watch?v=G4NYQox4n2g"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slideshare.net/2cdude/data-warehousing-3292359" TargetMode="External"/><Relationship Id="rId2" Type="http://schemas.openxmlformats.org/officeDocument/2006/relationships/hyperlink" Target="https://www.oreilly.com/library/view/datawarehousingarchitecture/0130809020/ch07.html"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xiv.org/pdf/1511.06434.pdf"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paperswithcode.com/dataset/mnis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xiv.org/pdf/1610.06918v1.pdf"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1.png"/><Relationship Id="rId7"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34.png"/><Relationship Id="rId11" Type="http://schemas.openxmlformats.org/officeDocument/2006/relationships/image" Target="../media/image2.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38.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2.png"/><Relationship Id="rId4" Type="http://schemas.openxmlformats.org/officeDocument/2006/relationships/image" Target="../media/image40.png"/><Relationship Id="rId9"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50.jpg"/><Relationship Id="rId4" Type="http://schemas.openxmlformats.org/officeDocument/2006/relationships/image" Target="../media/image49.jpg"/></Relationships>
</file>

<file path=ppt/slides/_rels/slide6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jp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63.jpg"/></Relationships>
</file>

<file path=ppt/slides/_rels/slide7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2.png"/><Relationship Id="rId2" Type="http://schemas.openxmlformats.org/officeDocument/2006/relationships/image" Target="../media/image66.jpg"/><Relationship Id="rId1" Type="http://schemas.openxmlformats.org/officeDocument/2006/relationships/slideLayout" Target="../slideLayouts/slideLayout16.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jpg"/></Relationships>
</file>

<file path=ppt/slides/_rels/slide8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hyperlink" Target="https://github.com/gftm/Class_Generative_Network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gftm/Class_Generative_Networks" TargetMode="Externa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9.jpg"/></Relationships>
</file>

<file path=ppt/slides/_rels/slide8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84.jpg"/></Relationships>
</file>

<file path=ppt/slides/_rels/slide8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baeldung.com/java-cnn-deeplearning4j" TargetMode="External"/><Relationship Id="rId4" Type="http://schemas.openxmlformats.org/officeDocument/2006/relationships/hyperlink" Target="https://www.baeldung.com/deeplearning4j"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40681"/>
            <a:ext cx="7620000" cy="833037"/>
          </a:xfr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oAutofit/>
          </a:bodyPr>
          <a:lstStyle/>
          <a:p>
            <a:r>
              <a:rPr lang="en-US" sz="2800" b="1" dirty="0">
                <a:effectLst>
                  <a:outerShdw blurRad="38100" dist="38100" dir="2700000" algn="tl">
                    <a:srgbClr val="000000">
                      <a:alpha val="43137"/>
                    </a:srgbClr>
                  </a:outerShdw>
                </a:effectLst>
              </a:rPr>
              <a:t>NOIDA INSTITUTE OF ENGINEERING AND TECHNOLOGY, GREATER NOIDA</a:t>
            </a:r>
          </a:p>
        </p:txBody>
      </p:sp>
      <p:sp>
        <p:nvSpPr>
          <p:cNvPr id="3" name="Subtitle 2"/>
          <p:cNvSpPr>
            <a:spLocks noGrp="1"/>
          </p:cNvSpPr>
          <p:nvPr>
            <p:ph type="subTitle" idx="1"/>
          </p:nvPr>
        </p:nvSpPr>
        <p:spPr>
          <a:xfrm>
            <a:off x="1358705" y="1219200"/>
            <a:ext cx="6400800" cy="990600"/>
          </a:xfrm>
        </p:spPr>
        <p:style>
          <a:lnRef idx="2">
            <a:schemeClr val="accent5"/>
          </a:lnRef>
          <a:fillRef idx="1">
            <a:schemeClr val="lt1"/>
          </a:fillRef>
          <a:effectRef idx="0">
            <a:schemeClr val="accent5"/>
          </a:effectRef>
          <a:fontRef idx="minor">
            <a:schemeClr val="dk1"/>
          </a:fontRef>
        </p:style>
        <p:txBody>
          <a:bodyPr>
            <a:normAutofit lnSpcReduction="10000"/>
          </a:bodyPr>
          <a:lstStyle/>
          <a:p>
            <a:r>
              <a:rPr lang="en-US" sz="3500" b="1" dirty="0">
                <a:solidFill>
                  <a:srgbClr val="7030A0"/>
                </a:solidFill>
                <a:effectLst>
                  <a:outerShdw blurRad="38100" dist="38100" dir="2700000" algn="tl">
                    <a:srgbClr val="000000">
                      <a:alpha val="43137"/>
                    </a:srgbClr>
                  </a:outerShdw>
                </a:effectLst>
              </a:rPr>
              <a:t>Visualization and Generative Models </a:t>
            </a:r>
          </a:p>
        </p:txBody>
      </p:sp>
      <p:sp>
        <p:nvSpPr>
          <p:cNvPr id="9" name="Date Placeholder 8"/>
          <p:cNvSpPr>
            <a:spLocks noGrp="1"/>
          </p:cNvSpPr>
          <p:nvPr>
            <p:ph type="dt" sz="half" idx="10"/>
          </p:nvPr>
        </p:nvSpPr>
        <p:spPr>
          <a:xfrm>
            <a:off x="381000" y="6492875"/>
            <a:ext cx="2133600" cy="365125"/>
          </a:xfrm>
        </p:spPr>
        <p:txBody>
          <a:bodyPr/>
          <a:lstStyle/>
          <a:p>
            <a:endParaRPr lang="en-US" dirty="0"/>
          </a:p>
        </p:txBody>
      </p:sp>
      <p:sp>
        <p:nvSpPr>
          <p:cNvPr id="13" name="Footer Placeholder 12"/>
          <p:cNvSpPr>
            <a:spLocks noGrp="1"/>
          </p:cNvSpPr>
          <p:nvPr>
            <p:ph type="ftr" sz="quarter" idx="11"/>
          </p:nvPr>
        </p:nvSpPr>
        <p:spPr>
          <a:xfrm>
            <a:off x="1600200" y="6248400"/>
            <a:ext cx="5715000" cy="320675"/>
          </a:xfrm>
        </p:spPr>
        <p:txBody>
          <a:bodyPr/>
          <a:lstStyle/>
          <a:p>
            <a:r>
              <a:rPr lang="it-IT"/>
              <a:t>Dr Preeti Gera            COMPUTER VISION  UNIT- IV</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76200" y="108943"/>
            <a:ext cx="1447800" cy="817163"/>
          </a:xfrm>
          <a:prstGeom prst="rect">
            <a:avLst/>
          </a:prstGeom>
          <a:noFill/>
        </p:spPr>
      </p:pic>
      <p:sp>
        <p:nvSpPr>
          <p:cNvPr id="6" name="Subtitle 2"/>
          <p:cNvSpPr txBox="1">
            <a:spLocks/>
          </p:cNvSpPr>
          <p:nvPr/>
        </p:nvSpPr>
        <p:spPr>
          <a:xfrm>
            <a:off x="5092570" y="3994151"/>
            <a:ext cx="3429000" cy="1905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Faculty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Dr Preeti Gera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Affiliation</a:t>
            </a:r>
            <a:r>
              <a:rPr lang="en-US" sz="2400" b="1" baseline="0" dirty="0">
                <a:solidFill>
                  <a:schemeClr val="tx1"/>
                </a:solidFill>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Associate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baseline="0" dirty="0">
                <a:solidFill>
                  <a:schemeClr val="tx1"/>
                </a:solidFill>
              </a:rPr>
              <a:t>Department:</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CSE</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362200"/>
            <a:ext cx="1524000" cy="1524000"/>
          </a:xfrm>
          <a:prstGeom prst="rect">
            <a:avLst/>
          </a:prstGeom>
          <a:noFill/>
        </p:spPr>
      </p:pic>
      <p:sp>
        <p:nvSpPr>
          <p:cNvPr id="12" name="Subtitle 2"/>
          <p:cNvSpPr txBox="1">
            <a:spLocks/>
          </p:cNvSpPr>
          <p:nvPr/>
        </p:nvSpPr>
        <p:spPr>
          <a:xfrm>
            <a:off x="152400" y="2971800"/>
            <a:ext cx="2057400" cy="6858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5</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914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Subject</a:t>
            </a:r>
            <a:r>
              <a:rPr kumimoji="0" lang="en-US" sz="2400" b="1" i="0" u="none" strike="noStrike" kern="1200" cap="none" spc="0" normalizeH="0" noProof="0" dirty="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noProof="0" dirty="0">
                <a:solidFill>
                  <a:schemeClr val="tx1"/>
                </a:solidFill>
              </a:rPr>
              <a:t>Computer Vision</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00600"/>
            <a:ext cx="4191000" cy="990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rmAutofit fontScale="92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mn-lt"/>
                <a:ea typeface="+mn-ea"/>
                <a:cs typeface="+mn-cs"/>
              </a:rPr>
              <a:t>Course</a:t>
            </a:r>
            <a:r>
              <a:rPr kumimoji="0" lang="en-US" sz="2600" b="1" i="0" u="none" strike="noStrike" kern="1200" cap="none" spc="0" normalizeH="0" noProof="0" dirty="0">
                <a:ln>
                  <a:noFill/>
                </a:ln>
                <a:solidFill>
                  <a:schemeClr val="tx1"/>
                </a:solidFill>
                <a:effectLst/>
                <a:uLnTx/>
                <a:uFillTx/>
                <a:latin typeface="+mn-lt"/>
                <a:ea typeface="+mn-ea"/>
                <a:cs typeface="+mn-cs"/>
              </a:rPr>
              <a:t> Details:</a:t>
            </a:r>
          </a:p>
          <a:p>
            <a:pPr algn="ctr">
              <a:spcBef>
                <a:spcPct val="20000"/>
              </a:spcBef>
              <a:defRPr/>
            </a:pPr>
            <a:r>
              <a:rPr lang="en-US" sz="2000" dirty="0" err="1">
                <a:solidFill>
                  <a:schemeClr val="tx1"/>
                </a:solidFill>
              </a:rPr>
              <a:t>B.Tech</a:t>
            </a:r>
            <a:r>
              <a:rPr lang="en-US" sz="2000" dirty="0">
                <a:solidFill>
                  <a:schemeClr val="tx1"/>
                </a:solidFill>
              </a:rPr>
              <a:t> 7th </a:t>
            </a:r>
            <a:r>
              <a:rPr kumimoji="0" lang="en-US" sz="2000" b="0" i="0" u="none" strike="noStrike" kern="1200" cap="none" spc="0" normalizeH="0" noProof="0" dirty="0">
                <a:ln>
                  <a:noFill/>
                </a:ln>
                <a:solidFill>
                  <a:schemeClr val="tx1"/>
                </a:solidFill>
                <a:effectLst/>
                <a:uLnTx/>
                <a:uFillTx/>
                <a:latin typeface="+mn-lt"/>
                <a:ea typeface="+mn-ea"/>
                <a:cs typeface="+mn-cs"/>
              </a:rPr>
              <a:t> Sem</a:t>
            </a:r>
            <a:br>
              <a:rPr kumimoji="0" lang="en-US" sz="2000" b="0" i="0" u="none" strike="noStrike" kern="1200" cap="none" spc="0" normalizeH="0" noProof="0" dirty="0">
                <a:ln>
                  <a:noFill/>
                </a:ln>
                <a:solidFill>
                  <a:schemeClr val="tx1"/>
                </a:solidFill>
                <a:effectLst/>
                <a:uLnTx/>
                <a:uFillTx/>
                <a:latin typeface="+mn-lt"/>
                <a:ea typeface="+mn-ea"/>
                <a:cs typeface="+mn-cs"/>
              </a:rPr>
            </a:b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0975EA2E-9AA8-4F60-B278-BDBF39596728}"/>
              </a:ext>
            </a:extLst>
          </p:cNvPr>
          <p:cNvGraphicFramePr>
            <a:graphicFrameLocks noGrp="1"/>
          </p:cNvGraphicFramePr>
          <p:nvPr>
            <p:ph idx="1"/>
          </p:nvPr>
        </p:nvGraphicFramePr>
        <p:xfrm>
          <a:off x="838200" y="1676399"/>
          <a:ext cx="7620000" cy="4073888"/>
        </p:xfrm>
        <a:graphic>
          <a:graphicData uri="http://schemas.openxmlformats.org/drawingml/2006/table">
            <a:tbl>
              <a:tblPr firstRow="1" firstCol="1" bandRow="1">
                <a:tableStyleId>{5C22544A-7EE6-4342-B048-85BDC9FD1C3A}</a:tableStyleId>
              </a:tblPr>
              <a:tblGrid>
                <a:gridCol w="1426280">
                  <a:extLst>
                    <a:ext uri="{9D8B030D-6E8A-4147-A177-3AD203B41FA5}">
                      <a16:colId xmlns:a16="http://schemas.microsoft.com/office/drawing/2014/main" val="730212534"/>
                    </a:ext>
                  </a:extLst>
                </a:gridCol>
                <a:gridCol w="6193720">
                  <a:extLst>
                    <a:ext uri="{9D8B030D-6E8A-4147-A177-3AD203B41FA5}">
                      <a16:colId xmlns:a16="http://schemas.microsoft.com/office/drawing/2014/main" val="3901585434"/>
                    </a:ext>
                  </a:extLst>
                </a:gridCol>
              </a:tblGrid>
              <a:tr h="313376">
                <a:tc>
                  <a:txBody>
                    <a:bodyPr/>
                    <a:lstStyle/>
                    <a:p>
                      <a:pPr>
                        <a:lnSpc>
                          <a:spcPct val="107000"/>
                        </a:lnSpc>
                        <a:spcAft>
                          <a:spcPts val="0"/>
                        </a:spcAft>
                      </a:pPr>
                      <a:r>
                        <a:rPr lang="en-IN" sz="1400">
                          <a:effectLst/>
                        </a:rPr>
                        <a:t>POs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Graduates will be able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662473"/>
                  </a:ext>
                </a:extLst>
              </a:tr>
              <a:tr h="313376">
                <a:tc>
                  <a:txBody>
                    <a:bodyPr/>
                    <a:lstStyle/>
                    <a:p>
                      <a:pPr>
                        <a:lnSpc>
                          <a:spcPct val="107000"/>
                        </a:lnSpc>
                        <a:spcAft>
                          <a:spcPts val="0"/>
                        </a:spcAft>
                      </a:pPr>
                      <a:r>
                        <a:rPr lang="en-IN" sz="1400">
                          <a:effectLst/>
                        </a:rPr>
                        <a:t>PO1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Engineering Knowledge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6962074"/>
                  </a:ext>
                </a:extLst>
              </a:tr>
              <a:tr h="313376">
                <a:tc>
                  <a:txBody>
                    <a:bodyPr/>
                    <a:lstStyle/>
                    <a:p>
                      <a:pPr>
                        <a:lnSpc>
                          <a:spcPct val="107000"/>
                        </a:lnSpc>
                        <a:spcAft>
                          <a:spcPts val="0"/>
                        </a:spcAft>
                      </a:pPr>
                      <a:r>
                        <a:rPr lang="en-IN" sz="1400">
                          <a:effectLst/>
                        </a:rPr>
                        <a:t>PO2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Problem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83004"/>
                  </a:ext>
                </a:extLst>
              </a:tr>
              <a:tr h="313376">
                <a:tc>
                  <a:txBody>
                    <a:bodyPr/>
                    <a:lstStyle/>
                    <a:p>
                      <a:pPr>
                        <a:lnSpc>
                          <a:spcPct val="107000"/>
                        </a:lnSpc>
                        <a:spcAft>
                          <a:spcPts val="0"/>
                        </a:spcAft>
                      </a:pPr>
                      <a:r>
                        <a:rPr lang="en-IN" sz="1400">
                          <a:effectLst/>
                        </a:rPr>
                        <a:t>PO3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Design &amp; Development of solutions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2825"/>
                  </a:ext>
                </a:extLst>
              </a:tr>
              <a:tr h="313376">
                <a:tc>
                  <a:txBody>
                    <a:bodyPr/>
                    <a:lstStyle/>
                    <a:p>
                      <a:pPr>
                        <a:lnSpc>
                          <a:spcPct val="107000"/>
                        </a:lnSpc>
                        <a:spcAft>
                          <a:spcPts val="0"/>
                        </a:spcAft>
                      </a:pPr>
                      <a:r>
                        <a:rPr lang="en-IN" sz="1400">
                          <a:effectLst/>
                        </a:rPr>
                        <a:t>PO4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a:effectLst/>
                        </a:rPr>
                        <a:t>Conduct Investigation of complex problems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1366988"/>
                  </a:ext>
                </a:extLst>
              </a:tr>
              <a:tr h="313376">
                <a:tc>
                  <a:txBody>
                    <a:bodyPr/>
                    <a:lstStyle/>
                    <a:p>
                      <a:pPr>
                        <a:lnSpc>
                          <a:spcPct val="107000"/>
                        </a:lnSpc>
                        <a:spcAft>
                          <a:spcPts val="0"/>
                        </a:spcAft>
                      </a:pPr>
                      <a:r>
                        <a:rPr lang="en-IN" sz="1400">
                          <a:effectLst/>
                        </a:rPr>
                        <a:t>PO5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Modern Tool Usage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4335665"/>
                  </a:ext>
                </a:extLst>
              </a:tr>
              <a:tr h="313376">
                <a:tc>
                  <a:txBody>
                    <a:bodyPr/>
                    <a:lstStyle/>
                    <a:p>
                      <a:pPr>
                        <a:lnSpc>
                          <a:spcPct val="107000"/>
                        </a:lnSpc>
                        <a:spcAft>
                          <a:spcPts val="0"/>
                        </a:spcAft>
                      </a:pPr>
                      <a:r>
                        <a:rPr lang="en-IN" sz="1400">
                          <a:effectLst/>
                        </a:rPr>
                        <a:t>PO6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The Engineer and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6071200"/>
                  </a:ext>
                </a:extLst>
              </a:tr>
              <a:tr h="313376">
                <a:tc>
                  <a:txBody>
                    <a:bodyPr/>
                    <a:lstStyle/>
                    <a:p>
                      <a:pPr>
                        <a:lnSpc>
                          <a:spcPct val="107000"/>
                        </a:lnSpc>
                        <a:spcAft>
                          <a:spcPts val="0"/>
                        </a:spcAft>
                      </a:pPr>
                      <a:r>
                        <a:rPr lang="en-IN" sz="1400">
                          <a:effectLst/>
                        </a:rPr>
                        <a:t>PO7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Environment and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7868391"/>
                  </a:ext>
                </a:extLst>
              </a:tr>
              <a:tr h="313376">
                <a:tc>
                  <a:txBody>
                    <a:bodyPr/>
                    <a:lstStyle/>
                    <a:p>
                      <a:pPr>
                        <a:lnSpc>
                          <a:spcPct val="107000"/>
                        </a:lnSpc>
                        <a:spcAft>
                          <a:spcPts val="0"/>
                        </a:spcAft>
                      </a:pPr>
                      <a:r>
                        <a:rPr lang="en-IN" sz="1400">
                          <a:effectLst/>
                        </a:rPr>
                        <a:t>PO8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Ethics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099741"/>
                  </a:ext>
                </a:extLst>
              </a:tr>
              <a:tr h="313376">
                <a:tc>
                  <a:txBody>
                    <a:bodyPr/>
                    <a:lstStyle/>
                    <a:p>
                      <a:pPr>
                        <a:lnSpc>
                          <a:spcPct val="107000"/>
                        </a:lnSpc>
                        <a:spcAft>
                          <a:spcPts val="0"/>
                        </a:spcAft>
                      </a:pPr>
                      <a:r>
                        <a:rPr lang="en-IN" sz="1400">
                          <a:effectLst/>
                        </a:rPr>
                        <a:t>PO9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Individual &amp; Team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395007"/>
                  </a:ext>
                </a:extLst>
              </a:tr>
              <a:tr h="313376">
                <a:tc>
                  <a:txBody>
                    <a:bodyPr/>
                    <a:lstStyle/>
                    <a:p>
                      <a:pPr>
                        <a:lnSpc>
                          <a:spcPct val="107000"/>
                        </a:lnSpc>
                        <a:spcAft>
                          <a:spcPts val="0"/>
                        </a:spcAft>
                      </a:pPr>
                      <a:r>
                        <a:rPr lang="en-IN" sz="1400">
                          <a:effectLst/>
                        </a:rPr>
                        <a:t>PO10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1081910"/>
                  </a:ext>
                </a:extLst>
              </a:tr>
              <a:tr h="313376">
                <a:tc>
                  <a:txBody>
                    <a:bodyPr/>
                    <a:lstStyle/>
                    <a:p>
                      <a:pPr>
                        <a:lnSpc>
                          <a:spcPct val="107000"/>
                        </a:lnSpc>
                        <a:spcAft>
                          <a:spcPts val="0"/>
                        </a:spcAft>
                      </a:pPr>
                      <a:r>
                        <a:rPr lang="en-IN" sz="1400">
                          <a:effectLst/>
                        </a:rPr>
                        <a:t>PO11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Project management and Finance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012516"/>
                  </a:ext>
                </a:extLst>
              </a:tr>
              <a:tr h="313376">
                <a:tc>
                  <a:txBody>
                    <a:bodyPr/>
                    <a:lstStyle/>
                    <a:p>
                      <a:pPr>
                        <a:lnSpc>
                          <a:spcPct val="107000"/>
                        </a:lnSpc>
                        <a:spcAft>
                          <a:spcPts val="0"/>
                        </a:spcAft>
                      </a:pPr>
                      <a:r>
                        <a:rPr lang="en-IN" sz="1400">
                          <a:effectLst/>
                        </a:rPr>
                        <a:t>PO12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dirty="0">
                          <a:effectLst/>
                        </a:rPr>
                        <a:t>Life Long Learning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303712"/>
                  </a:ext>
                </a:extLst>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48154"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Program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838200" y="1107707"/>
            <a:ext cx="7772400" cy="457048"/>
          </a:xfrm>
          <a:prstGeom prst="rect">
            <a:avLst/>
          </a:prstGeom>
        </p:spPr>
        <p:txBody>
          <a:bodyPr wrap="square">
            <a:spAutoFit/>
          </a:bodyPr>
          <a:lstStyle/>
          <a:p>
            <a:pPr>
              <a:lnSpc>
                <a:spcPct val="115000"/>
              </a:lnSpc>
              <a:spcAft>
                <a:spcPts val="1000"/>
              </a:spcAft>
            </a:pPr>
            <a:r>
              <a:rPr lang="en-US" sz="2200" dirty="0">
                <a:latin typeface="Times New Roman" panose="02020603050405020304" pitchFamily="18" charset="0"/>
                <a:ea typeface="Calibri" panose="020F0502020204030204" pitchFamily="34" charset="0"/>
                <a:cs typeface="Times New Roman" panose="02020603050405020304" pitchFamily="18" charset="0"/>
              </a:rPr>
              <a:t>At the end of the semester, the student will be able: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5873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200" b="1" dirty="0">
                <a:latin typeface="Times New Roman" panose="02020603050405020304" pitchFamily="18" charset="0"/>
                <a:cs typeface="Times New Roman" panose="02020603050405020304" pitchFamily="18" charset="0"/>
              </a:rPr>
              <a:t>Most popular example Categorization of IMAGES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9" name="Group 8"/>
          <p:cNvGrpSpPr/>
          <p:nvPr/>
        </p:nvGrpSpPr>
        <p:grpSpPr>
          <a:xfrm>
            <a:off x="152400" y="2311428"/>
            <a:ext cx="8839200" cy="2567565"/>
            <a:chOff x="0" y="371392"/>
            <a:chExt cx="8839200" cy="2567565"/>
          </a:xfrm>
          <a:scene3d>
            <a:camera prst="orthographicFront"/>
            <a:lightRig rig="flat" dir="t"/>
          </a:scene3d>
        </p:grpSpPr>
        <p:sp>
          <p:nvSpPr>
            <p:cNvPr id="10" name="Rounded Rectangle 9"/>
            <p:cNvSpPr/>
            <p:nvPr/>
          </p:nvSpPr>
          <p:spPr>
            <a:xfrm>
              <a:off x="0" y="371392"/>
              <a:ext cx="8839200" cy="2567565"/>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a:p>
          </p:txBody>
        </p:sp>
        <p:sp>
          <p:nvSpPr>
            <p:cNvPr id="11" name="Rounded Rectangle 6"/>
            <p:cNvSpPr txBox="1"/>
            <p:nvPr/>
          </p:nvSpPr>
          <p:spPr>
            <a:xfrm>
              <a:off x="125338" y="496730"/>
              <a:ext cx="8588524" cy="231688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Computer Vision Tasks classification, Instance segmentation. Convolutional Neural Networks, Evolution of CNN Architectures for Image, Recent CNN </a:t>
              </a:r>
              <a:endParaRPr lang="en-IN" sz="2100" kern="1200" dirty="0"/>
            </a:p>
          </p:txBody>
        </p:sp>
      </p:grpSp>
    </p:spTree>
    <p:extLst>
      <p:ext uri="{BB962C8B-B14F-4D97-AF65-F5344CB8AC3E}">
        <p14:creationId xmlns:p14="http://schemas.microsoft.com/office/powerpoint/2010/main" val="41311695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3916363"/>
          </a:xfrm>
        </p:spPr>
        <p:txBody>
          <a:bodyPr>
            <a:normAutofit/>
          </a:bodyPr>
          <a:lstStyle/>
          <a:p>
            <a:pPr>
              <a:buNone/>
            </a:pPr>
            <a:endParaRPr lang="en-US" sz="1800" dirty="0"/>
          </a:p>
          <a:p>
            <a:r>
              <a:rPr lang="en-US" sz="1800" b="1" u="sng" dirty="0" err="1">
                <a:solidFill>
                  <a:srgbClr val="002060"/>
                </a:solidFill>
              </a:rPr>
              <a:t>Youtube</a:t>
            </a:r>
            <a:r>
              <a:rPr lang="en-US" sz="1800" b="1" u="sng" dirty="0">
                <a:solidFill>
                  <a:srgbClr val="002060"/>
                </a:solidFill>
              </a:rPr>
              <a:t>/other  Video Links</a:t>
            </a: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2"/>
              </a:rPr>
              <a:t>https://nptel.ac.in/courses/106106093/</a:t>
            </a:r>
            <a:endParaRPr lang="en-US" sz="1800" dirty="0">
              <a:solidFill>
                <a:srgbClr val="002060"/>
              </a:solidFill>
            </a:endParaRP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3"/>
              </a:rPr>
              <a:t>https://www.youtube.com/watch?v=m-aKj5ovDfg</a:t>
            </a:r>
            <a:endParaRPr lang="en-US" sz="1800" dirty="0">
              <a:solidFill>
                <a:srgbClr val="002060"/>
              </a:solidFill>
            </a:endParaRPr>
          </a:p>
          <a:p>
            <a:pPr>
              <a:buNone/>
            </a:pPr>
            <a:endParaRPr lang="en-US" sz="1800" dirty="0">
              <a:solidFill>
                <a:srgbClr val="002060"/>
              </a:solidFill>
            </a:endParaRPr>
          </a:p>
          <a:p>
            <a:pPr>
              <a:buFont typeface="Wingdings" pitchFamily="2" charset="2"/>
              <a:buChar char="Ø"/>
            </a:pPr>
            <a:r>
              <a:rPr lang="en-US" sz="1800" dirty="0">
                <a:solidFill>
                  <a:srgbClr val="002060"/>
                </a:solidFill>
                <a:hlinkClick r:id="rId4"/>
              </a:rPr>
              <a:t>https://www.youtube.com/watch?v=G4NYQox4n2g</a:t>
            </a:r>
            <a:endParaRPr lang="en-US" sz="1800" dirty="0">
              <a:solidFill>
                <a:srgbClr val="002060"/>
              </a:solidFill>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1066800"/>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1" i="0" u="none" strike="noStrike" kern="1200" cap="none" spc="0" normalizeH="0" noProof="0" dirty="0">
                <a:ln>
                  <a:noFill/>
                </a:ln>
                <a:solidFill>
                  <a:schemeClr val="dk1"/>
                </a:solidFill>
                <a:effectLst/>
                <a:uLnTx/>
                <a:uFillTx/>
                <a:latin typeface="+mn-lt"/>
                <a:ea typeface="+mn-ea"/>
                <a:cs typeface="+mn-cs"/>
              </a:rPr>
              <a:t> Links, </a:t>
            </a:r>
            <a:r>
              <a:rPr kumimoji="0" lang="en-US" sz="2400" b="1" i="0" u="none" strike="noStrike" kern="1200" cap="none" spc="0" normalizeH="0" noProof="0" dirty="0" err="1">
                <a:ln>
                  <a:noFill/>
                </a:ln>
                <a:solidFill>
                  <a:schemeClr val="dk1"/>
                </a:solidFill>
                <a:effectLst/>
                <a:uLnTx/>
                <a:uFillTx/>
                <a:latin typeface="+mn-lt"/>
                <a:ea typeface="+mn-ea"/>
                <a:cs typeface="+mn-cs"/>
              </a:rPr>
              <a:t>Youtube</a:t>
            </a:r>
            <a:r>
              <a:rPr kumimoji="0" lang="en-US" sz="2400" b="1"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334000"/>
          </a:xfrm>
        </p:spPr>
        <p:txBody>
          <a:bodyPr>
            <a:noAutofit/>
          </a:bodyPr>
          <a:lstStyle/>
          <a:p>
            <a:pPr marL="457200" indent="-457200">
              <a:lnSpc>
                <a:spcPct val="150000"/>
              </a:lnSpc>
              <a:buFont typeface="+mj-lt"/>
              <a:buAutoNum type="arabicPeriod"/>
            </a:pPr>
            <a:r>
              <a:rPr lang="en-US" dirty="0"/>
              <a:t>What is computer vision?</a:t>
            </a:r>
          </a:p>
          <a:p>
            <a:pPr marL="457200" indent="-457200">
              <a:lnSpc>
                <a:spcPct val="150000"/>
              </a:lnSpc>
              <a:buFont typeface="+mj-lt"/>
              <a:buAutoNum type="arabicPeriod"/>
            </a:pPr>
            <a:r>
              <a:rPr lang="en-US" dirty="0"/>
              <a:t>Name three common applications of computer vision.</a:t>
            </a:r>
          </a:p>
          <a:p>
            <a:pPr marL="457200" indent="-457200">
              <a:lnSpc>
                <a:spcPct val="150000"/>
              </a:lnSpc>
              <a:buFont typeface="+mj-lt"/>
              <a:buAutoNum type="arabicPeriod"/>
            </a:pPr>
            <a:r>
              <a:rPr lang="en-US" dirty="0"/>
              <a:t>What is the purpose of image segmentation in computer vision?</a:t>
            </a:r>
          </a:p>
          <a:p>
            <a:pPr marL="457200" indent="-457200">
              <a:lnSpc>
                <a:spcPct val="150000"/>
              </a:lnSpc>
              <a:buFont typeface="+mj-lt"/>
              <a:buAutoNum type="arabicPeriod"/>
            </a:pPr>
            <a:r>
              <a:rPr lang="en-US" dirty="0"/>
              <a:t>What is the difference between object detection and object recognition?</a:t>
            </a:r>
          </a:p>
          <a:p>
            <a:pPr marL="457200" indent="-457200">
              <a:lnSpc>
                <a:spcPct val="150000"/>
              </a:lnSpc>
              <a:buFont typeface="+mj-lt"/>
              <a:buAutoNum type="arabicPeriod"/>
            </a:pPr>
            <a:r>
              <a:rPr lang="en-US" dirty="0"/>
              <a:t>Explain the concept of convolution in convolutional neural networks (CNNs).</a:t>
            </a:r>
          </a:p>
          <a:p>
            <a:pPr>
              <a:lnSpc>
                <a:spcPct val="150000"/>
              </a:lnSpc>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effectLst>
                  <a:outerShdw blurRad="38100" dist="38100" dir="2700000" algn="tl">
                    <a:srgbClr val="000000">
                      <a:alpha val="43137"/>
                    </a:srgbClr>
                  </a:outerShdw>
                </a:effectLst>
              </a:rPr>
              <a:t>DAILY QUIZ</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229600" cy="5029200"/>
          </a:xfrm>
        </p:spPr>
        <p:txBody>
          <a:bodyPr>
            <a:normAutofit/>
          </a:bodyPr>
          <a:lstStyle/>
          <a:p>
            <a:pPr marL="457200" indent="-457200">
              <a:lnSpc>
                <a:spcPct val="150000"/>
              </a:lnSpc>
              <a:buFont typeface="+mj-lt"/>
              <a:buAutoNum type="arabicPeriod"/>
            </a:pPr>
            <a:r>
              <a:rPr lang="en-US" sz="1800" dirty="0"/>
              <a:t>What is optical character recognition (OCR) used for in computer vision?</a:t>
            </a:r>
          </a:p>
          <a:p>
            <a:pPr marL="457200" indent="-457200">
              <a:lnSpc>
                <a:spcPct val="150000"/>
              </a:lnSpc>
              <a:buFont typeface="+mj-lt"/>
              <a:buAutoNum type="arabicPeriod"/>
            </a:pPr>
            <a:r>
              <a:rPr lang="en-US" sz="1800" dirty="0"/>
              <a:t>What is the purpose of non-maximum suppression in object detection algorithms?</a:t>
            </a:r>
          </a:p>
          <a:p>
            <a:pPr marL="457200" indent="-457200">
              <a:lnSpc>
                <a:spcPct val="150000"/>
              </a:lnSpc>
              <a:buFont typeface="+mj-lt"/>
              <a:buAutoNum type="arabicPeriod"/>
            </a:pPr>
            <a:r>
              <a:rPr lang="en-US" sz="1800" dirty="0"/>
              <a:t>What are some common challenges faced in computer vision tasks?</a:t>
            </a:r>
          </a:p>
          <a:p>
            <a:pPr marL="457200" indent="-457200">
              <a:lnSpc>
                <a:spcPct val="150000"/>
              </a:lnSpc>
              <a:buFont typeface="+mj-lt"/>
              <a:buAutoNum type="arabicPeriod"/>
            </a:pPr>
            <a:r>
              <a:rPr lang="en-US" sz="1800" dirty="0"/>
              <a:t>What is the difference between supervised and unsupervised learning in computer vision?</a:t>
            </a:r>
          </a:p>
          <a:p>
            <a:pPr marL="457200" indent="-457200">
              <a:lnSpc>
                <a:spcPct val="150000"/>
              </a:lnSpc>
              <a:buFont typeface="+mj-lt"/>
              <a:buAutoNum type="arabicPeriod"/>
            </a:pPr>
            <a:r>
              <a:rPr lang="en-US" sz="1800" dirty="0"/>
              <a:t>Name three popular deep learning architectures used in computer vision.</a:t>
            </a:r>
          </a:p>
          <a:p>
            <a:pPr marL="0" indent="0">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effectLst>
                  <a:outerShdw blurRad="38100" dist="38100" dir="2700000" algn="tl">
                    <a:srgbClr val="000000">
                      <a:alpha val="43137"/>
                    </a:srgbClr>
                  </a:outerShdw>
                </a:effectLst>
              </a:rPr>
              <a:t>DAILY QUIZ</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a:bodyPr>
          <a:lstStyle/>
          <a:p>
            <a:pPr marL="457200" indent="-457200">
              <a:buFont typeface="+mj-lt"/>
              <a:buAutoNum type="arabicPeriod"/>
            </a:pPr>
            <a:r>
              <a:rPr lang="en-US" dirty="0"/>
              <a:t>Explain the concept of image filtering and provide examples of commonly used filters in computer vision.</a:t>
            </a:r>
          </a:p>
          <a:p>
            <a:pPr marL="457200" indent="-457200">
              <a:buFont typeface="+mj-lt"/>
              <a:buAutoNum type="arabicPeriod"/>
            </a:pPr>
            <a:r>
              <a:rPr lang="en-US" dirty="0"/>
              <a:t>Discuss the differences between image classification and object detection in computer vision. Provide examples of each.</a:t>
            </a:r>
          </a:p>
          <a:p>
            <a:pPr marL="457200" indent="-457200">
              <a:buFont typeface="+mj-lt"/>
              <a:buAutoNum type="arabicPeriod"/>
            </a:pPr>
            <a:r>
              <a:rPr lang="en-US" dirty="0"/>
              <a:t>Explain the process of feature extraction in computer vision. How are features used in tasks like object recognition or image matching?</a:t>
            </a:r>
          </a:p>
          <a:p>
            <a:pPr marL="457200" indent="-457200">
              <a:buFont typeface="+mj-lt"/>
              <a:buAutoNum type="arabicPeriod"/>
            </a:pPr>
            <a:r>
              <a:rPr lang="en-US" dirty="0"/>
              <a:t>Describe the steps involved in building a convolutional neural network (CNN) for image classification. Discuss the purpose of each step.</a:t>
            </a:r>
          </a:p>
          <a:p>
            <a:pPr marL="457200" indent="-457200">
              <a:buFont typeface="+mj-lt"/>
              <a:buAutoNum type="arabicPeriod"/>
            </a:pP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a:bodyPr>
          <a:lstStyle/>
          <a:p>
            <a:pPr marL="457200" indent="-457200">
              <a:buFont typeface="+mj-lt"/>
              <a:buAutoNum type="arabicPeriod"/>
            </a:pPr>
            <a:r>
              <a:rPr lang="en-US" dirty="0"/>
              <a:t>Discuss the challenges and potential solutions for handling occlusion in object detection algorithms.</a:t>
            </a:r>
          </a:p>
          <a:p>
            <a:pPr marL="457200" indent="-457200">
              <a:buFont typeface="+mj-lt"/>
              <a:buAutoNum type="arabicPeriod"/>
            </a:pPr>
            <a:r>
              <a:rPr lang="en-US" dirty="0"/>
              <a:t>Compare and contrast traditional computer vision techniques with deep learning-based approaches. What are the advantages and limitations of each?</a:t>
            </a:r>
          </a:p>
          <a:p>
            <a:pPr marL="457200" indent="-457200">
              <a:buFont typeface="+mj-lt"/>
              <a:buAutoNum type="arabicPeriod"/>
            </a:pPr>
            <a:r>
              <a:rPr lang="en-US" dirty="0"/>
              <a:t>Explain the concept of image segmentation and its applications in computer vision. Discuss different segmentation methods.</a:t>
            </a:r>
          </a:p>
          <a:p>
            <a:pPr marL="457200" indent="-457200">
              <a:buFont typeface="+mj-lt"/>
              <a:buAutoNum type="arabicPeriod"/>
            </a:pPr>
            <a:r>
              <a:rPr lang="en-US" dirty="0"/>
              <a:t>Discuss the concept of optical flow in computer vision. How is it used to analyze motion in videos or sequences of images?</a:t>
            </a:r>
          </a:p>
          <a:p>
            <a:pPr marL="457200" indent="-457200">
              <a:buFont typeface="+mj-lt"/>
              <a:buAutoNum type="arabicPeriod"/>
            </a:pPr>
            <a:r>
              <a:rPr lang="en-US" dirty="0"/>
              <a:t>Explain the concept of image registration and its applications in computer vision. Provide examples of scenarios where image registration is useful.</a:t>
            </a:r>
          </a:p>
          <a:p>
            <a:pPr marL="457200" indent="-457200">
              <a:buFont typeface="+mj-lt"/>
              <a:buAutoNum type="arabicPeriod"/>
            </a:pPr>
            <a:r>
              <a:rPr lang="en-US" dirty="0"/>
              <a:t>Discuss the role of data augmentation techniques in computer vision tasks. How can data augmentation improve the performance of deep learning models?</a:t>
            </a:r>
          </a:p>
          <a:p>
            <a:pPr>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107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82000" cy="5334000"/>
          </a:xfrm>
        </p:spPr>
        <p:txBody>
          <a:bodyPr>
            <a:normAutofit fontScale="92500" lnSpcReduction="20000"/>
          </a:bodyPr>
          <a:lstStyle/>
          <a:p>
            <a:pPr marL="457200" indent="-457200">
              <a:buFont typeface="+mj-lt"/>
              <a:buAutoNum type="arabicPeriod"/>
            </a:pPr>
            <a:r>
              <a:rPr lang="en-US" dirty="0"/>
              <a:t>Explain the concept of object tracking in computer vision. Discuss different algorithms or techniques used for object tracking.</a:t>
            </a:r>
          </a:p>
          <a:p>
            <a:pPr marL="457200" indent="-457200">
              <a:buFont typeface="+mj-lt"/>
              <a:buAutoNum type="arabicPeriod"/>
            </a:pPr>
            <a:r>
              <a:rPr lang="en-US" dirty="0"/>
              <a:t>Describe the process of image recognition using convolutional neural networks (CNNs). What are the key components and steps involved?</a:t>
            </a:r>
          </a:p>
          <a:p>
            <a:pPr marL="457200" indent="-457200">
              <a:buFont typeface="+mj-lt"/>
              <a:buAutoNum type="arabicPeriod"/>
            </a:pPr>
            <a:r>
              <a:rPr lang="en-US" dirty="0"/>
              <a:t>Discuss the concept of depth estimation in computer vision. Explain how depth information can be extracted from 2D images.</a:t>
            </a:r>
          </a:p>
          <a:p>
            <a:pPr marL="457200" indent="-457200">
              <a:buFont typeface="+mj-lt"/>
              <a:buAutoNum type="arabicPeriod"/>
            </a:pPr>
            <a:r>
              <a:rPr lang="en-US" dirty="0"/>
              <a:t>Explain the concept of image stitching and its applications. How are multiple images combined to create a panoramic image?</a:t>
            </a:r>
          </a:p>
          <a:p>
            <a:pPr marL="457200" indent="-457200">
              <a:buFont typeface="+mj-lt"/>
              <a:buAutoNum type="arabicPeriod"/>
            </a:pPr>
            <a:r>
              <a:rPr lang="en-US" dirty="0"/>
              <a:t>Discuss the challenges and approaches for handling scale invariance in object detection algorithms.</a:t>
            </a:r>
          </a:p>
          <a:p>
            <a:pPr marL="457200" indent="-457200">
              <a:buFont typeface="+mj-lt"/>
              <a:buAutoNum type="arabicPeriod"/>
            </a:pPr>
            <a:r>
              <a:rPr lang="en-US" dirty="0"/>
              <a:t>Describe the concept of facial recognition in computer vision. Discuss its applications, advantages, and potential privacy concerns.</a:t>
            </a:r>
          </a:p>
          <a:p>
            <a:pPr marL="457200" indent="-457200">
              <a:buFont typeface="+mj-lt"/>
              <a:buAutoNum type="arabicPeriod"/>
            </a:pPr>
            <a:r>
              <a:rPr lang="en-US" dirty="0"/>
              <a:t>Explain the concept of semantic segmentation and its applications in computer vision. Provide examples of scenarios where semantic segmentation is useful.</a:t>
            </a:r>
          </a:p>
          <a:p>
            <a:pPr marL="457200" indent="-457200">
              <a:buFont typeface="+mj-lt"/>
              <a:buAutoNum type="arabicPeriod"/>
            </a:pPr>
            <a:r>
              <a:rPr lang="en-US" dirty="0"/>
              <a:t>Discuss the concept of object recognition using feature descriptors. Explain popular feature descriptor algorithms such as SIFT or SURF.</a:t>
            </a:r>
          </a:p>
          <a:p>
            <a:pPr marL="457200" indent="-457200">
              <a:buFont typeface="+mj-lt"/>
              <a:buAutoNum type="arabicPeriod"/>
            </a:pPr>
            <a:r>
              <a:rPr lang="en-US" dirty="0"/>
              <a:t>Explain the concept of image super-resolution and its applications. How can low-resolution images be enhanced to improve their quality?</a:t>
            </a:r>
          </a:p>
          <a:p>
            <a:pPr marL="457200" indent="-457200">
              <a:buFont typeface="+mj-lt"/>
              <a:buAutoNum type="arabicPeriod"/>
            </a:pPr>
            <a:r>
              <a:rPr lang="en-US" dirty="0"/>
              <a:t>Discuss the role of transfer learning in computer vision. How can pre-trained models be utilized for new tasks or datasets?</a:t>
            </a:r>
          </a:p>
          <a:p>
            <a:pPr>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dirty="0"/>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WEEKLY</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ASSIGNMENT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97789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305800" cy="5334000"/>
          </a:xfrm>
        </p:spPr>
        <p:txBody>
          <a:bodyPr>
            <a:normAutofit lnSpcReduction="10000"/>
          </a:bodyPr>
          <a:lstStyle/>
          <a:p>
            <a:pPr marL="0" indent="0">
              <a:buNone/>
            </a:pPr>
            <a:r>
              <a:rPr lang="en-US" sz="1600" b="1" dirty="0">
                <a:latin typeface="Times New Roman" panose="02020603050405020304" pitchFamily="18" charset="0"/>
                <a:cs typeface="Times New Roman" panose="02020603050405020304" pitchFamily="18" charset="0"/>
              </a:rPr>
              <a:t>Question 1: What is computer vision?</a:t>
            </a:r>
          </a:p>
          <a:p>
            <a:pPr marL="0" indent="0">
              <a:buNone/>
            </a:pPr>
            <a:r>
              <a:rPr lang="en-US" sz="1600" dirty="0">
                <a:latin typeface="Times New Roman" panose="02020603050405020304" pitchFamily="18" charset="0"/>
                <a:cs typeface="Times New Roman" panose="02020603050405020304" pitchFamily="18" charset="0"/>
              </a:rPr>
              <a:t>A. The study of computers and their components </a:t>
            </a:r>
          </a:p>
          <a:p>
            <a:pPr marL="0" indent="0">
              <a:buNone/>
            </a:pPr>
            <a:r>
              <a:rPr lang="en-US" sz="1600" b="1" dirty="0">
                <a:latin typeface="Times New Roman" panose="02020603050405020304" pitchFamily="18" charset="0"/>
                <a:cs typeface="Times New Roman" panose="02020603050405020304" pitchFamily="18" charset="0"/>
              </a:rPr>
              <a:t>B. The field of processing and understanding visual data by computers</a:t>
            </a:r>
          </a:p>
          <a:p>
            <a:pPr marL="0" indent="0">
              <a:buNone/>
            </a:pPr>
            <a:r>
              <a:rPr lang="en-US" sz="1600" dirty="0">
                <a:latin typeface="Times New Roman" panose="02020603050405020304" pitchFamily="18" charset="0"/>
                <a:cs typeface="Times New Roman" panose="02020603050405020304" pitchFamily="18" charset="0"/>
              </a:rPr>
              <a:t> C. The development of computer software for image editing </a:t>
            </a:r>
          </a:p>
          <a:p>
            <a:pPr marL="0" indent="0">
              <a:buNone/>
            </a:pPr>
            <a:r>
              <a:rPr lang="en-US" sz="1600" dirty="0">
                <a:latin typeface="Times New Roman" panose="02020603050405020304" pitchFamily="18" charset="0"/>
                <a:cs typeface="Times New Roman" panose="02020603050405020304" pitchFamily="18" charset="0"/>
              </a:rPr>
              <a:t>D. The study of visual perception in humans</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Question 2: Which of the following is an application of computer vision?</a:t>
            </a:r>
          </a:p>
          <a:p>
            <a:pPr marL="0" indent="0">
              <a:buNone/>
            </a:pPr>
            <a:r>
              <a:rPr lang="en-US" sz="1600" dirty="0">
                <a:latin typeface="Times New Roman" panose="02020603050405020304" pitchFamily="18" charset="0"/>
                <a:cs typeface="Times New Roman" panose="02020603050405020304" pitchFamily="18" charset="0"/>
              </a:rPr>
              <a:t>A. Speech recognition </a:t>
            </a:r>
          </a:p>
          <a:p>
            <a:pPr marL="0" indent="0">
              <a:buNone/>
            </a:pPr>
            <a:r>
              <a:rPr lang="en-US" sz="1600" dirty="0">
                <a:latin typeface="Times New Roman" panose="02020603050405020304" pitchFamily="18" charset="0"/>
                <a:cs typeface="Times New Roman" panose="02020603050405020304" pitchFamily="18" charset="0"/>
              </a:rPr>
              <a:t>B. Natural language processing</a:t>
            </a:r>
          </a:p>
          <a:p>
            <a:pPr marL="0" indent="0">
              <a:buNone/>
            </a:pPr>
            <a:r>
              <a:rPr lang="en-US" sz="1600" b="1" dirty="0">
                <a:latin typeface="Times New Roman" panose="02020603050405020304" pitchFamily="18" charset="0"/>
                <a:cs typeface="Times New Roman" panose="02020603050405020304" pitchFamily="18" charset="0"/>
              </a:rPr>
              <a:t>C. Object detection </a:t>
            </a:r>
          </a:p>
          <a:p>
            <a:pPr marL="0" indent="0">
              <a:buNone/>
            </a:pPr>
            <a:r>
              <a:rPr lang="en-US" sz="1600" dirty="0">
                <a:latin typeface="Times New Roman" panose="02020603050405020304" pitchFamily="18" charset="0"/>
                <a:cs typeface="Times New Roman" panose="02020603050405020304" pitchFamily="18" charset="0"/>
              </a:rPr>
              <a:t>D. Network security</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Question 3: Which technique is commonly used for feature extraction in computer vision?</a:t>
            </a:r>
          </a:p>
          <a:p>
            <a:pPr marL="0" indent="0">
              <a:buNone/>
            </a:pPr>
            <a:r>
              <a:rPr lang="en-US" sz="1600" b="1" dirty="0">
                <a:latin typeface="Times New Roman" panose="02020603050405020304" pitchFamily="18" charset="0"/>
                <a:cs typeface="Times New Roman" panose="02020603050405020304" pitchFamily="18" charset="0"/>
              </a:rPr>
              <a:t>A. Convolutional Neural Networks (CNN) </a:t>
            </a:r>
          </a:p>
          <a:p>
            <a:pPr marL="0" indent="0">
              <a:buNone/>
            </a:pPr>
            <a:r>
              <a:rPr lang="en-US" sz="1600" dirty="0">
                <a:latin typeface="Times New Roman" panose="02020603050405020304" pitchFamily="18" charset="0"/>
                <a:cs typeface="Times New Roman" panose="02020603050405020304" pitchFamily="18" charset="0"/>
              </a:rPr>
              <a:t>B. Decision Trees </a:t>
            </a:r>
          </a:p>
          <a:p>
            <a:pPr marL="0" indent="0">
              <a:buNone/>
            </a:pPr>
            <a:r>
              <a:rPr lang="en-US" sz="1600" dirty="0">
                <a:latin typeface="Times New Roman" panose="02020603050405020304" pitchFamily="18" charset="0"/>
                <a:cs typeface="Times New Roman" panose="02020603050405020304" pitchFamily="18" charset="0"/>
              </a:rPr>
              <a:t>C. Support Vector Machines (SVM) </a:t>
            </a:r>
          </a:p>
          <a:p>
            <a:pPr marL="0" indent="0">
              <a:buNone/>
            </a:pPr>
            <a:r>
              <a:rPr lang="en-US" sz="1600" dirty="0">
                <a:latin typeface="Times New Roman" panose="02020603050405020304" pitchFamily="18" charset="0"/>
                <a:cs typeface="Times New Roman" panose="02020603050405020304" pitchFamily="18" charset="0"/>
              </a:rPr>
              <a:t>D. K-means clustering</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5158188"/>
          </a:xfrm>
        </p:spPr>
        <p:txBody>
          <a:bodyPr>
            <a:normAutofit fontScale="85000" lnSpcReduction="20000"/>
          </a:bodyPr>
          <a:lstStyle/>
          <a:p>
            <a:pPr marL="0" indent="0">
              <a:buNone/>
            </a:pPr>
            <a:r>
              <a:rPr lang="en-US" b="1" dirty="0">
                <a:latin typeface="Times New Roman" panose="02020603050405020304" pitchFamily="18" charset="0"/>
                <a:cs typeface="Times New Roman" panose="02020603050405020304" pitchFamily="18" charset="0"/>
              </a:rPr>
              <a:t>Question 4: What is the purpose of image segmentation in computer vision?</a:t>
            </a:r>
          </a:p>
          <a:p>
            <a:pPr marL="0" indent="0">
              <a:buNone/>
            </a:pPr>
            <a:r>
              <a:rPr lang="en-US" dirty="0">
                <a:latin typeface="Times New Roman" panose="02020603050405020304" pitchFamily="18" charset="0"/>
                <a:cs typeface="Times New Roman" panose="02020603050405020304" pitchFamily="18" charset="0"/>
              </a:rPr>
              <a:t>A. Classifying images into different categories </a:t>
            </a:r>
          </a:p>
          <a:p>
            <a:pPr marL="0" indent="0">
              <a:buNone/>
            </a:pPr>
            <a:r>
              <a:rPr lang="en-US" dirty="0">
                <a:latin typeface="Times New Roman" panose="02020603050405020304" pitchFamily="18" charset="0"/>
                <a:cs typeface="Times New Roman" panose="02020603050405020304" pitchFamily="18" charset="0"/>
              </a:rPr>
              <a:t>B. Detecting and recognizing objects in images </a:t>
            </a:r>
          </a:p>
          <a:p>
            <a:pPr marL="0" indent="0">
              <a:buNone/>
            </a:pPr>
            <a:r>
              <a:rPr lang="en-US" dirty="0">
                <a:latin typeface="Times New Roman" panose="02020603050405020304" pitchFamily="18" charset="0"/>
                <a:cs typeface="Times New Roman" panose="02020603050405020304" pitchFamily="18" charset="0"/>
              </a:rPr>
              <a:t>C. Enhancing and manipulating image quality </a:t>
            </a:r>
          </a:p>
          <a:p>
            <a:pPr marL="0" indent="0">
              <a:buNone/>
            </a:pPr>
            <a:r>
              <a:rPr lang="en-US" dirty="0">
                <a:latin typeface="Times New Roman" panose="02020603050405020304" pitchFamily="18" charset="0"/>
                <a:cs typeface="Times New Roman" panose="02020603050405020304" pitchFamily="18" charset="0"/>
              </a:rPr>
              <a:t>D. </a:t>
            </a:r>
            <a:r>
              <a:rPr lang="en-US" b="1" dirty="0">
                <a:latin typeface="Times New Roman" panose="02020603050405020304" pitchFamily="18" charset="0"/>
                <a:cs typeface="Times New Roman" panose="02020603050405020304" pitchFamily="18" charset="0"/>
              </a:rPr>
              <a:t>Dividing an image into meaningful regions or segments</a:t>
            </a:r>
          </a:p>
          <a:p>
            <a:pPr marL="0" indent="0">
              <a:buNone/>
            </a:pPr>
            <a:r>
              <a:rPr lang="en-US" b="1" dirty="0">
                <a:latin typeface="Times New Roman" panose="02020603050405020304" pitchFamily="18" charset="0"/>
                <a:cs typeface="Times New Roman" panose="02020603050405020304" pitchFamily="18" charset="0"/>
              </a:rPr>
              <a:t>Question 5: Which of the following is an example of an object recognition task in computer vision?</a:t>
            </a:r>
          </a:p>
          <a:p>
            <a:pPr marL="0" indent="0">
              <a:buNone/>
            </a:pPr>
            <a:r>
              <a:rPr lang="en-US" dirty="0">
                <a:latin typeface="Times New Roman" panose="02020603050405020304" pitchFamily="18" charset="0"/>
                <a:cs typeface="Times New Roman" panose="02020603050405020304" pitchFamily="18" charset="0"/>
              </a:rPr>
              <a:t>A. Determining the sentiment of an image</a:t>
            </a:r>
          </a:p>
          <a:p>
            <a:pPr marL="0" indent="0">
              <a:buNone/>
            </a:pPr>
            <a:r>
              <a:rPr lang="en-US" dirty="0">
                <a:latin typeface="Times New Roman" panose="02020603050405020304" pitchFamily="18" charset="0"/>
                <a:cs typeface="Times New Roman" panose="02020603050405020304" pitchFamily="18" charset="0"/>
              </a:rPr>
              <a:t> B. Identifying the boundaries of objects in an image</a:t>
            </a:r>
          </a:p>
          <a:p>
            <a:pPr marL="0" indent="0">
              <a:buNone/>
            </a:pPr>
            <a:r>
              <a:rPr lang="en-US" dirty="0">
                <a:latin typeface="Times New Roman" panose="02020603050405020304" pitchFamily="18" charset="0"/>
                <a:cs typeface="Times New Roman" panose="02020603050405020304" pitchFamily="18" charset="0"/>
              </a:rPr>
              <a:t> C</a:t>
            </a:r>
            <a:r>
              <a:rPr lang="en-US" b="1" dirty="0">
                <a:latin typeface="Times New Roman" panose="02020603050405020304" pitchFamily="18" charset="0"/>
                <a:cs typeface="Times New Roman" panose="02020603050405020304" pitchFamily="18" charset="0"/>
              </a:rPr>
              <a:t>. Recognizing specific objects in an image, such as cars or faces</a:t>
            </a:r>
          </a:p>
          <a:p>
            <a:pPr marL="0" indent="0">
              <a:buNone/>
            </a:pPr>
            <a:r>
              <a:rPr lang="en-US" dirty="0">
                <a:latin typeface="Times New Roman" panose="02020603050405020304" pitchFamily="18" charset="0"/>
                <a:cs typeface="Times New Roman" panose="02020603050405020304" pitchFamily="18" charset="0"/>
              </a:rPr>
              <a:t> D. Analyzing the texture or color distribution of an image</a:t>
            </a:r>
          </a:p>
          <a:p>
            <a:pPr marL="0" indent="0">
              <a:buNone/>
            </a:pPr>
            <a:r>
              <a:rPr lang="en-IN" b="1" dirty="0">
                <a:latin typeface="Times New Roman" panose="02020603050405020304" pitchFamily="18" charset="0"/>
                <a:cs typeface="Times New Roman" panose="02020603050405020304" pitchFamily="18" charset="0"/>
              </a:rPr>
              <a:t>Question 6: Which technique is commonly used for image classification in computer vision?</a:t>
            </a:r>
          </a:p>
          <a:p>
            <a:pPr marL="0" indent="0">
              <a:buNone/>
            </a:pPr>
            <a:r>
              <a:rPr lang="en-IN" dirty="0">
                <a:latin typeface="Times New Roman" panose="02020603050405020304" pitchFamily="18" charset="0"/>
                <a:cs typeface="Times New Roman" panose="02020603050405020304" pitchFamily="18" charset="0"/>
              </a:rPr>
              <a:t>A. Principal Component Analysis (PCA) </a:t>
            </a:r>
          </a:p>
          <a:p>
            <a:pPr marL="0" indent="0">
              <a:buNone/>
            </a:pPr>
            <a:r>
              <a:rPr lang="en-IN" dirty="0">
                <a:latin typeface="Times New Roman" panose="02020603050405020304" pitchFamily="18" charset="0"/>
                <a:cs typeface="Times New Roman" panose="02020603050405020304" pitchFamily="18" charset="0"/>
              </a:rPr>
              <a:t>B. Naive Bayes classifier </a:t>
            </a:r>
          </a:p>
          <a:p>
            <a:pPr marL="0" indent="0">
              <a:buNone/>
            </a:pPr>
            <a:r>
              <a:rPr lang="en-IN" dirty="0">
                <a:latin typeface="Times New Roman" panose="02020603050405020304" pitchFamily="18" charset="0"/>
                <a:cs typeface="Times New Roman" panose="02020603050405020304" pitchFamily="18" charset="0"/>
              </a:rPr>
              <a:t>C. Latent Semantic Analysis (LSA) </a:t>
            </a:r>
          </a:p>
          <a:p>
            <a:pPr marL="0" indent="0">
              <a:buNone/>
            </a:pPr>
            <a:r>
              <a:rPr lang="en-IN" dirty="0">
                <a:latin typeface="Times New Roman" panose="02020603050405020304" pitchFamily="18" charset="0"/>
                <a:cs typeface="Times New Roman" panose="02020603050405020304" pitchFamily="18" charset="0"/>
              </a:rPr>
              <a:t>D. </a:t>
            </a:r>
            <a:r>
              <a:rPr lang="en-IN" b="1" dirty="0">
                <a:latin typeface="Times New Roman" panose="02020603050405020304" pitchFamily="18" charset="0"/>
                <a:cs typeface="Times New Roman" panose="02020603050405020304" pitchFamily="18" charset="0"/>
              </a:rPr>
              <a:t>Convolutional Neural Networks (CNN)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1600200" y="6356350"/>
            <a:ext cx="6019800" cy="365125"/>
          </a:xfrm>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r>
              <a:rPr kumimoji="0" lang="en-US" sz="2400" b="1" i="0" u="sng" strike="noStrike" kern="1200" cap="none" spc="0" normalizeH="0" noProof="0" dirty="0" err="1">
                <a:ln>
                  <a:noFill/>
                </a:ln>
                <a:solidFill>
                  <a:schemeClr val="dk1"/>
                </a:solidFill>
                <a:effectLst>
                  <a:outerShdw blurRad="38100" dist="38100" dir="2700000" algn="tl">
                    <a:srgbClr val="000000">
                      <a:alpha val="43137"/>
                    </a:srgbClr>
                  </a:outerShdw>
                </a:effectLst>
                <a:uLnTx/>
                <a:uFillTx/>
                <a:latin typeface="+mn-lt"/>
                <a:ea typeface="+mn-ea"/>
                <a:cs typeface="+mn-cs"/>
              </a:rPr>
              <a:t>CONT’d</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7" name="TextBox 6"/>
          <p:cNvSpPr txBox="1"/>
          <p:nvPr/>
        </p:nvSpPr>
        <p:spPr>
          <a:xfrm>
            <a:off x="457200" y="838200"/>
            <a:ext cx="8458200" cy="369332"/>
          </a:xfrm>
          <a:prstGeom prst="rect">
            <a:avLst/>
          </a:prstGeom>
          <a:noFill/>
        </p:spPr>
        <p:txBody>
          <a:bodyPr wrap="square" rtlCol="0">
            <a:spAutoFit/>
          </a:bodyPr>
          <a:lstStyle/>
          <a:p>
            <a:endParaRPr lang="en-US" dirty="0"/>
          </a:p>
        </p:txBody>
      </p:sp>
      <p:sp>
        <p:nvSpPr>
          <p:cNvPr id="8" name="Rectangle 7"/>
          <p:cNvSpPr/>
          <p:nvPr/>
        </p:nvSpPr>
        <p:spPr>
          <a:xfrm>
            <a:off x="266700" y="838199"/>
            <a:ext cx="8839200" cy="5859553"/>
          </a:xfrm>
          <a:prstGeom prst="rect">
            <a:avLst/>
          </a:prstGeom>
        </p:spPr>
        <p:txBody>
          <a:bodyPr wrap="square">
            <a:spAutoFit/>
          </a:bodyPr>
          <a:lstStyle/>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computer vision? Answer: c. Computer vision is a field of artificial intelligence that focuses on enabling computers to interpret and understand visual information from images or videos.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Name three common applications of computer vision. Answer: a. Autonomous vehicles, b. Object recognition, c. Medical image analysis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purpose of image segmentation in computer vision? Answer: b. Image segmentation aims to partition an image into meaningful regions or segments to facilitate object detection, tracking, or analysis.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difference between object detection and object recognition? Answer: c. Object detection involves both localizing and classifying objects within an image, while object recognition focuses solely on identifying objects without localizing them.</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Explain the concept of convolution in convolutional neural networks (CNNs). Answer: a. Convolution involves applying a filter/kernel to an input image or feature map, computing element-wise multiplications, and summing the results to produce a feature 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97E10CFE-F886-4849-8ED2-2A4FB0811591}"/>
              </a:ext>
            </a:extLst>
          </p:cNvPr>
          <p:cNvGraphicFramePr>
            <a:graphicFrameLocks noGrp="1"/>
          </p:cNvGraphicFramePr>
          <p:nvPr>
            <p:ph idx="1"/>
            <p:extLst>
              <p:ext uri="{D42A27DB-BD31-4B8C-83A1-F6EECF244321}">
                <p14:modId xmlns:p14="http://schemas.microsoft.com/office/powerpoint/2010/main" val="2980427597"/>
              </p:ext>
            </p:extLst>
          </p:nvPr>
        </p:nvGraphicFramePr>
        <p:xfrm>
          <a:off x="152403" y="1219201"/>
          <a:ext cx="8839199" cy="4343401"/>
        </p:xfrm>
        <a:graphic>
          <a:graphicData uri="http://schemas.openxmlformats.org/drawingml/2006/table">
            <a:tbl>
              <a:tblPr>
                <a:tableStyleId>{D7AC3CCA-C797-4891-BE02-D94E43425B78}</a:tableStyleId>
              </a:tblPr>
              <a:tblGrid>
                <a:gridCol w="1622065">
                  <a:extLst>
                    <a:ext uri="{9D8B030D-6E8A-4147-A177-3AD203B41FA5}">
                      <a16:colId xmlns:a16="http://schemas.microsoft.com/office/drawing/2014/main" val="336454987"/>
                    </a:ext>
                  </a:extLst>
                </a:gridCol>
                <a:gridCol w="407168">
                  <a:extLst>
                    <a:ext uri="{9D8B030D-6E8A-4147-A177-3AD203B41FA5}">
                      <a16:colId xmlns:a16="http://schemas.microsoft.com/office/drawing/2014/main" val="2419786324"/>
                    </a:ext>
                  </a:extLst>
                </a:gridCol>
                <a:gridCol w="463661">
                  <a:extLst>
                    <a:ext uri="{9D8B030D-6E8A-4147-A177-3AD203B41FA5}">
                      <a16:colId xmlns:a16="http://schemas.microsoft.com/office/drawing/2014/main" val="2116179407"/>
                    </a:ext>
                  </a:extLst>
                </a:gridCol>
                <a:gridCol w="643026">
                  <a:extLst>
                    <a:ext uri="{9D8B030D-6E8A-4147-A177-3AD203B41FA5}">
                      <a16:colId xmlns:a16="http://schemas.microsoft.com/office/drawing/2014/main" val="4150870881"/>
                    </a:ext>
                  </a:extLst>
                </a:gridCol>
                <a:gridCol w="643026">
                  <a:extLst>
                    <a:ext uri="{9D8B030D-6E8A-4147-A177-3AD203B41FA5}">
                      <a16:colId xmlns:a16="http://schemas.microsoft.com/office/drawing/2014/main" val="1959501051"/>
                    </a:ext>
                  </a:extLst>
                </a:gridCol>
                <a:gridCol w="643026">
                  <a:extLst>
                    <a:ext uri="{9D8B030D-6E8A-4147-A177-3AD203B41FA5}">
                      <a16:colId xmlns:a16="http://schemas.microsoft.com/office/drawing/2014/main" val="714186528"/>
                    </a:ext>
                  </a:extLst>
                </a:gridCol>
                <a:gridCol w="643026">
                  <a:extLst>
                    <a:ext uri="{9D8B030D-6E8A-4147-A177-3AD203B41FA5}">
                      <a16:colId xmlns:a16="http://schemas.microsoft.com/office/drawing/2014/main" val="1947496999"/>
                    </a:ext>
                  </a:extLst>
                </a:gridCol>
                <a:gridCol w="643026">
                  <a:extLst>
                    <a:ext uri="{9D8B030D-6E8A-4147-A177-3AD203B41FA5}">
                      <a16:colId xmlns:a16="http://schemas.microsoft.com/office/drawing/2014/main" val="1278955555"/>
                    </a:ext>
                  </a:extLst>
                </a:gridCol>
                <a:gridCol w="643026">
                  <a:extLst>
                    <a:ext uri="{9D8B030D-6E8A-4147-A177-3AD203B41FA5}">
                      <a16:colId xmlns:a16="http://schemas.microsoft.com/office/drawing/2014/main" val="293989632"/>
                    </a:ext>
                  </a:extLst>
                </a:gridCol>
                <a:gridCol w="560586">
                  <a:extLst>
                    <a:ext uri="{9D8B030D-6E8A-4147-A177-3AD203B41FA5}">
                      <a16:colId xmlns:a16="http://schemas.microsoft.com/office/drawing/2014/main" val="2587493755"/>
                    </a:ext>
                  </a:extLst>
                </a:gridCol>
                <a:gridCol w="643026">
                  <a:extLst>
                    <a:ext uri="{9D8B030D-6E8A-4147-A177-3AD203B41FA5}">
                      <a16:colId xmlns:a16="http://schemas.microsoft.com/office/drawing/2014/main" val="3619800553"/>
                    </a:ext>
                  </a:extLst>
                </a:gridCol>
                <a:gridCol w="560586">
                  <a:extLst>
                    <a:ext uri="{9D8B030D-6E8A-4147-A177-3AD203B41FA5}">
                      <a16:colId xmlns:a16="http://schemas.microsoft.com/office/drawing/2014/main" val="3634469593"/>
                    </a:ext>
                  </a:extLst>
                </a:gridCol>
                <a:gridCol w="686084">
                  <a:extLst>
                    <a:ext uri="{9D8B030D-6E8A-4147-A177-3AD203B41FA5}">
                      <a16:colId xmlns:a16="http://schemas.microsoft.com/office/drawing/2014/main" val="1787714184"/>
                    </a:ext>
                  </a:extLst>
                </a:gridCol>
                <a:gridCol w="37867">
                  <a:extLst>
                    <a:ext uri="{9D8B030D-6E8A-4147-A177-3AD203B41FA5}">
                      <a16:colId xmlns:a16="http://schemas.microsoft.com/office/drawing/2014/main" val="2421800470"/>
                    </a:ext>
                  </a:extLst>
                </a:gridCol>
              </a:tblGrid>
              <a:tr h="653707">
                <a:tc gridSpan="14">
                  <a:txBody>
                    <a:bodyPr/>
                    <a:lstStyle/>
                    <a:p>
                      <a:pPr algn="ctr">
                        <a:lnSpc>
                          <a:spcPct val="106000"/>
                        </a:lnSpc>
                        <a:spcAft>
                          <a:spcPts val="0"/>
                        </a:spcAft>
                      </a:pPr>
                      <a:r>
                        <a:rPr lang="en-US" sz="1800" kern="1200" dirty="0">
                          <a:effectLst/>
                        </a:rPr>
                        <a:t>Computer vision</a:t>
                      </a:r>
                      <a:endParaRPr lang="en-IN" sz="1800" b="1" dirty="0">
                        <a:effectLst/>
                        <a:latin typeface="+mn-lt"/>
                        <a:ea typeface="Calibri" panose="020F0502020204030204" pitchFamily="34" charset="0"/>
                        <a:cs typeface="Times New Roman" panose="02020603050405020304"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7401935"/>
                  </a:ext>
                </a:extLst>
              </a:tr>
              <a:tr h="743829">
                <a:tc>
                  <a:txBody>
                    <a:bodyPr/>
                    <a:lstStyle/>
                    <a:p>
                      <a:pPr algn="ctr">
                        <a:lnSpc>
                          <a:spcPct val="106000"/>
                        </a:lnSpc>
                        <a:spcAft>
                          <a:spcPts val="0"/>
                        </a:spcAft>
                      </a:pPr>
                      <a:r>
                        <a:rPr lang="en-US" sz="1800" kern="1200" dirty="0">
                          <a:effectLst/>
                        </a:rPr>
                        <a:t>CO.K</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PO4</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PO9</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PO10</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a:effectLst/>
                        </a:rPr>
                        <a:t>PO11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kern="1200" dirty="0">
                          <a:effectLst/>
                        </a:rPr>
                        <a:t>PO12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3446412"/>
                  </a:ext>
                </a:extLst>
              </a:tr>
              <a:tr h="484538">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Subject code</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5205472"/>
                  </a:ext>
                </a:extLst>
              </a:tr>
              <a:tr h="474096">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1837788"/>
                  </a:ext>
                </a:extLst>
              </a:tr>
              <a:tr h="463651">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53856071"/>
                  </a:ext>
                </a:extLst>
              </a:tr>
              <a:tr h="484538">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433960778"/>
                  </a:ext>
                </a:extLst>
              </a:tr>
              <a:tr h="474096">
                <a:tc>
                  <a:txBody>
                    <a:bodyPr/>
                    <a:lstStyle/>
                    <a:p>
                      <a:pPr marL="0" marR="0" lvl="0" indent="0" algn="ctr" defTabSz="685800"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3</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2</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1</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6706185"/>
                  </a:ext>
                </a:extLst>
              </a:tr>
              <a:tr h="564946">
                <a:tc>
                  <a:txBody>
                    <a:bodyPr/>
                    <a:lstStyle/>
                    <a:p>
                      <a:pPr algn="ctr">
                        <a:lnSpc>
                          <a:spcPct val="106000"/>
                        </a:lnSpc>
                        <a:spcAft>
                          <a:spcPts val="0"/>
                        </a:spcAft>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avg</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gn="ctr">
                        <a:lnSpc>
                          <a:spcPct val="106000"/>
                        </a:lnSpc>
                        <a:spcAft>
                          <a:spcPts val="0"/>
                        </a:spcAft>
                      </a:pP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en-IN" sz="1800" dirty="0">
                          <a:effectLst/>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3174887"/>
                  </a:ext>
                </a:extLst>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260901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1600200" y="6356350"/>
            <a:ext cx="6019800" cy="365125"/>
          </a:xfrm>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MCQ</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 s(</a:t>
            </a:r>
            <a:r>
              <a:rPr kumimoji="0" lang="en-US" sz="2400" b="1" i="0" u="sng" strike="noStrike" kern="1200" cap="none" spc="0" normalizeH="0" noProof="0" dirty="0" err="1">
                <a:ln>
                  <a:noFill/>
                </a:ln>
                <a:solidFill>
                  <a:schemeClr val="dk1"/>
                </a:solidFill>
                <a:effectLst>
                  <a:outerShdw blurRad="38100" dist="38100" dir="2700000" algn="tl">
                    <a:srgbClr val="000000">
                      <a:alpha val="43137"/>
                    </a:srgbClr>
                  </a:outerShdw>
                </a:effectLst>
                <a:uLnTx/>
                <a:uFillTx/>
                <a:latin typeface="+mn-lt"/>
                <a:ea typeface="+mn-ea"/>
                <a:cs typeface="+mn-cs"/>
              </a:rPr>
              <a:t>CONT’d</a:t>
            </a:r>
            <a:r>
              <a:rPr kumimoji="0" lang="en-US" sz="2400" b="1" i="0" u="sng" strike="noStrike" kern="1200" cap="none" spc="0" normalizeH="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endParaRPr>
          </a:p>
        </p:txBody>
      </p:sp>
      <p:sp>
        <p:nvSpPr>
          <p:cNvPr id="8" name="Rectangle 7"/>
          <p:cNvSpPr/>
          <p:nvPr/>
        </p:nvSpPr>
        <p:spPr>
          <a:xfrm>
            <a:off x="87923" y="715172"/>
            <a:ext cx="9067800" cy="5493812"/>
          </a:xfrm>
          <a:prstGeom prst="rect">
            <a:avLst/>
          </a:prstGeom>
        </p:spPr>
        <p:txBody>
          <a:bodyPr wrap="square">
            <a:spAutoFit/>
          </a:bodyPr>
          <a:lstStyle/>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optical character recognition (OCR) used for in computer vision? Answer: b. OCR is used to convert printed or handwritten text from images into machine-readable text, enabling automated text analysis or data extraction.</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purpose of non-maximum suppression in object detection algorithms? Answer: a. Non-maximum suppression is used to eliminate redundant bounding box detections by keeping only the most confident detection and suppressing overlapping or lower-confidence detections.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are some common challenges faced in computer vision tasks? Answer: c. Variations in lighting conditions, occlusion, viewpoint changes, and limited labeled data are common challenges in computer vision tasks.</a:t>
            </a:r>
          </a:p>
          <a:p>
            <a:pPr>
              <a:lnSpc>
                <a:spcPct val="150000"/>
              </a:lnSpc>
              <a:buFont typeface="+mj-lt"/>
              <a:buAutoNum type="arabicPeriod"/>
            </a:pPr>
            <a:r>
              <a:rPr lang="en-US" dirty="0">
                <a:solidFill>
                  <a:srgbClr val="003300"/>
                </a:solidFill>
                <a:latin typeface="Times New Roman" panose="02020603050405020304" pitchFamily="18" charset="0"/>
                <a:cs typeface="Times New Roman" panose="02020603050405020304" pitchFamily="18" charset="0"/>
              </a:rPr>
              <a:t>What is the difference between supervised and unsupervised learning in computer vision? Answer: b. Supervised learning requires labeled training data, where input images are associated with corresponding ground-truth labels. Unsupervised learning involves learning patterns or structures from unlabeled data without explicit labels.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305800" cy="5029200"/>
          </a:xfrm>
        </p:spPr>
        <p:txBody>
          <a:bodyPr>
            <a:normAutofit/>
          </a:bodyPr>
          <a:lstStyle/>
          <a:p>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458200" cy="4754563"/>
          </a:xfrm>
        </p:spPr>
        <p:txBody>
          <a:bodyPr>
            <a:normAutofit/>
          </a:bodyPr>
          <a:lstStyle/>
          <a:p>
            <a:pPr>
              <a:buNone/>
            </a:pPr>
            <a:r>
              <a:rPr lang="en-US" dirty="0"/>
              <a:t> </a:t>
            </a:r>
            <a:endParaRPr lang="en-US" sz="2800" dirty="0"/>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r>
              <a:rPr lang="en-US" dirty="0"/>
              <a:t> </a:t>
            </a:r>
            <a:endParaRPr lang="en-US" sz="2800" dirty="0"/>
          </a:p>
          <a:p>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24600"/>
            <a:ext cx="48768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8915400" cy="5105400"/>
          </a:xfrm>
        </p:spPr>
        <p:txBody>
          <a:bodyPr>
            <a:normAutofit/>
          </a:bodyPr>
          <a:lstStyle/>
          <a:p>
            <a:pPr marL="1371600" indent="-1371600" algn="just">
              <a:buNone/>
            </a:pPr>
            <a:r>
              <a:rPr lang="en-US" sz="1800" dirty="0">
                <a:solidFill>
                  <a:srgbClr val="222222"/>
                </a:solidFill>
                <a:latin typeface="Lato" panose="020F0502020204030204" pitchFamily="34" charset="0"/>
              </a:rPr>
              <a:t>Explain the GAN Architecture’s Operation &amp; Its Difference From Other Models.</a:t>
            </a:r>
          </a:p>
          <a:p>
            <a:pPr marL="1371600" indent="-1371600" algn="just">
              <a:buNone/>
            </a:pPr>
            <a:r>
              <a:rPr lang="en-US" dirty="0"/>
              <a:t> Provide an Example of a Real-world Issue that GAN Was Used to Resolve.</a:t>
            </a:r>
          </a:p>
          <a:p>
            <a:pPr marL="1371600" indent="-1371600" algn="just">
              <a:buNone/>
            </a:pPr>
            <a:r>
              <a:rPr lang="en-US" dirty="0"/>
              <a:t>List Some Difficulties in Training GAN and How to Get Around Them.</a:t>
            </a:r>
          </a:p>
          <a:p>
            <a:pPr marL="1371600" indent="-1371600" algn="just">
              <a:buNone/>
            </a:pPr>
            <a:r>
              <a:rPr lang="en-US" dirty="0"/>
              <a:t>How Does GAN Handle Complex, Multi-modal Distribution?</a:t>
            </a:r>
          </a:p>
          <a:p>
            <a:pPr marL="1371600" indent="-1371600" algn="just">
              <a:buNone/>
            </a:pPr>
            <a:r>
              <a:rPr lang="en-US" dirty="0"/>
              <a:t>Compared to Other Generative Models like Variational Autoencoders (VAE),How do GAN Architectures Fare?</a:t>
            </a:r>
          </a:p>
          <a:p>
            <a:pPr marL="1371600" indent="-1371600" algn="just">
              <a:buNone/>
            </a:pPr>
            <a:r>
              <a:rPr lang="en-US" dirty="0"/>
              <a:t>Discuss Any Recent Developments or Breakthroughs in GANs?</a:t>
            </a:r>
          </a:p>
          <a:p>
            <a:pPr marL="1371600" indent="-1371600" algn="just">
              <a:buNone/>
            </a:pPr>
            <a:r>
              <a:rPr lang="en-US" dirty="0"/>
              <a:t>How a GAN’s Generator and Discriminator Cooperate to Enhance the Model’s Performance?</a:t>
            </a:r>
          </a:p>
          <a:p>
            <a:pPr marL="1371600" indent="-1371600" algn="just">
              <a:buNone/>
            </a:pPr>
            <a:r>
              <a:rPr lang="en-US" dirty="0"/>
              <a:t>How Can GAN Architecture be Used for Unsupervised Learning?</a:t>
            </a:r>
          </a:p>
          <a:p>
            <a:pPr marL="1371600" indent="-1371600" algn="just">
              <a:buNone/>
            </a:pPr>
            <a:r>
              <a:rPr lang="en-US" dirty="0"/>
              <a:t>How Does GAN Architecture Handle High-dimensional Data?</a:t>
            </a:r>
          </a:p>
          <a:p>
            <a:pPr marL="1371600" indent="-1371600" algn="just">
              <a:buNone/>
            </a:pPr>
            <a:r>
              <a:rPr lang="en-US" dirty="0"/>
              <a:t>Can you Talk About Ethical Issues When Using GANs, Particularly When Creating Realistic Synthetic Data?</a:t>
            </a:r>
          </a:p>
          <a:p>
            <a:pPr marL="1371600" indent="-1371600" algn="just">
              <a:buNone/>
            </a:pPr>
            <a:endParaRPr lang="en-US" dirty="0"/>
          </a:p>
          <a:p>
            <a:pPr marL="1371600" lvl="0" indent="-1371600" algn="just">
              <a:buNone/>
            </a:pP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9143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u="sng" dirty="0">
                <a:effectLst>
                  <a:outerShdw blurRad="38100" dist="38100" dir="2700000" algn="tl">
                    <a:srgbClr val="000000">
                      <a:alpha val="43137"/>
                    </a:srgbClr>
                  </a:outerShdw>
                </a:effectLst>
              </a:rPr>
              <a:t>EXPECTED QUESTIONS FOR UNIVERSITY EXAM </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458200" cy="5334000"/>
          </a:xfrm>
        </p:spPr>
        <p:txBody>
          <a:bodyPr>
            <a:normAutofit/>
          </a:bodyPr>
          <a:lstStyle/>
          <a:p>
            <a:pPr marL="514350" indent="-514350" algn="just">
              <a:buNone/>
            </a:pPr>
            <a:r>
              <a:rPr lang="en-US" b="1" dirty="0"/>
              <a:t>How does GAN Training Scale with Batch Size?</a:t>
            </a:r>
          </a:p>
          <a:p>
            <a:pPr marL="514350" indent="-514350" algn="just">
              <a:buNone/>
            </a:pPr>
            <a:r>
              <a:rPr lang="en-US" b="1" dirty="0"/>
              <a:t>What is the Relationship Between GANs and Adversarial Examples?</a:t>
            </a:r>
          </a:p>
          <a:p>
            <a:pPr marL="514350" indent="-514350" algn="just">
              <a:buNone/>
            </a:pPr>
            <a:r>
              <a:rPr lang="en-US" b="1" dirty="0"/>
              <a:t>How Can we Scale GANs Beyond Image Synthesis?</a:t>
            </a:r>
          </a:p>
          <a:p>
            <a:pPr marL="514350" indent="-514350" algn="just">
              <a:buNone/>
            </a:pPr>
            <a:r>
              <a:rPr lang="en-US" b="1" dirty="0"/>
              <a:t>What Sorts of Distributions Can GANs Model?</a:t>
            </a:r>
          </a:p>
          <a:p>
            <a:pPr marL="514350" indent="-514350" algn="just">
              <a:buNone/>
            </a:pPr>
            <a:r>
              <a:rPr lang="en-US" b="1" dirty="0"/>
              <a:t>What are the Trade-Offs Between GANs and other Generative Models?</a:t>
            </a:r>
          </a:p>
          <a:p>
            <a:pPr marL="514350" lvl="0" indent="-514350" algn="just">
              <a:buNone/>
            </a:pPr>
            <a:r>
              <a:rPr lang="en-US" b="1" dirty="0"/>
              <a:t>Can you explain the difference between deep learning and traditional machine learning?</a:t>
            </a:r>
          </a:p>
          <a:p>
            <a:pPr marL="514350" lvl="0" indent="-514350" algn="just">
              <a:buNone/>
            </a:pPr>
            <a:r>
              <a:rPr lang="en-US" b="1" dirty="0"/>
              <a:t>Why are generative adversarial networks (GANs) so popular?</a:t>
            </a:r>
          </a:p>
          <a:p>
            <a:pPr marL="514350" lvl="0" indent="-514350" algn="just">
              <a:buNone/>
            </a:pPr>
            <a:r>
              <a:rPr lang="en-US" b="1" dirty="0"/>
              <a:t>Why are generative adversarial networks (GANs) so popular?</a:t>
            </a:r>
          </a:p>
          <a:p>
            <a:pPr marL="514350" lvl="0" indent="-514350" algn="just">
              <a:buNone/>
            </a:pPr>
            <a:r>
              <a:rPr lang="en-US" dirty="0"/>
              <a:t>Explain the difference between the discriminative and generative models</a:t>
            </a:r>
          </a:p>
          <a:p>
            <a:pPr marL="514350" lvl="0" indent="-514350" algn="just">
              <a:buNone/>
            </a:pPr>
            <a:r>
              <a:rPr lang="en-US" dirty="0"/>
              <a:t>Why GANs are called implicit density models? </a:t>
            </a:r>
          </a:p>
          <a:p>
            <a:pPr marL="514350" lvl="0" indent="-514350" algn="just">
              <a:buNone/>
            </a:pPr>
            <a:r>
              <a:rPr lang="en-US" b="1" dirty="0"/>
              <a:t>Which GAN implementation is among the most well-liked and effective</a:t>
            </a:r>
          </a:p>
          <a:p>
            <a:pPr marL="514350" lvl="0" indent="-514350" algn="just">
              <a:buNone/>
            </a:pPr>
            <a:r>
              <a:rPr lang="en-US" b="1" dirty="0"/>
              <a:t>Described as a deep learning technique that employs some conditional parameters.</a:t>
            </a:r>
            <a:endParaRPr lang="en-US" sz="18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1"/>
            <a:ext cx="7772400" cy="9143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u="sng" dirty="0">
                <a:effectLst>
                  <a:outerShdw blurRad="38100" dist="38100" dir="2700000" algn="tl">
                    <a:srgbClr val="000000">
                      <a:alpha val="43137"/>
                    </a:srgbClr>
                  </a:outerShdw>
                </a:effectLst>
              </a:rPr>
              <a:t>EXPECTED QUESTIONS FOR UNIVERSITY EXAM </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2" end="2"/>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3" end="3"/>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4" end="4"/>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3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34" dur="1000"/>
                                        <p:tgtEl>
                                          <p:spTgt spid="3">
                                            <p:txEl>
                                              <p:pRg st="5" end="5"/>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38"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9" dur="1000"/>
                                        <p:tgtEl>
                                          <p:spTgt spid="3">
                                            <p:txEl>
                                              <p:pRg st="6" end="6"/>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7" end="7"/>
                                            </p:txEl>
                                          </p:spTgt>
                                        </p:tgtEl>
                                      </p:cBhvr>
                                    </p:animEffect>
                                  </p:childTnLst>
                                </p:cTn>
                              </p:par>
                              <p:par>
                                <p:cTn id="45" presetID="55"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48"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49" dur="1000"/>
                                        <p:tgtEl>
                                          <p:spTgt spid="3">
                                            <p:txEl>
                                              <p:pRg st="8" end="8"/>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p:cTn id="52"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53"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54" dur="1000"/>
                                        <p:tgtEl>
                                          <p:spTgt spid="3">
                                            <p:txEl>
                                              <p:pRg st="9" end="9"/>
                                            </p:txEl>
                                          </p:spTgt>
                                        </p:tgtEl>
                                      </p:cBhvr>
                                    </p:animEffect>
                                  </p:childTnLst>
                                </p:cTn>
                              </p:par>
                              <p:par>
                                <p:cTn id="55" presetID="55"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p:cTn id="57"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58"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59" dur="1000"/>
                                        <p:tgtEl>
                                          <p:spTgt spid="3">
                                            <p:txEl>
                                              <p:pRg st="10" end="10"/>
                                            </p:txEl>
                                          </p:spTgt>
                                        </p:tgtEl>
                                      </p:cBhvr>
                                    </p:animEffect>
                                  </p:childTnLst>
                                </p:cTn>
                              </p:par>
                              <p:par>
                                <p:cTn id="60" presetID="55" presetClass="entr" presetSubtype="0"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 calcmode="lin" valueType="num">
                                      <p:cBhvr>
                                        <p:cTn id="62" dur="1000" fill="hold"/>
                                        <p:tgtEl>
                                          <p:spTgt spid="3">
                                            <p:txEl>
                                              <p:pRg st="11" end="11"/>
                                            </p:txEl>
                                          </p:spTgt>
                                        </p:tgtEl>
                                        <p:attrNameLst>
                                          <p:attrName>ppt_w</p:attrName>
                                        </p:attrNameLst>
                                      </p:cBhvr>
                                      <p:tavLst>
                                        <p:tav tm="0">
                                          <p:val>
                                            <p:strVal val="#ppt_w*0.70"/>
                                          </p:val>
                                        </p:tav>
                                        <p:tav tm="100000">
                                          <p:val>
                                            <p:strVal val="#ppt_w"/>
                                          </p:val>
                                        </p:tav>
                                      </p:tavLst>
                                    </p:anim>
                                    <p:anim calcmode="lin" valueType="num">
                                      <p:cBhvr>
                                        <p:cTn id="63" dur="1000" fill="hold"/>
                                        <p:tgtEl>
                                          <p:spTgt spid="3">
                                            <p:txEl>
                                              <p:pRg st="11" end="11"/>
                                            </p:txEl>
                                          </p:spTgt>
                                        </p:tgtEl>
                                        <p:attrNameLst>
                                          <p:attrName>ppt_h</p:attrName>
                                        </p:attrNameLst>
                                      </p:cBhvr>
                                      <p:tavLst>
                                        <p:tav tm="0">
                                          <p:val>
                                            <p:strVal val="#ppt_h"/>
                                          </p:val>
                                        </p:tav>
                                        <p:tav tm="100000">
                                          <p:val>
                                            <p:strVal val="#ppt_h"/>
                                          </p:val>
                                        </p:tav>
                                      </p:tavLst>
                                    </p:anim>
                                    <p:animEffect transition="in" filter="fade">
                                      <p:cBhvr>
                                        <p:cTn id="64"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9143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u="sng" dirty="0">
                <a:effectLst>
                  <a:outerShdw blurRad="38100" dist="38100" dir="2700000" algn="tl">
                    <a:srgbClr val="000000">
                      <a:alpha val="43137"/>
                    </a:srgbClr>
                  </a:outerShdw>
                </a:effectLst>
              </a:rPr>
              <a:t>EXPECTED QUESTIONS FOR UNIVERSITY EXAM </a:t>
            </a:r>
            <a:endPar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828814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181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990600"/>
            <a:ext cx="8153400" cy="4801314"/>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is a field of study that deals with the extraction of information from images or videos to understand and interpret visual data. It involves the development of algorithms and techniques to enable computers to perceive and understand the visual world in a way similar to humans.</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encompasses various tasks and applications, including image classification, object detection, image segmentation, facial recognition, scene understanding, and video analysis. These tasks involve processing and analyzing visual data to extract meaningful information and make decisions based on it.</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fundamental concepts in computer vision include image formation, image processing, feature extraction, and pattern recognition. Image formation deals with how images are captured and represented using pixels. Image processing techniques are used to enhance and manipulate images to improve their quality or extract specific information. Feature extraction involves identifying relevant visual characteristics or patterns from images that can be used for tasks like object recognition or tracking.</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181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sng" strike="noStrike" kern="1200" cap="none" spc="0" normalizeH="0" baseline="0" noProof="0" dirty="0">
                <a:ln>
                  <a:noFill/>
                </a:ln>
                <a:solidFill>
                  <a:schemeClr val="dk1"/>
                </a:solidFill>
                <a:effectLst>
                  <a:outerShdw blurRad="38100" dist="38100" dir="2700000" algn="tl">
                    <a:srgbClr val="000000">
                      <a:alpha val="43137"/>
                    </a:srgbClr>
                  </a:outerShdw>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990600"/>
            <a:ext cx="8153400" cy="4801314"/>
          </a:xfrm>
          <a:prstGeom prst="rect">
            <a:avLst/>
          </a:prstGeom>
          <a:noFill/>
        </p:spPr>
        <p:txBody>
          <a:bodyPr wrap="square" rtlCol="0">
            <a:spAutoFit/>
          </a:bodyPr>
          <a:lstStyle/>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techniques employ both traditional computer vision algorithms and deep learning approaches. Traditional algorithms rely on handcrafted features and mathematical models to process and analyze visual data. Deep learning methods, particularly convolutional neural networks (CNNs), have gained popularity in recent years due to their ability to learn directly from raw pixel data and achieve state-of-the-art results in various computer vision tasks.</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Computer vision finds applications in diverse fields such as autonomous vehicles, surveillance systems, medical imaging, robotics, augmented reality, and industrial automation. It plays a crucial role in enabling machines to understand and interact with the visual world, opening up possibilities for advanced applications and advancements in numerous domains.</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As computer vision continues to evolve, researchers and practitioners explore new techniques, algorithms, and applications to tackle more complex challenges and improve the accuracy and efficiency of visual understanding by machines.</a:t>
            </a:r>
          </a:p>
        </p:txBody>
      </p:sp>
    </p:spTree>
    <p:extLst>
      <p:ext uri="{BB962C8B-B14F-4D97-AF65-F5344CB8AC3E}">
        <p14:creationId xmlns:p14="http://schemas.microsoft.com/office/powerpoint/2010/main" val="189431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0D0E64F-BB5C-4A30-8895-5CCE8F366BE7}"/>
              </a:ext>
            </a:extLst>
          </p:cNvPr>
          <p:cNvSpPr txBox="1">
            <a:spLocks noGrp="1"/>
          </p:cNvSpPr>
          <p:nvPr>
            <p:ph idx="1"/>
          </p:nvPr>
        </p:nvSpPr>
        <p:spPr>
          <a:xfrm>
            <a:off x="533400" y="1214438"/>
            <a:ext cx="8001000" cy="4271962"/>
          </a:xfrm>
        </p:spPr>
        <p:txBody>
          <a:bodyPr/>
          <a:lstStyle/>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PEO1: </a:t>
            </a:r>
            <a:r>
              <a:rPr lang="en-US" altLang="en-US" sz="2000" dirty="0">
                <a:latin typeface="Times New Roman" panose="02020603050405020304" pitchFamily="18" charset="0"/>
                <a:cs typeface="Times New Roman" panose="02020603050405020304" pitchFamily="18" charset="0"/>
              </a:rPr>
              <a:t>To have an excellent scientific and engineering breadth so as to</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comprehend, analyze, design and provide sustainable solutions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real-life problems using state-of-the-art technologies.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PEO2:</a:t>
            </a:r>
            <a:r>
              <a:rPr lang="en-US" altLang="en-US" sz="2000" dirty="0">
                <a:latin typeface="Times New Roman" panose="02020603050405020304" pitchFamily="18" charset="0"/>
                <a:cs typeface="Times New Roman" panose="02020603050405020304" pitchFamily="18" charset="0"/>
              </a:rPr>
              <a:t>To have a successful career in industries, to pursue higher studies 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to support </a:t>
            </a:r>
            <a:r>
              <a:rPr lang="en-US" altLang="en-US" sz="2000" dirty="0" err="1">
                <a:latin typeface="Times New Roman" panose="02020603050405020304" pitchFamily="18" charset="0"/>
                <a:cs typeface="Times New Roman" panose="02020603050405020304" pitchFamily="18" charset="0"/>
              </a:rPr>
              <a:t>enterpreneurial</a:t>
            </a:r>
            <a:r>
              <a:rPr lang="en-US" altLang="en-US" sz="2000" dirty="0">
                <a:latin typeface="Times New Roman" panose="02020603050405020304" pitchFamily="18" charset="0"/>
                <a:cs typeface="Times New Roman" panose="02020603050405020304" pitchFamily="18" charset="0"/>
              </a:rPr>
              <a:t> endeavors and to face global challenges.</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PEO3:</a:t>
            </a:r>
            <a:r>
              <a:rPr lang="en-US" altLang="en-US" sz="2000" dirty="0">
                <a:latin typeface="Times New Roman" panose="02020603050405020304" pitchFamily="18" charset="0"/>
                <a:cs typeface="Times New Roman" panose="02020603050405020304" pitchFamily="18" charset="0"/>
              </a:rPr>
              <a:t>To have an effective communication skills, professional attitude,</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ethical values and a desire to learn specific knowledge in emerging</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trends, technologies for  research, innovation and product</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development and contribution to society.</a:t>
            </a:r>
            <a:endParaRPr lang="en-IN"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b="1" dirty="0">
                <a:latin typeface="Times New Roman" panose="02020603050405020304" pitchFamily="18" charset="0"/>
                <a:cs typeface="Times New Roman" panose="02020603050405020304" pitchFamily="18" charset="0"/>
              </a:rPr>
              <a:t>PEO4: </a:t>
            </a:r>
            <a:r>
              <a:rPr lang="en-US" altLang="en-US" sz="2000" dirty="0">
                <a:latin typeface="Times New Roman" panose="02020603050405020304" pitchFamily="18" charset="0"/>
                <a:cs typeface="Times New Roman" panose="02020603050405020304" pitchFamily="18" charset="0"/>
              </a:rPr>
              <a:t>To have life-long learning for up-skilling and re-skilling for</a:t>
            </a: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successful professional career as engineer, scientist, </a:t>
            </a:r>
            <a:r>
              <a:rPr lang="en-US" altLang="en-US" sz="2000" dirty="0" err="1">
                <a:latin typeface="Times New Roman" panose="02020603050405020304" pitchFamily="18" charset="0"/>
                <a:cs typeface="Times New Roman" panose="02020603050405020304" pitchFamily="18" charset="0"/>
              </a:rPr>
              <a:t>enterpreneur</a:t>
            </a:r>
            <a:endParaRPr lang="en-US" altLang="en-US" sz="2000" dirty="0">
              <a:latin typeface="Times New Roman" panose="02020603050405020304" pitchFamily="18" charset="0"/>
              <a:cs typeface="Times New Roman" panose="02020603050405020304" pitchFamily="18" charset="0"/>
            </a:endParaRPr>
          </a:p>
          <a:p>
            <a:pPr algn="just">
              <a:spcBef>
                <a:spcPct val="0"/>
              </a:spcBef>
              <a:spcAft>
                <a:spcPct val="0"/>
              </a:spcAft>
              <a:buClr>
                <a:srgbClr val="000000"/>
              </a:buClr>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              and bureaucrat for betterment of society</a:t>
            </a:r>
            <a:endParaRPr lang="en-IN" alt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Program</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Educational Objectives(PEOs)</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82984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0" y="914400"/>
            <a:ext cx="9144000" cy="5121915"/>
          </a:xfrm>
          <a:prstGeom prst="rect">
            <a:avLst/>
          </a:prstGeom>
          <a:noFill/>
        </p:spPr>
        <p:txBody>
          <a:bodyPr wrap="square" lIns="91440" tIns="45720" rIns="91440" bIns="45720">
            <a:spAutoFit/>
          </a:bodyPr>
          <a:lstStyle/>
          <a:p>
            <a:r>
              <a:rPr lang="en-US" dirty="0"/>
              <a:t>"Computer Vision: Algorithms and Applications" by Richard </a:t>
            </a:r>
            <a:r>
              <a:rPr lang="en-US" dirty="0" err="1"/>
              <a:t>Szeliski</a:t>
            </a:r>
            <a:endParaRPr lang="en-US" dirty="0"/>
          </a:p>
          <a:p>
            <a:pPr lvl="1"/>
            <a:r>
              <a:rPr lang="en-US" dirty="0"/>
              <a:t>This comprehensive book covers the fundamental concepts and algorithms in computer vision, including image formation, image features, stereo vision, multiple view geometry, and object recognition. It also includes numerous examples and MATLAB code snippets.</a:t>
            </a:r>
          </a:p>
          <a:p>
            <a:r>
              <a:rPr lang="en-US" dirty="0"/>
              <a:t>"Deep Learning for Computer Vision with Python" by Adrian </a:t>
            </a:r>
            <a:r>
              <a:rPr lang="en-US" dirty="0" err="1"/>
              <a:t>Rosebrock</a:t>
            </a:r>
            <a:endParaRPr lang="en-US" dirty="0"/>
          </a:p>
          <a:p>
            <a:pPr lvl="1"/>
            <a:r>
              <a:rPr lang="en-US" dirty="0"/>
              <a:t>This book focuses on applying deep learning techniques to solve computer vision problems. It covers topics such as convolutional neural networks (CNNs), image classification, object detection, and image segmentation. The book provides practical examples and code implementations using Python and the </a:t>
            </a:r>
            <a:r>
              <a:rPr lang="en-US" dirty="0" err="1"/>
              <a:t>Keras</a:t>
            </a:r>
            <a:r>
              <a:rPr lang="en-US" dirty="0"/>
              <a:t> library.</a:t>
            </a:r>
          </a:p>
          <a:p>
            <a:r>
              <a:rPr lang="en-US" dirty="0"/>
              <a:t>"Computer Vision: Models, Learning, and Inference" by Simon J.D. Prince</a:t>
            </a:r>
          </a:p>
          <a:p>
            <a:pPr lvl="1"/>
            <a:r>
              <a:rPr lang="en-US" dirty="0"/>
              <a:t>This book provides a comprehensive introduction to computer vision, covering various topics such as image formation, filtering, feature detection and matching, object recognition, and 3D reconstruction. It also includes discussions on statistical and probabilistic models in computer vision.</a:t>
            </a:r>
            <a:endParaRPr lang="en-US" sz="1800" dirty="0">
              <a:solidFill>
                <a:srgbClr val="002060"/>
              </a:solidFill>
            </a:endParaRPr>
          </a:p>
          <a:p>
            <a:pPr>
              <a:buFont typeface="Wingdings" pitchFamily="2" charset="2"/>
              <a:buChar char="Ø"/>
            </a:pPr>
            <a:r>
              <a:rPr lang="en-US" sz="1800" dirty="0">
                <a:solidFill>
                  <a:srgbClr val="002060"/>
                </a:solidFill>
                <a:hlinkClick r:id="rId2"/>
              </a:rPr>
              <a:t>https://www.oreilly.com/library/view/datawarehousingarchitecture/0130809020/ch07.html</a:t>
            </a:r>
            <a:endParaRPr lang="en-US" sz="1800" dirty="0">
              <a:solidFill>
                <a:srgbClr val="002060"/>
              </a:solidFill>
            </a:endParaRPr>
          </a:p>
          <a:p>
            <a:pPr>
              <a:buFont typeface="Wingdings" pitchFamily="2" charset="2"/>
              <a:buChar char="Ø"/>
            </a:pPr>
            <a:r>
              <a:rPr lang="en-US" sz="1800" dirty="0">
                <a:solidFill>
                  <a:srgbClr val="002060"/>
                </a:solidFill>
                <a:hlinkClick r:id="rId3"/>
              </a:rPr>
              <a:t>https://www.slideshare.net/2cdude/data-warehousing-3292359</a:t>
            </a:r>
            <a:endParaRPr lang="en-US" sz="1800" dirty="0">
              <a:solidFill>
                <a:srgbClr val="002060"/>
              </a:solidFill>
            </a:endParaRPr>
          </a:p>
          <a:p>
            <a:pPr>
              <a:buFont typeface="Wingdings" pitchFamily="2" charset="2"/>
              <a:buChar char="Ø"/>
            </a:pPr>
            <a:endParaRPr lang="en-US" sz="1800" dirty="0">
              <a:ln w="10541" cmpd="sng">
                <a:solidFill>
                  <a:schemeClr val="accent1">
                    <a:shade val="88000"/>
                    <a:satMod val="110000"/>
                  </a:schemeClr>
                </a:solidFill>
                <a:prstDash val="solid"/>
              </a:ln>
              <a:solidFill>
                <a:srgbClr val="002060"/>
              </a:solidFill>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t>REFERENCES</a:t>
            </a:r>
            <a:endParaRPr kumimoji="0" lang="en-US" sz="2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chemeClr val="tx1"/>
              </a:solidFill>
            </a:endParaRPr>
          </a:p>
        </p:txBody>
      </p:sp>
      <p:sp>
        <p:nvSpPr>
          <p:cNvPr id="5" name="Footer Placeholder 4"/>
          <p:cNvSpPr>
            <a:spLocks noGrp="1"/>
          </p:cNvSpPr>
          <p:nvPr>
            <p:ph type="ftr" sz="quarter" idx="11"/>
          </p:nvPr>
        </p:nvSpPr>
        <p:spPr>
          <a:xfrm>
            <a:off x="2209800" y="6356350"/>
            <a:ext cx="5562600" cy="365125"/>
          </a:xfrm>
        </p:spPr>
        <p:txBody>
          <a:bodyPr/>
          <a:lstStyle/>
          <a:p>
            <a:r>
              <a:rPr lang="it-IT">
                <a:solidFill>
                  <a:schemeClr val="tx1"/>
                </a:solidFill>
              </a:rPr>
              <a:t>Dr Preeti Gera            COMPUTER VISION  UNIT- IV</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121</a:t>
            </a:fld>
            <a:endParaRPr lang="en-US">
              <a:solidFill>
                <a:schemeClr val="tx1"/>
              </a:solidFill>
            </a:endParaRPr>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r>
              <a:rPr lang="en-GB" dirty="0"/>
              <a:t>Any Certification/Courses  for this subject</a:t>
            </a:r>
            <a:endParaRPr lang="en-IN"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val="3183563391"/>
              </p:ext>
            </p:extLst>
          </p:nvPr>
        </p:nvGraphicFramePr>
        <p:xfrm>
          <a:off x="533401" y="1219200"/>
          <a:ext cx="8305798" cy="4724401"/>
        </p:xfrm>
        <a:graphic>
          <a:graphicData uri="http://schemas.openxmlformats.org/drawingml/2006/table">
            <a:tbl>
              <a:tblPr firstRow="1" firstCol="1" bandRow="1">
                <a:tableStyleId>{5C22544A-7EE6-4342-B048-85BDC9FD1C3A}</a:tableStyleId>
              </a:tblPr>
              <a:tblGrid>
                <a:gridCol w="1350191">
                  <a:extLst>
                    <a:ext uri="{9D8B030D-6E8A-4147-A177-3AD203B41FA5}">
                      <a16:colId xmlns:a16="http://schemas.microsoft.com/office/drawing/2014/main" val="2548052676"/>
                    </a:ext>
                  </a:extLst>
                </a:gridCol>
                <a:gridCol w="1617681">
                  <a:extLst>
                    <a:ext uri="{9D8B030D-6E8A-4147-A177-3AD203B41FA5}">
                      <a16:colId xmlns:a16="http://schemas.microsoft.com/office/drawing/2014/main" val="119515832"/>
                    </a:ext>
                  </a:extLst>
                </a:gridCol>
                <a:gridCol w="942587">
                  <a:extLst>
                    <a:ext uri="{9D8B030D-6E8A-4147-A177-3AD203B41FA5}">
                      <a16:colId xmlns:a16="http://schemas.microsoft.com/office/drawing/2014/main" val="4045659361"/>
                    </a:ext>
                  </a:extLst>
                </a:gridCol>
                <a:gridCol w="1783272">
                  <a:extLst>
                    <a:ext uri="{9D8B030D-6E8A-4147-A177-3AD203B41FA5}">
                      <a16:colId xmlns:a16="http://schemas.microsoft.com/office/drawing/2014/main" val="882892349"/>
                    </a:ext>
                  </a:extLst>
                </a:gridCol>
                <a:gridCol w="2612067">
                  <a:extLst>
                    <a:ext uri="{9D8B030D-6E8A-4147-A177-3AD203B41FA5}">
                      <a16:colId xmlns:a16="http://schemas.microsoft.com/office/drawing/2014/main" val="2377126745"/>
                    </a:ext>
                  </a:extLst>
                </a:gridCol>
              </a:tblGrid>
              <a:tr h="93643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Course Name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Offered By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Duration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Rating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Link</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113882771"/>
                  </a:ext>
                </a:extLst>
              </a:tr>
              <a:tr h="2372764">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Introduction to Computer Vision and Image Processing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IBM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1-4 weeks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4.4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https://www.coursera.org/learn/introduction-computer-vision-watson-opencv#about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75000"/>
                      </a:schemeClr>
                    </a:solidFill>
                  </a:tcPr>
                </a:tc>
                <a:extLst>
                  <a:ext uri="{0D108BD9-81ED-4DB2-BD59-A6C34878D82A}">
                    <a16:rowId xmlns:a16="http://schemas.microsoft.com/office/drawing/2014/main" val="2940350439"/>
                  </a:ext>
                </a:extLst>
              </a:tr>
              <a:tr h="1415207">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Computer Vision Basics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University at Buffalo</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1-4 weeks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a:effectLst/>
                          <a:latin typeface="Times New Roman" panose="02020603050405020304" pitchFamily="18" charset="0"/>
                          <a:cs typeface="Times New Roman" panose="02020603050405020304" pitchFamily="18" charset="0"/>
                        </a:rPr>
                        <a:t>4.2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tc>
                  <a:txBody>
                    <a:bodyPr/>
                    <a:lstStyle/>
                    <a:p>
                      <a:pPr fontAlgn="base">
                        <a:lnSpc>
                          <a:spcPct val="107000"/>
                        </a:lnSpc>
                        <a:spcAft>
                          <a:spcPts val="0"/>
                        </a:spcAft>
                      </a:pPr>
                      <a:r>
                        <a:rPr lang="en-IN" sz="1800" dirty="0">
                          <a:effectLst/>
                          <a:latin typeface="Times New Roman" panose="02020603050405020304" pitchFamily="18" charset="0"/>
                          <a:cs typeface="Times New Roman" panose="02020603050405020304" pitchFamily="18" charset="0"/>
                        </a:rPr>
                        <a:t>https://www.coursera.org/learn/computer-vision-basics#syllabus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75000"/>
                      </a:schemeClr>
                    </a:solidFill>
                  </a:tcPr>
                </a:tc>
                <a:extLst>
                  <a:ext uri="{0D108BD9-81ED-4DB2-BD59-A6C34878D82A}">
                    <a16:rowId xmlns:a16="http://schemas.microsoft.com/office/drawing/2014/main" val="1377299049"/>
                  </a:ext>
                </a:extLst>
              </a:tr>
            </a:tbl>
          </a:graphicData>
        </a:graphic>
      </p:graphicFrame>
    </p:spTree>
    <p:extLst>
      <p:ext uri="{BB962C8B-B14F-4D97-AF65-F5344CB8AC3E}">
        <p14:creationId xmlns:p14="http://schemas.microsoft.com/office/powerpoint/2010/main" val="7538261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chemeClr val="tx1"/>
              </a:solidFill>
            </a:endParaRPr>
          </a:p>
        </p:txBody>
      </p:sp>
      <p:sp>
        <p:nvSpPr>
          <p:cNvPr id="5" name="Footer Placeholder 4"/>
          <p:cNvSpPr>
            <a:spLocks noGrp="1"/>
          </p:cNvSpPr>
          <p:nvPr>
            <p:ph type="ftr" sz="quarter" idx="11"/>
          </p:nvPr>
        </p:nvSpPr>
        <p:spPr>
          <a:xfrm>
            <a:off x="2209800" y="6356350"/>
            <a:ext cx="5562600" cy="365125"/>
          </a:xfrm>
        </p:spPr>
        <p:txBody>
          <a:bodyPr/>
          <a:lstStyle/>
          <a:p>
            <a:r>
              <a:rPr lang="it-IT">
                <a:solidFill>
                  <a:schemeClr val="tx1"/>
                </a:solidFill>
              </a:rPr>
              <a:t>Dr Preeti Gera            COMPUTER VISION  UNIT- IV</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rPr>
              <a:pPr/>
              <a:t>122</a:t>
            </a:fld>
            <a:endParaRPr lang="en-US">
              <a:solidFill>
                <a:schemeClr val="tx1"/>
              </a:solidFill>
            </a:endParaRPr>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2400" dirty="0">
                <a:solidFill>
                  <a:schemeClr val="tx1"/>
                </a:solidFill>
                <a:latin typeface="Times New Roman" panose="02020603050405020304" pitchFamily="18" charset="0"/>
                <a:cs typeface="Times New Roman" panose="02020603050405020304" pitchFamily="18" charset="0"/>
              </a:rPr>
              <a:t>OPTIONAL  /  CASE STUDIES</a:t>
            </a:r>
            <a:endParaRPr kumimoji="0" lang="en-US" sz="2400" b="1" i="0" u="none" strike="noStrike" kern="1200" cap="none" spc="0" normalizeH="0" baseline="0" noProof="0" dirty="0">
              <a:ln>
                <a:noFill/>
              </a:ln>
              <a:solidFill>
                <a:schemeClr val="tx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3" name="Table 2"/>
          <p:cNvGraphicFramePr>
            <a:graphicFrameLocks noGrp="1"/>
          </p:cNvGraphicFramePr>
          <p:nvPr>
            <p:extLst>
              <p:ext uri="{D42A27DB-BD31-4B8C-83A1-F6EECF244321}">
                <p14:modId xmlns:p14="http://schemas.microsoft.com/office/powerpoint/2010/main" val="1051871322"/>
              </p:ext>
            </p:extLst>
          </p:nvPr>
        </p:nvGraphicFramePr>
        <p:xfrm>
          <a:off x="914400" y="1600198"/>
          <a:ext cx="7924800" cy="4624790"/>
        </p:xfrm>
        <a:graphic>
          <a:graphicData uri="http://schemas.openxmlformats.org/drawingml/2006/table">
            <a:tbl>
              <a:tblPr firstRow="1" firstCol="1" bandRow="1">
                <a:tableStyleId>{5C22544A-7EE6-4342-B048-85BDC9FD1C3A}</a:tableStyleId>
              </a:tblPr>
              <a:tblGrid>
                <a:gridCol w="7924800">
                  <a:extLst>
                    <a:ext uri="{9D8B030D-6E8A-4147-A177-3AD203B41FA5}">
                      <a16:colId xmlns:a16="http://schemas.microsoft.com/office/drawing/2014/main" val="2934558324"/>
                    </a:ext>
                  </a:extLst>
                </a:gridCol>
              </a:tblGrid>
              <a:tr h="630610">
                <a:tc>
                  <a:txBody>
                    <a:bodyPr/>
                    <a:lstStyle/>
                    <a:p>
                      <a:pPr algn="ctr" fontAlgn="base">
                        <a:lnSpc>
                          <a:spcPct val="107000"/>
                        </a:lnSpc>
                        <a:spcAft>
                          <a:spcPts val="0"/>
                        </a:spcAft>
                      </a:pPr>
                      <a:r>
                        <a:rPr lang="en-IN" sz="1800" dirty="0">
                          <a:solidFill>
                            <a:schemeClr val="tx1"/>
                          </a:solidFill>
                          <a:effectLst/>
                          <a:latin typeface="Times New Roman" panose="02020603050405020304" pitchFamily="18" charset="0"/>
                          <a:cs typeface="Times New Roman" panose="02020603050405020304" pitchFamily="18" charset="0"/>
                        </a:rPr>
                        <a:t> OPTIONAL  /  CASE STUDIES</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078949975"/>
                  </a:ext>
                </a:extLst>
              </a:tr>
              <a:tr h="913703">
                <a:tc>
                  <a:txBody>
                    <a:bodyPr/>
                    <a:lstStyle/>
                    <a:p>
                      <a:pPr>
                        <a:lnSpc>
                          <a:spcPct val="107000"/>
                        </a:lnSpc>
                        <a:spcAft>
                          <a:spcPts val="800"/>
                        </a:spcAft>
                      </a:pPr>
                      <a:r>
                        <a:rPr lang="en-IN" sz="1800" dirty="0">
                          <a:solidFill>
                            <a:schemeClr val="tx1"/>
                          </a:solidFill>
                          <a:effectLst/>
                          <a:latin typeface="Times New Roman" panose="02020603050405020304" pitchFamily="18" charset="0"/>
                          <a:cs typeface="Times New Roman" panose="02020603050405020304" pitchFamily="18" charset="0"/>
                        </a:rPr>
                        <a:t>Factors influencing the adoption of new mobility technologies and services:,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2715613295"/>
                  </a:ext>
                </a:extLst>
              </a:tr>
              <a:tr h="913703">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 1 Drone Systems and Applications ( Healthcare, Agriculture, Security)</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493892882"/>
                  </a:ext>
                </a:extLst>
              </a:tr>
              <a:tr h="722258">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2 Autonomous Vehicular System</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2993119947"/>
                  </a:ext>
                </a:extLst>
              </a:tr>
              <a:tr h="722258">
                <a:tc>
                  <a:txBody>
                    <a:bodyPr/>
                    <a:lstStyle/>
                    <a:p>
                      <a:pPr>
                        <a:lnSpc>
                          <a:spcPct val="107000"/>
                        </a:lnSpc>
                        <a:spcAft>
                          <a:spcPts val="800"/>
                        </a:spcAft>
                      </a:pPr>
                      <a:r>
                        <a:rPr lang="en-IN" sz="1800">
                          <a:solidFill>
                            <a:schemeClr val="tx1"/>
                          </a:solidFill>
                          <a:effectLst/>
                          <a:latin typeface="Times New Roman" panose="02020603050405020304" pitchFamily="18" charset="0"/>
                          <a:cs typeface="Times New Roman" panose="02020603050405020304" pitchFamily="18" charset="0"/>
                        </a:rPr>
                        <a:t>3 Motion Prediction for Autonomous Vehicles</a:t>
                      </a:r>
                      <a:endParaRPr lang="en-IN"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3254247153"/>
                  </a:ext>
                </a:extLst>
              </a:tr>
              <a:tr h="722258">
                <a:tc>
                  <a:txBody>
                    <a:bodyPr/>
                    <a:lstStyle/>
                    <a:p>
                      <a:pPr>
                        <a:lnSpc>
                          <a:spcPct val="107000"/>
                        </a:lnSpc>
                        <a:spcAft>
                          <a:spcPts val="800"/>
                        </a:spcAft>
                      </a:pPr>
                      <a:r>
                        <a:rPr lang="en-IN" sz="1800" dirty="0">
                          <a:solidFill>
                            <a:schemeClr val="tx1"/>
                          </a:solidFill>
                          <a:effectLst/>
                          <a:latin typeface="Times New Roman" panose="02020603050405020304" pitchFamily="18" charset="0"/>
                          <a:cs typeface="Times New Roman" panose="02020603050405020304" pitchFamily="18" charset="0"/>
                        </a:rPr>
                        <a:t>4 Clinical applications Robotic surgery</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oFill/>
                  </a:tcPr>
                </a:tc>
                <a:extLst>
                  <a:ext uri="{0D108BD9-81ED-4DB2-BD59-A6C34878D82A}">
                    <a16:rowId xmlns:a16="http://schemas.microsoft.com/office/drawing/2014/main" val="1338974042"/>
                  </a:ext>
                </a:extLst>
              </a:tr>
            </a:tbl>
          </a:graphicData>
        </a:graphic>
      </p:graphicFrame>
    </p:spTree>
    <p:extLst>
      <p:ext uri="{BB962C8B-B14F-4D97-AF65-F5344CB8AC3E}">
        <p14:creationId xmlns:p14="http://schemas.microsoft.com/office/powerpoint/2010/main" val="3467589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667000" y="28194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solidFill>
                  <a:srgbClr val="002060"/>
                </a:solidFill>
              </a:rPr>
              <a:t>Thank You</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209800" y="6356350"/>
            <a:ext cx="5562600" cy="365125"/>
          </a:xfrm>
        </p:spPr>
        <p:txBody>
          <a:bodyPr/>
          <a:lstStyle/>
          <a:p>
            <a:r>
              <a:rPr lang="it-IT" b="1">
                <a:solidFill>
                  <a:srgbClr val="002060"/>
                </a:solidFill>
              </a:rPr>
              <a:t>Dr Preeti Gera            COMPUTER VISION  UNIT- IV</a:t>
            </a:r>
            <a:endParaRPr lang="en-US" b="1" dirty="0">
              <a:solidFill>
                <a:srgbClr val="00206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55522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2434C-AD44-4A72-A6D6-FCA4D781430A}"/>
              </a:ext>
            </a:extLst>
          </p:cNvPr>
          <p:cNvSpPr>
            <a:spLocks noGrp="1"/>
          </p:cNvSpPr>
          <p:nvPr>
            <p:ph idx="1"/>
          </p:nvPr>
        </p:nvSpPr>
        <p:spPr>
          <a:xfrm>
            <a:off x="457200" y="1225550"/>
            <a:ext cx="8229600" cy="4754563"/>
          </a:xfrm>
        </p:spPr>
        <p:txBody>
          <a:bodyPr/>
          <a:lstStyle/>
          <a:p>
            <a:pPr marL="0" indent="0" algn="ctr">
              <a:buFont typeface="Arial" panose="020B0604020202020204" pitchFamily="34" charset="0"/>
              <a:buNone/>
              <a:defRPr/>
            </a:pPr>
            <a:r>
              <a:rPr lang="en-IN" sz="2000" dirty="0">
                <a:sym typeface="Arial" charset="0"/>
              </a:rPr>
              <a:t>B TECH </a:t>
            </a:r>
          </a:p>
          <a:p>
            <a:pPr marL="0" indent="0" algn="ctr">
              <a:buFont typeface="Arial" panose="020B0604020202020204" pitchFamily="34" charset="0"/>
              <a:buNone/>
              <a:defRPr/>
            </a:pPr>
            <a:r>
              <a:rPr lang="en-IN" sz="2000" dirty="0">
                <a:sym typeface="Arial" charset="0"/>
              </a:rPr>
              <a:t>(SEM-VII) THEORY EXAMINATION 20__-20__</a:t>
            </a:r>
          </a:p>
          <a:p>
            <a:pPr marL="0" indent="0" algn="ctr">
              <a:buFont typeface="Arial" panose="020B0604020202020204" pitchFamily="34" charset="0"/>
              <a:buNone/>
              <a:defRPr/>
            </a:pPr>
            <a:r>
              <a:rPr lang="en-IN" sz="2000" dirty="0">
                <a:sym typeface="Arial" charset="0"/>
              </a:rPr>
              <a:t>COMPUTER VISION</a:t>
            </a:r>
          </a:p>
          <a:p>
            <a:pPr marL="0" indent="0">
              <a:buFont typeface="Arial" panose="020B0604020202020204" pitchFamily="34" charset="0"/>
              <a:buNone/>
              <a:defRPr/>
            </a:pPr>
            <a:r>
              <a:rPr lang="en-IN" sz="2000" b="1" dirty="0">
                <a:sym typeface="Arial" charset="0"/>
              </a:rPr>
              <a:t>Time: 3 Hours                                                                                    Total Marks: 100 </a:t>
            </a:r>
          </a:p>
          <a:p>
            <a:pPr marL="0" indent="0" algn="just">
              <a:buFont typeface="Arial" panose="020B0604020202020204" pitchFamily="34" charset="0"/>
              <a:buNone/>
              <a:defRPr/>
            </a:pPr>
            <a:r>
              <a:rPr lang="en-IN" sz="2000" b="1" i="1" dirty="0">
                <a:sym typeface="Arial" charset="0"/>
              </a:rPr>
              <a:t>Note: 1. Attempt all Sections. If require any missing data; then choose suitably.</a:t>
            </a:r>
          </a:p>
          <a:p>
            <a:pPr marL="0" indent="0" algn="ctr">
              <a:buFont typeface="Arial" panose="020B0604020202020204" pitchFamily="34" charset="0"/>
              <a:buNone/>
              <a:defRPr/>
            </a:pPr>
            <a:r>
              <a:rPr lang="en-IN" sz="2000" b="1" dirty="0">
                <a:sym typeface="Arial" charset="0"/>
              </a:rPr>
              <a:t>SECTION A </a:t>
            </a:r>
          </a:p>
          <a:p>
            <a:pPr indent="-457200">
              <a:buFont typeface="Arial" panose="020B0604020202020204" pitchFamily="34" charset="0"/>
              <a:buAutoNum type="arabicPeriod"/>
              <a:defRPr/>
            </a:pPr>
            <a:r>
              <a:rPr lang="en-IN" sz="2000" b="1" dirty="0">
                <a:sym typeface="Arial" charset="0"/>
              </a:rPr>
              <a:t>Attempt all questions in brief.                                                        2 x 10 = 20</a:t>
            </a:r>
          </a:p>
          <a:p>
            <a:pPr marL="0" indent="0">
              <a:buFont typeface="Arial" panose="020B0604020202020204" pitchFamily="34" charset="0"/>
              <a:buNone/>
              <a:defRPr/>
            </a:pPr>
            <a:endParaRPr lang="en-IN" sz="2000" b="1" i="1" dirty="0">
              <a:sym typeface="Arial" charset="0"/>
            </a:endParaRPr>
          </a:p>
        </p:txBody>
      </p:sp>
      <p:sp>
        <p:nvSpPr>
          <p:cNvPr id="53250" name="Date Placeholder 3">
            <a:extLst>
              <a:ext uri="{FF2B5EF4-FFF2-40B4-BE49-F238E27FC236}">
                <a16:creationId xmlns:a16="http://schemas.microsoft.com/office/drawing/2014/main" id="{F07DA384-37D6-4169-B171-F551AFB58F28}"/>
              </a:ext>
            </a:extLst>
          </p:cNvPr>
          <p:cNvSpPr>
            <a:spLocks noGrp="1"/>
          </p:cNvSpPr>
          <p:nvPr>
            <p:ph type="dt" sz="half" idx="10"/>
          </p:nvPr>
        </p:nvSpPr>
        <p:spPr>
          <a:xfrm flipH="1">
            <a:off x="609600" y="6356350"/>
            <a:ext cx="1371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7" name="Footer Placeholder 11">
            <a:extLst>
              <a:ext uri="{FF2B5EF4-FFF2-40B4-BE49-F238E27FC236}">
                <a16:creationId xmlns:a16="http://schemas.microsoft.com/office/drawing/2014/main" id="{60EB482F-3255-4322-ADE7-B556E8FD0605}"/>
              </a:ext>
            </a:extLst>
          </p:cNvPr>
          <p:cNvSpPr>
            <a:spLocks noGrp="1"/>
          </p:cNvSpPr>
          <p:nvPr>
            <p:ph type="ftr" sz="quarter" idx="11"/>
          </p:nvPr>
        </p:nvSpPr>
        <p:spPr>
          <a:xfrm>
            <a:off x="2349500" y="6384925"/>
            <a:ext cx="4508500" cy="33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Dr Preeti Gera            COMPUTER VISION  UNIT- IV</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3288" name="Slide Number Placeholder 12">
            <a:extLst>
              <a:ext uri="{FF2B5EF4-FFF2-40B4-BE49-F238E27FC236}">
                <a16:creationId xmlns:a16="http://schemas.microsoft.com/office/drawing/2014/main" id="{286F4104-4FCD-4E25-A149-B64C3FFC358D}"/>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13</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CB647E03-879D-4188-B9F7-4A741850D4F7}"/>
              </a:ext>
            </a:extLst>
          </p:cNvPr>
          <p:cNvSpPr txBox="1">
            <a:spLocks/>
          </p:cNvSpPr>
          <p:nvPr/>
        </p:nvSpPr>
        <p:spPr>
          <a:xfrm>
            <a:off x="1371600" y="0"/>
            <a:ext cx="7543800" cy="93027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 </a:t>
            </a:r>
            <a:endParaRPr lang="en-US" sz="3200" dirty="0">
              <a:latin typeface="Times New Roman" pitchFamily="18" charset="0"/>
              <a:cs typeface="Times New Roman" pitchFamily="18" charset="0"/>
              <a:sym typeface="Arial" charset="0"/>
            </a:endParaRPr>
          </a:p>
        </p:txBody>
      </p:sp>
      <p:sp>
        <p:nvSpPr>
          <p:cNvPr id="53253" name="Rectangle 2">
            <a:extLst>
              <a:ext uri="{FF2B5EF4-FFF2-40B4-BE49-F238E27FC236}">
                <a16:creationId xmlns:a16="http://schemas.microsoft.com/office/drawing/2014/main" id="{81D28AA1-B034-491D-9D7C-81CF11EE53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3" name="Table 2">
            <a:extLst>
              <a:ext uri="{FF2B5EF4-FFF2-40B4-BE49-F238E27FC236}">
                <a16:creationId xmlns:a16="http://schemas.microsoft.com/office/drawing/2014/main" id="{6EE6E332-3563-4688-A211-4CE181CFE2C2}"/>
              </a:ext>
            </a:extLst>
          </p:cNvPr>
          <p:cNvGraphicFramePr>
            <a:graphicFrameLocks noGrp="1"/>
          </p:cNvGraphicFramePr>
          <p:nvPr/>
        </p:nvGraphicFramePr>
        <p:xfrm>
          <a:off x="609600" y="4114800"/>
          <a:ext cx="7924800" cy="14859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55847">
                <a:tc>
                  <a:txBody>
                    <a:bodyPr/>
                    <a:lstStyle/>
                    <a:p>
                      <a:r>
                        <a:rPr lang="en-IN" dirty="0" err="1">
                          <a:solidFill>
                            <a:schemeClr val="tx1"/>
                          </a:solidFill>
                        </a:rPr>
                        <a:t>Q.No</a:t>
                      </a:r>
                      <a:r>
                        <a:rPr lang="en-IN"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5847">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5847">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5847">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5847">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10" name="Picture 9">
            <a:extLst>
              <a:ext uri="{FF2B5EF4-FFF2-40B4-BE49-F238E27FC236}">
                <a16:creationId xmlns:a16="http://schemas.microsoft.com/office/drawing/2014/main" id="{C2336DCB-2E2B-4BD9-8F82-78F9054D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04" y="104043"/>
            <a:ext cx="1229048" cy="716695"/>
          </a:xfrm>
          <a:prstGeom prst="rect">
            <a:avLst/>
          </a:prstGeom>
        </p:spPr>
      </p:pic>
    </p:spTree>
    <p:extLst>
      <p:ext uri="{BB962C8B-B14F-4D97-AF65-F5344CB8AC3E}">
        <p14:creationId xmlns:p14="http://schemas.microsoft.com/office/powerpoint/2010/main" val="378652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Content Placeholder 1">
            <a:extLst>
              <a:ext uri="{FF2B5EF4-FFF2-40B4-BE49-F238E27FC236}">
                <a16:creationId xmlns:a16="http://schemas.microsoft.com/office/drawing/2014/main" id="{597B8432-DFF0-4DDA-84BD-CD565D4BFC2B}"/>
              </a:ext>
            </a:extLst>
          </p:cNvPr>
          <p:cNvSpPr txBox="1">
            <a:spLocks noGrp="1"/>
          </p:cNvSpPr>
          <p:nvPr>
            <p:ph idx="1"/>
          </p:nvPr>
        </p:nvSpPr>
        <p:spPr>
          <a:xfrm>
            <a:off x="457200" y="1225550"/>
            <a:ext cx="8229600" cy="4754563"/>
          </a:xfrm>
        </p:spPr>
        <p:txBody>
          <a:bodyPr/>
          <a:lstStyle/>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SECTION B </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2. Attempt any three of the following:                               3 x 10 = 30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lgn="ctr">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SECTION C</a:t>
            </a: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3. Attempt any one part of the following:                          1 x 10 = 10    </a:t>
            </a:r>
            <a:endParaRPr lang="en-IN" altLang="en-US" sz="2000" b="1" i="1">
              <a:latin typeface="Arial" panose="020B0604020202020204" pitchFamily="34" charset="0"/>
              <a:cs typeface="Arial" panose="020B0604020202020204" pitchFamily="34" charset="0"/>
            </a:endParaRPr>
          </a:p>
        </p:txBody>
      </p:sp>
      <p:sp>
        <p:nvSpPr>
          <p:cNvPr id="54274" name="Date Placeholder 3">
            <a:extLst>
              <a:ext uri="{FF2B5EF4-FFF2-40B4-BE49-F238E27FC236}">
                <a16:creationId xmlns:a16="http://schemas.microsoft.com/office/drawing/2014/main" id="{1583C611-A80D-43ED-8102-CB220BA542E2}"/>
              </a:ext>
            </a:extLst>
          </p:cNvPr>
          <p:cNvSpPr>
            <a:spLocks noGrp="1"/>
          </p:cNvSpPr>
          <p:nvPr>
            <p:ph type="dt" sz="half" idx="10"/>
          </p:nvPr>
        </p:nvSpPr>
        <p:spPr>
          <a:xfrm>
            <a:off x="-76200" y="6424612"/>
            <a:ext cx="2895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3" name="Footer Placeholder 10">
            <a:extLst>
              <a:ext uri="{FF2B5EF4-FFF2-40B4-BE49-F238E27FC236}">
                <a16:creationId xmlns:a16="http://schemas.microsoft.com/office/drawing/2014/main" id="{9BF3E96D-C40D-48C4-B41D-E4E0DF60ED3B}"/>
              </a:ext>
            </a:extLst>
          </p:cNvPr>
          <p:cNvSpPr>
            <a:spLocks noGrp="1"/>
          </p:cNvSpPr>
          <p:nvPr>
            <p:ph type="ftr" sz="quarter" idx="11"/>
          </p:nvPr>
        </p:nvSpPr>
        <p:spPr>
          <a:xfrm>
            <a:off x="701040" y="6356350"/>
            <a:ext cx="7026275" cy="50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Dr Preeti Gera            COMPUTER VISION  UNIT- IV</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4334" name="Slide Number Placeholder 11">
            <a:extLst>
              <a:ext uri="{FF2B5EF4-FFF2-40B4-BE49-F238E27FC236}">
                <a16:creationId xmlns:a16="http://schemas.microsoft.com/office/drawing/2014/main" id="{1426CA00-1A1C-4FFA-92B2-E5EB35553F59}"/>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14</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DF84A163-333C-46E8-8954-FD528A9C5648}"/>
              </a:ext>
            </a:extLst>
          </p:cNvPr>
          <p:cNvSpPr txBox="1">
            <a:spLocks/>
          </p:cNvSpPr>
          <p:nvPr/>
        </p:nvSpPr>
        <p:spPr>
          <a:xfrm>
            <a:off x="1371600" y="0"/>
            <a:ext cx="7543800" cy="1039813"/>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4277" name="Rectangle 2">
            <a:extLst>
              <a:ext uri="{FF2B5EF4-FFF2-40B4-BE49-F238E27FC236}">
                <a16:creationId xmlns:a16="http://schemas.microsoft.com/office/drawing/2014/main" id="{3A045F03-F311-4777-895A-D2C18E4EA0F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3" name="Table 2">
            <a:extLst>
              <a:ext uri="{FF2B5EF4-FFF2-40B4-BE49-F238E27FC236}">
                <a16:creationId xmlns:a16="http://schemas.microsoft.com/office/drawing/2014/main" id="{3BD8A6D9-09A0-45D8-BC21-C175B99CE0F0}"/>
              </a:ext>
            </a:extLst>
          </p:cNvPr>
          <p:cNvGraphicFramePr>
            <a:graphicFrameLocks noGrp="1"/>
          </p:cNvGraphicFramePr>
          <p:nvPr/>
        </p:nvGraphicFramePr>
        <p:xfrm>
          <a:off x="835025" y="2365375"/>
          <a:ext cx="7839075" cy="1485900"/>
        </p:xfrm>
        <a:graphic>
          <a:graphicData uri="http://schemas.openxmlformats.org/drawingml/2006/table">
            <a:tbl>
              <a:tblPr firstRow="1" bandRow="1">
                <a:tableStyleId>{5C22544A-7EE6-4342-B048-85BDC9FD1C3A}</a:tableStyleId>
              </a:tblPr>
              <a:tblGrid>
                <a:gridCol w="904509">
                  <a:extLst>
                    <a:ext uri="{9D8B030D-6E8A-4147-A177-3AD203B41FA5}">
                      <a16:colId xmlns:a16="http://schemas.microsoft.com/office/drawing/2014/main" val="20000"/>
                    </a:ext>
                  </a:extLst>
                </a:gridCol>
                <a:gridCol w="5276300">
                  <a:extLst>
                    <a:ext uri="{9D8B030D-6E8A-4147-A177-3AD203B41FA5}">
                      <a16:colId xmlns:a16="http://schemas.microsoft.com/office/drawing/2014/main" val="20001"/>
                    </a:ext>
                  </a:extLst>
                </a:gridCol>
                <a:gridCol w="829133">
                  <a:extLst>
                    <a:ext uri="{9D8B030D-6E8A-4147-A177-3AD203B41FA5}">
                      <a16:colId xmlns:a16="http://schemas.microsoft.com/office/drawing/2014/main" val="20002"/>
                    </a:ext>
                  </a:extLst>
                </a:gridCol>
                <a:gridCol w="829133">
                  <a:extLst>
                    <a:ext uri="{9D8B030D-6E8A-4147-A177-3AD203B41FA5}">
                      <a16:colId xmlns:a16="http://schemas.microsoft.com/office/drawing/2014/main" val="20003"/>
                    </a:ext>
                  </a:extLst>
                </a:gridCol>
              </a:tblGrid>
              <a:tr h="273794">
                <a:tc>
                  <a:txBody>
                    <a:bodyPr/>
                    <a:lstStyle/>
                    <a:p>
                      <a:r>
                        <a:rPr lang="en-IN" dirty="0" err="1">
                          <a:solidFill>
                            <a:schemeClr val="tx1"/>
                          </a:solidFill>
                        </a:rPr>
                        <a:t>Q.No</a:t>
                      </a:r>
                      <a:r>
                        <a:rPr lang="en-IN" dirty="0">
                          <a:solidFill>
                            <a:schemeClr val="tx1"/>
                          </a:solidFill>
                        </a:rPr>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Question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rPr>
                        <a:t>Marks </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rPr>
                        <a:t>CO</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3794">
                <a:tc>
                  <a:txBody>
                    <a:bodyPr/>
                    <a:lstStyle/>
                    <a:p>
                      <a:r>
                        <a:rPr lang="en-IN" dirty="0"/>
                        <a:t>1</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794">
                <a:tc>
                  <a:txBody>
                    <a:bodyPr/>
                    <a:lstStyle/>
                    <a:p>
                      <a:r>
                        <a:rPr lang="en-IN" dirty="0"/>
                        <a:t>2</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3794">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3794">
                <a:tc>
                  <a:txBody>
                    <a:bodyPr/>
                    <a:lstStyle/>
                    <a:p>
                      <a:r>
                        <a:rPr lang="en-IN" dirty="0"/>
                        <a:t>5</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10</a:t>
                      </a:r>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marL="91446" marR="914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E72EFC8D-CA57-40F5-AD3E-D559506685CE}"/>
              </a:ext>
            </a:extLst>
          </p:cNvPr>
          <p:cNvGraphicFramePr>
            <a:graphicFrameLocks noGrp="1"/>
          </p:cNvGraphicFramePr>
          <p:nvPr/>
        </p:nvGraphicFramePr>
        <p:xfrm>
          <a:off x="928688" y="4960669"/>
          <a:ext cx="7986712" cy="1387475"/>
        </p:xfrm>
        <a:graphic>
          <a:graphicData uri="http://schemas.openxmlformats.org/drawingml/2006/table">
            <a:tbl>
              <a:tblPr firstRow="1" bandRow="1">
                <a:tableStyleId>{5C22544A-7EE6-4342-B048-85BDC9FD1C3A}</a:tableStyleId>
              </a:tblPr>
              <a:tblGrid>
                <a:gridCol w="921544">
                  <a:extLst>
                    <a:ext uri="{9D8B030D-6E8A-4147-A177-3AD203B41FA5}">
                      <a16:colId xmlns:a16="http://schemas.microsoft.com/office/drawing/2014/main" val="20000"/>
                    </a:ext>
                  </a:extLst>
                </a:gridCol>
                <a:gridCol w="5375672">
                  <a:extLst>
                    <a:ext uri="{9D8B030D-6E8A-4147-A177-3AD203B41FA5}">
                      <a16:colId xmlns:a16="http://schemas.microsoft.com/office/drawing/2014/main" val="20001"/>
                    </a:ext>
                  </a:extLst>
                </a:gridCol>
                <a:gridCol w="844748">
                  <a:extLst>
                    <a:ext uri="{9D8B030D-6E8A-4147-A177-3AD203B41FA5}">
                      <a16:colId xmlns:a16="http://schemas.microsoft.com/office/drawing/2014/main" val="20002"/>
                    </a:ext>
                  </a:extLst>
                </a:gridCol>
                <a:gridCol w="844748">
                  <a:extLst>
                    <a:ext uri="{9D8B030D-6E8A-4147-A177-3AD203B41FA5}">
                      <a16:colId xmlns:a16="http://schemas.microsoft.com/office/drawing/2014/main" val="20003"/>
                    </a:ext>
                  </a:extLst>
                </a:gridCol>
              </a:tblGrid>
              <a:tr h="647521">
                <a:tc>
                  <a:txBody>
                    <a:bodyPr/>
                    <a:lstStyle/>
                    <a:p>
                      <a:r>
                        <a:rPr lang="en-IN" sz="1800" dirty="0" err="1">
                          <a:solidFill>
                            <a:schemeClr val="tx1"/>
                          </a:solidFill>
                        </a:rPr>
                        <a:t>Q.No</a:t>
                      </a:r>
                      <a:r>
                        <a:rPr lang="en-IN" sz="1800" dirty="0">
                          <a:solidFill>
                            <a:schemeClr val="tx1"/>
                          </a:solidFill>
                        </a:rPr>
                        <a:t>.</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9977">
                <a:tc>
                  <a:txBody>
                    <a:bodyPr/>
                    <a:lstStyle/>
                    <a:p>
                      <a:r>
                        <a:rPr lang="en-IN" sz="1800" dirty="0"/>
                        <a:t>1</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77">
                <a:tc>
                  <a:txBody>
                    <a:bodyPr/>
                    <a:lstStyle/>
                    <a:p>
                      <a:r>
                        <a:rPr lang="en-IN" sz="1800" dirty="0"/>
                        <a:t>2</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9" marR="91439"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159C66C8-54E5-488F-9DC5-22C925D32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4" y="104043"/>
            <a:ext cx="1131187" cy="797656"/>
          </a:xfrm>
          <a:prstGeom prst="rect">
            <a:avLst/>
          </a:prstGeom>
        </p:spPr>
      </p:pic>
    </p:spTree>
    <p:extLst>
      <p:ext uri="{BB962C8B-B14F-4D97-AF65-F5344CB8AC3E}">
        <p14:creationId xmlns:p14="http://schemas.microsoft.com/office/powerpoint/2010/main" val="2394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Content Placeholder 1">
            <a:extLst>
              <a:ext uri="{FF2B5EF4-FFF2-40B4-BE49-F238E27FC236}">
                <a16:creationId xmlns:a16="http://schemas.microsoft.com/office/drawing/2014/main" id="{D0DC9025-1B33-491C-A346-19931EA741AB}"/>
              </a:ext>
            </a:extLst>
          </p:cNvPr>
          <p:cNvSpPr txBox="1">
            <a:spLocks noGrp="1"/>
          </p:cNvSpPr>
          <p:nvPr>
            <p:ph idx="1"/>
          </p:nvPr>
        </p:nvSpPr>
        <p:spPr>
          <a:xfrm>
            <a:off x="536575" y="914400"/>
            <a:ext cx="8150225" cy="4745038"/>
          </a:xfrm>
        </p:spPr>
        <p:txBody>
          <a:bodyPr/>
          <a:lstStyle/>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4. Attempt any one part of the following:                          1 x 10 = 10</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5. Attempt any one part of the following:                          1 x 10 = 10  </a:t>
            </a: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r>
              <a:rPr lang="en-IN" altLang="en-US" sz="2000" b="1">
                <a:latin typeface="Arial" panose="020B0604020202020204" pitchFamily="34" charset="0"/>
                <a:cs typeface="Arial" panose="020B0604020202020204" pitchFamily="34" charset="0"/>
              </a:rPr>
              <a:t> 6. Attempt any one part of the following:                        1 x 10 = 10    </a:t>
            </a: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a:p>
            <a:pPr marL="0" indent="0">
              <a:spcBef>
                <a:spcPts val="363"/>
              </a:spcBef>
              <a:spcAft>
                <a:spcPct val="0"/>
              </a:spcAft>
              <a:buClr>
                <a:srgbClr val="000000"/>
              </a:buClr>
              <a:buFont typeface="Arial" panose="020B0604020202020204" pitchFamily="34" charset="0"/>
              <a:buNone/>
            </a:pPr>
            <a:endParaRPr lang="en-IN" altLang="en-US" sz="2000" b="1" i="1">
              <a:latin typeface="Arial" panose="020B0604020202020204" pitchFamily="34" charset="0"/>
              <a:cs typeface="Arial" panose="020B0604020202020204" pitchFamily="34" charset="0"/>
            </a:endParaRPr>
          </a:p>
        </p:txBody>
      </p:sp>
      <p:sp>
        <p:nvSpPr>
          <p:cNvPr id="55298" name="Date Placeholder 3">
            <a:extLst>
              <a:ext uri="{FF2B5EF4-FFF2-40B4-BE49-F238E27FC236}">
                <a16:creationId xmlns:a16="http://schemas.microsoft.com/office/drawing/2014/main" id="{12272BC1-981B-462C-8FCD-ACAF5146F8A5}"/>
              </a:ext>
            </a:extLst>
          </p:cNvPr>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sz="1200">
              <a:solidFill>
                <a:srgbClr val="888888"/>
              </a:solidFill>
              <a:latin typeface="Calibri" panose="020F0502020204030204" pitchFamily="34" charset="0"/>
              <a:sym typeface="Calibri" panose="020F0502020204030204" pitchFamily="34" charset="0"/>
            </a:endParaRPr>
          </a:p>
        </p:txBody>
      </p:sp>
      <p:sp>
        <p:nvSpPr>
          <p:cNvPr id="55370" name="Footer Placeholder 13">
            <a:extLst>
              <a:ext uri="{FF2B5EF4-FFF2-40B4-BE49-F238E27FC236}">
                <a16:creationId xmlns:a16="http://schemas.microsoft.com/office/drawing/2014/main" id="{E036CA6C-5FDC-483C-8442-0121141EF882}"/>
              </a:ext>
            </a:extLst>
          </p:cNvPr>
          <p:cNvSpPr>
            <a:spLocks noGrp="1"/>
          </p:cNvSpPr>
          <p:nvPr>
            <p:ph type="ftr" sz="quarter" idx="11"/>
          </p:nvPr>
        </p:nvSpPr>
        <p:spPr>
          <a:xfrm>
            <a:off x="3124200" y="6369050"/>
            <a:ext cx="3829050"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r>
              <a:rPr lang="it-IT" altLang="en-US" sz="1200">
                <a:solidFill>
                  <a:srgbClr val="888888"/>
                </a:solidFill>
                <a:latin typeface="Calibri" panose="020F0502020204030204" pitchFamily="34" charset="0"/>
                <a:sym typeface="Calibri" panose="020F0502020204030204" pitchFamily="34" charset="0"/>
              </a:rPr>
              <a:t>Dr Preeti Gera            COMPUTER VISION  UNIT- IV</a:t>
            </a:r>
            <a:endParaRPr lang="en-US" altLang="en-US" sz="1200" dirty="0">
              <a:solidFill>
                <a:srgbClr val="888888"/>
              </a:solidFill>
              <a:latin typeface="Calibri" panose="020F0502020204030204" pitchFamily="34" charset="0"/>
              <a:sym typeface="Calibri" panose="020F0502020204030204" pitchFamily="34" charset="0"/>
            </a:endParaRPr>
          </a:p>
        </p:txBody>
      </p:sp>
      <p:sp>
        <p:nvSpPr>
          <p:cNvPr id="55369" name="Slide Number Placeholder 12">
            <a:extLst>
              <a:ext uri="{FF2B5EF4-FFF2-40B4-BE49-F238E27FC236}">
                <a16:creationId xmlns:a16="http://schemas.microsoft.com/office/drawing/2014/main" id="{264DA7A1-76AA-4330-98E5-BFF1B6CC4D6C}"/>
              </a:ext>
            </a:extLst>
          </p:cNvPr>
          <p:cNvSpPr>
            <a:spLocks noGrp="1"/>
          </p:cNvSpPr>
          <p:nvPr>
            <p:ph type="sldNum" sz="quarter" idx="12"/>
          </p:nvPr>
        </p:nvSpPr>
        <p:spPr bwMode="auto">
          <a:xfrm>
            <a:off x="6553200" y="6356350"/>
            <a:ext cx="2133600"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fontAlgn="base">
              <a:spcBef>
                <a:spcPct val="0"/>
              </a:spcBef>
              <a:spcAft>
                <a:spcPct val="0"/>
              </a:spcAft>
              <a:buClr>
                <a:srgbClr val="000000"/>
              </a:buClr>
              <a:buFont typeface="Arial" panose="020B0604020202020204" pitchFamily="34" charset="0"/>
              <a:buNone/>
              <a:defRPr sz="1200" kern="1200">
                <a:solidFill>
                  <a:srgbClr val="888888"/>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eaLnBrk="1" hangingPunct="1"/>
            <a:fld id="{E22F518A-4755-4E63-80FF-93C53BC9E5C8}" type="slidenum">
              <a:rPr lang="en-US" altLang="en-US" smtClean="0"/>
              <a:pPr eaLnBrk="1" hangingPunct="1"/>
              <a:t>15</a:t>
            </a:fld>
            <a:endParaRPr lang="en-US" altLang="en-US" sz="1200">
              <a:solidFill>
                <a:srgbClr val="888888"/>
              </a:solidFill>
              <a:latin typeface="Calibri" panose="020F0502020204030204" pitchFamily="34" charset="0"/>
              <a:sym typeface="Calibri" panose="020F0502020204030204" pitchFamily="34" charset="0"/>
            </a:endParaRPr>
          </a:p>
        </p:txBody>
      </p:sp>
      <p:sp>
        <p:nvSpPr>
          <p:cNvPr id="7" name="Title 1">
            <a:extLst>
              <a:ext uri="{FF2B5EF4-FFF2-40B4-BE49-F238E27FC236}">
                <a16:creationId xmlns:a16="http://schemas.microsoft.com/office/drawing/2014/main" id="{088450A4-FBEE-4806-BD4D-F699B6D492FF}"/>
              </a:ext>
            </a:extLst>
          </p:cNvPr>
          <p:cNvSpPr txBox="1">
            <a:spLocks/>
          </p:cNvSpPr>
          <p:nvPr/>
        </p:nvSpPr>
        <p:spPr>
          <a:xfrm>
            <a:off x="1371600" y="0"/>
            <a:ext cx="7543800" cy="83502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3200" dirty="0">
                <a:latin typeface="Times New Roman" pitchFamily="18" charset="0"/>
                <a:cs typeface="Times New Roman" pitchFamily="18" charset="0"/>
                <a:sym typeface="Arial" charset="0"/>
              </a:rPr>
              <a:t>End Semester Question Paper Templates </a:t>
            </a:r>
            <a:endParaRPr lang="en-US" sz="3200" dirty="0">
              <a:latin typeface="Times New Roman" pitchFamily="18" charset="0"/>
              <a:cs typeface="Times New Roman" pitchFamily="18" charset="0"/>
              <a:sym typeface="Arial" charset="0"/>
            </a:endParaRPr>
          </a:p>
        </p:txBody>
      </p:sp>
      <p:sp>
        <p:nvSpPr>
          <p:cNvPr id="55301" name="Rectangle 2">
            <a:extLst>
              <a:ext uri="{FF2B5EF4-FFF2-40B4-BE49-F238E27FC236}">
                <a16:creationId xmlns:a16="http://schemas.microsoft.com/office/drawing/2014/main" id="{A612872F-F8D3-45AF-BE40-48AB30776AA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r>
              <a:rPr lang="en-US" altLang="en-US"/>
            </a:br>
            <a:endParaRPr lang="en-US" altLang="en-US"/>
          </a:p>
          <a:p>
            <a:pPr eaLnBrk="1" hangingPunct="1"/>
            <a:endParaRPr lang="en-US" altLang="en-US"/>
          </a:p>
        </p:txBody>
      </p:sp>
      <p:graphicFrame>
        <p:nvGraphicFramePr>
          <p:cNvPr id="10" name="Table 9">
            <a:extLst>
              <a:ext uri="{FF2B5EF4-FFF2-40B4-BE49-F238E27FC236}">
                <a16:creationId xmlns:a16="http://schemas.microsoft.com/office/drawing/2014/main" id="{4DA1E7C7-2C1F-4962-9713-F429CA005D47}"/>
              </a:ext>
            </a:extLst>
          </p:cNvPr>
          <p:cNvGraphicFramePr>
            <a:graphicFrameLocks noGrp="1"/>
          </p:cNvGraphicFramePr>
          <p:nvPr/>
        </p:nvGraphicFramePr>
        <p:xfrm>
          <a:off x="755650" y="1466850"/>
          <a:ext cx="8042275" cy="1209674"/>
        </p:xfrm>
        <a:graphic>
          <a:graphicData uri="http://schemas.openxmlformats.org/drawingml/2006/table">
            <a:tbl>
              <a:tblPr firstRow="1" bandRow="1">
                <a:tableStyleId>{5C22544A-7EE6-4342-B048-85BDC9FD1C3A}</a:tableStyleId>
              </a:tblPr>
              <a:tblGrid>
                <a:gridCol w="927954">
                  <a:extLst>
                    <a:ext uri="{9D8B030D-6E8A-4147-A177-3AD203B41FA5}">
                      <a16:colId xmlns:a16="http://schemas.microsoft.com/office/drawing/2014/main" val="20000"/>
                    </a:ext>
                  </a:extLst>
                </a:gridCol>
                <a:gridCol w="5413071">
                  <a:extLst>
                    <a:ext uri="{9D8B030D-6E8A-4147-A177-3AD203B41FA5}">
                      <a16:colId xmlns:a16="http://schemas.microsoft.com/office/drawing/2014/main" val="20001"/>
                    </a:ext>
                  </a:extLst>
                </a:gridCol>
                <a:gridCol w="850625">
                  <a:extLst>
                    <a:ext uri="{9D8B030D-6E8A-4147-A177-3AD203B41FA5}">
                      <a16:colId xmlns:a16="http://schemas.microsoft.com/office/drawing/2014/main" val="20002"/>
                    </a:ext>
                  </a:extLst>
                </a:gridCol>
                <a:gridCol w="850625">
                  <a:extLst>
                    <a:ext uri="{9D8B030D-6E8A-4147-A177-3AD203B41FA5}">
                      <a16:colId xmlns:a16="http://schemas.microsoft.com/office/drawing/2014/main" val="20003"/>
                    </a:ext>
                  </a:extLst>
                </a:gridCol>
              </a:tblGrid>
              <a:tr h="478272">
                <a:tc>
                  <a:txBody>
                    <a:bodyPr/>
                    <a:lstStyle/>
                    <a:p>
                      <a:r>
                        <a:rPr lang="en-IN" sz="1800" dirty="0" err="1">
                          <a:solidFill>
                            <a:schemeClr val="tx1"/>
                          </a:solidFill>
                        </a:rPr>
                        <a:t>Q.No</a:t>
                      </a:r>
                      <a:r>
                        <a:rPr lang="en-IN" sz="1800" dirty="0">
                          <a:solidFill>
                            <a:schemeClr val="tx1"/>
                          </a:solidFill>
                        </a:rPr>
                        <a:t>.</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01">
                <a:tc>
                  <a:txBody>
                    <a:bodyPr/>
                    <a:lstStyle/>
                    <a:p>
                      <a:r>
                        <a:rPr lang="en-IN" sz="1800" dirty="0"/>
                        <a:t>1</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01">
                <a:tc>
                  <a:txBody>
                    <a:bodyPr/>
                    <a:lstStyle/>
                    <a:p>
                      <a:r>
                        <a:rPr lang="en-IN" sz="1800" dirty="0"/>
                        <a:t>2</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49" marR="91449" marT="45683" marB="456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2CF2D1EB-4D07-4C49-A9CB-87B0C4FF9707}"/>
              </a:ext>
            </a:extLst>
          </p:cNvPr>
          <p:cNvGraphicFramePr>
            <a:graphicFrameLocks noGrp="1"/>
          </p:cNvGraphicFramePr>
          <p:nvPr/>
        </p:nvGraphicFramePr>
        <p:xfrm>
          <a:off x="773113" y="3059113"/>
          <a:ext cx="7977188" cy="1097022"/>
        </p:xfrm>
        <a:graphic>
          <a:graphicData uri="http://schemas.openxmlformats.org/drawingml/2006/table">
            <a:tbl>
              <a:tblPr firstRow="1" bandRow="1">
                <a:tableStyleId>{5C22544A-7EE6-4342-B048-85BDC9FD1C3A}</a:tableStyleId>
              </a:tblPr>
              <a:tblGrid>
                <a:gridCol w="920444">
                  <a:extLst>
                    <a:ext uri="{9D8B030D-6E8A-4147-A177-3AD203B41FA5}">
                      <a16:colId xmlns:a16="http://schemas.microsoft.com/office/drawing/2014/main" val="20000"/>
                    </a:ext>
                  </a:extLst>
                </a:gridCol>
                <a:gridCol w="5369262">
                  <a:extLst>
                    <a:ext uri="{9D8B030D-6E8A-4147-A177-3AD203B41FA5}">
                      <a16:colId xmlns:a16="http://schemas.microsoft.com/office/drawing/2014/main" val="20001"/>
                    </a:ext>
                  </a:extLst>
                </a:gridCol>
                <a:gridCol w="843741">
                  <a:extLst>
                    <a:ext uri="{9D8B030D-6E8A-4147-A177-3AD203B41FA5}">
                      <a16:colId xmlns:a16="http://schemas.microsoft.com/office/drawing/2014/main" val="20002"/>
                    </a:ext>
                  </a:extLst>
                </a:gridCol>
                <a:gridCol w="843741">
                  <a:extLst>
                    <a:ext uri="{9D8B030D-6E8A-4147-A177-3AD203B41FA5}">
                      <a16:colId xmlns:a16="http://schemas.microsoft.com/office/drawing/2014/main" val="20003"/>
                    </a:ext>
                  </a:extLst>
                </a:gridCol>
              </a:tblGrid>
              <a:tr h="365654">
                <a:tc>
                  <a:txBody>
                    <a:bodyPr/>
                    <a:lstStyle/>
                    <a:p>
                      <a:r>
                        <a:rPr lang="en-IN" sz="1800" dirty="0" err="1">
                          <a:solidFill>
                            <a:schemeClr val="tx1"/>
                          </a:solidFill>
                        </a:rPr>
                        <a:t>Q.No</a:t>
                      </a:r>
                      <a:r>
                        <a:rPr lang="en-IN" sz="1800" dirty="0">
                          <a:solidFill>
                            <a:schemeClr val="tx1"/>
                          </a:solidFill>
                        </a:rPr>
                        <a:t>.</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654">
                <a:tc>
                  <a:txBody>
                    <a:bodyPr/>
                    <a:lstStyle/>
                    <a:p>
                      <a:r>
                        <a:rPr lang="en-IN" sz="1800" dirty="0"/>
                        <a:t>1</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654">
                <a:tc>
                  <a:txBody>
                    <a:bodyPr/>
                    <a:lstStyle/>
                    <a:p>
                      <a:r>
                        <a:rPr lang="en-IN" sz="1800" dirty="0"/>
                        <a:t>2</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L="91438" marR="91438"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5F1EC372-AAF8-429E-B03B-B778AFB8E3E2}"/>
              </a:ext>
            </a:extLst>
          </p:cNvPr>
          <p:cNvGraphicFramePr>
            <a:graphicFrameLocks noGrp="1"/>
          </p:cNvGraphicFramePr>
          <p:nvPr/>
        </p:nvGraphicFramePr>
        <p:xfrm>
          <a:off x="803275" y="4603750"/>
          <a:ext cx="7740650" cy="1560514"/>
        </p:xfrm>
        <a:graphic>
          <a:graphicData uri="http://schemas.openxmlformats.org/drawingml/2006/table">
            <a:tbl>
              <a:tblPr firstRow="1" bandRow="1">
                <a:tableStyleId>{5C22544A-7EE6-4342-B048-85BDC9FD1C3A}</a:tableStyleId>
              </a:tblPr>
              <a:tblGrid>
                <a:gridCol w="893152">
                  <a:extLst>
                    <a:ext uri="{9D8B030D-6E8A-4147-A177-3AD203B41FA5}">
                      <a16:colId xmlns:a16="http://schemas.microsoft.com/office/drawing/2014/main" val="20000"/>
                    </a:ext>
                  </a:extLst>
                </a:gridCol>
                <a:gridCol w="5210054">
                  <a:extLst>
                    <a:ext uri="{9D8B030D-6E8A-4147-A177-3AD203B41FA5}">
                      <a16:colId xmlns:a16="http://schemas.microsoft.com/office/drawing/2014/main" val="20001"/>
                    </a:ext>
                  </a:extLst>
                </a:gridCol>
                <a:gridCol w="818722">
                  <a:extLst>
                    <a:ext uri="{9D8B030D-6E8A-4147-A177-3AD203B41FA5}">
                      <a16:colId xmlns:a16="http://schemas.microsoft.com/office/drawing/2014/main" val="20002"/>
                    </a:ext>
                  </a:extLst>
                </a:gridCol>
                <a:gridCol w="818722">
                  <a:extLst>
                    <a:ext uri="{9D8B030D-6E8A-4147-A177-3AD203B41FA5}">
                      <a16:colId xmlns:a16="http://schemas.microsoft.com/office/drawing/2014/main" val="20003"/>
                    </a:ext>
                  </a:extLst>
                </a:gridCol>
              </a:tblGrid>
              <a:tr h="728276">
                <a:tc>
                  <a:txBody>
                    <a:bodyPr/>
                    <a:lstStyle/>
                    <a:p>
                      <a:r>
                        <a:rPr lang="en-IN" sz="1800" dirty="0" err="1">
                          <a:solidFill>
                            <a:schemeClr val="tx1"/>
                          </a:solidFill>
                        </a:rPr>
                        <a:t>Q.No</a:t>
                      </a:r>
                      <a:r>
                        <a:rPr lang="en-IN" sz="1800" dirty="0">
                          <a:solidFill>
                            <a:schemeClr val="tx1"/>
                          </a:solidFill>
                        </a:rPr>
                        <a:t>.</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Question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rPr>
                        <a:t>Marks </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dirty="0">
                          <a:solidFill>
                            <a:schemeClr val="tx1"/>
                          </a:solidFill>
                        </a:rPr>
                        <a:t>CO</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119">
                <a:tc>
                  <a:txBody>
                    <a:bodyPr/>
                    <a:lstStyle/>
                    <a:p>
                      <a:r>
                        <a:rPr lang="en-IN" sz="1800" dirty="0"/>
                        <a:t>1</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119">
                <a:tc>
                  <a:txBody>
                    <a:bodyPr/>
                    <a:lstStyle/>
                    <a:p>
                      <a:r>
                        <a:rPr lang="en-IN" sz="1800" dirty="0"/>
                        <a:t>2</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10</a:t>
                      </a:r>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sz="1800" dirty="0"/>
                    </a:p>
                  </a:txBody>
                  <a:tcPr marT="45672" marB="45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0B45E5D-48C8-4BE4-825C-8F7BB0BAF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 y="104043"/>
            <a:ext cx="1122430" cy="618270"/>
          </a:xfrm>
          <a:prstGeom prst="rect">
            <a:avLst/>
          </a:prstGeom>
        </p:spPr>
      </p:pic>
    </p:spTree>
    <p:extLst>
      <p:ext uri="{BB962C8B-B14F-4D97-AF65-F5344CB8AC3E}">
        <p14:creationId xmlns:p14="http://schemas.microsoft.com/office/powerpoint/2010/main" val="383893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3621799115"/>
              </p:ext>
            </p:extLst>
          </p:nvPr>
        </p:nvGraphicFramePr>
        <p:xfrm>
          <a:off x="381000" y="817163"/>
          <a:ext cx="8458200" cy="5407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Date Placeholder 5">
            <a:extLst>
              <a:ext uri="{FF2B5EF4-FFF2-40B4-BE49-F238E27FC236}">
                <a16:creationId xmlns:a16="http://schemas.microsoft.com/office/drawing/2014/main" id="{B1757793-90FB-4088-839F-34D4A8F96F57}"/>
              </a:ext>
            </a:extLst>
          </p:cNvPr>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Unit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93D3CB1A-9670-4977-8041-56311EB97A78}"/>
              </a:ext>
            </a:extLst>
          </p:cNvPr>
          <p:cNvGraphicFramePr>
            <a:graphicFrameLocks noGrp="1"/>
          </p:cNvGraphicFramePr>
          <p:nvPr>
            <p:ph idx="1"/>
            <p:extLst>
              <p:ext uri="{D42A27DB-BD31-4B8C-83A1-F6EECF244321}">
                <p14:modId xmlns:p14="http://schemas.microsoft.com/office/powerpoint/2010/main" val="2406554826"/>
              </p:ext>
            </p:extLst>
          </p:nvPr>
        </p:nvGraphicFramePr>
        <p:xfrm>
          <a:off x="1676400" y="1524000"/>
          <a:ext cx="4675824" cy="2971799"/>
        </p:xfrm>
        <a:graphic>
          <a:graphicData uri="http://schemas.openxmlformats.org/drawingml/2006/table">
            <a:tbl>
              <a:tblPr firstRow="1" firstCol="1" bandRow="1">
                <a:tableStyleId>{22838BEF-8BB2-4498-84A7-C5851F593DF1}</a:tableStyleId>
              </a:tblPr>
              <a:tblGrid>
                <a:gridCol w="1671723">
                  <a:extLst>
                    <a:ext uri="{9D8B030D-6E8A-4147-A177-3AD203B41FA5}">
                      <a16:colId xmlns:a16="http://schemas.microsoft.com/office/drawing/2014/main" val="1556318809"/>
                    </a:ext>
                  </a:extLst>
                </a:gridCol>
                <a:gridCol w="1001367">
                  <a:extLst>
                    <a:ext uri="{9D8B030D-6E8A-4147-A177-3AD203B41FA5}">
                      <a16:colId xmlns:a16="http://schemas.microsoft.com/office/drawing/2014/main" val="295577440"/>
                    </a:ext>
                  </a:extLst>
                </a:gridCol>
                <a:gridCol w="1001367">
                  <a:extLst>
                    <a:ext uri="{9D8B030D-6E8A-4147-A177-3AD203B41FA5}">
                      <a16:colId xmlns:a16="http://schemas.microsoft.com/office/drawing/2014/main" val="4077231196"/>
                    </a:ext>
                  </a:extLst>
                </a:gridCol>
                <a:gridCol w="1001367">
                  <a:extLst>
                    <a:ext uri="{9D8B030D-6E8A-4147-A177-3AD203B41FA5}">
                      <a16:colId xmlns:a16="http://schemas.microsoft.com/office/drawing/2014/main" val="604849472"/>
                    </a:ext>
                  </a:extLst>
                </a:gridCol>
              </a:tblGrid>
              <a:tr h="429661">
                <a:tc>
                  <a:txBody>
                    <a:bodyPr/>
                    <a:lstStyle/>
                    <a:p>
                      <a:pPr algn="just">
                        <a:lnSpc>
                          <a:spcPct val="115000"/>
                        </a:lnSpc>
                        <a:spcAft>
                          <a:spcPts val="0"/>
                        </a:spcAft>
                      </a:pPr>
                      <a:r>
                        <a:rPr lang="en-US" sz="2200" dirty="0">
                          <a:solidFill>
                            <a:srgbClr val="FF0000"/>
                          </a:solidFill>
                          <a:effectLst/>
                        </a:rPr>
                        <a:t> </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dirty="0">
                          <a:solidFill>
                            <a:srgbClr val="FF0000"/>
                          </a:solidFill>
                          <a:effectLst/>
                        </a:rPr>
                        <a:t>PSO1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a:solidFill>
                            <a:srgbClr val="FF0000"/>
                          </a:solidFill>
                          <a:effectLst/>
                        </a:rPr>
                        <a:t>PSO2</a:t>
                      </a: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2200">
                          <a:solidFill>
                            <a:srgbClr val="FF0000"/>
                          </a:solidFill>
                          <a:effectLst/>
                        </a:rPr>
                        <a:t>PSO3</a:t>
                      </a: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7867174"/>
                  </a:ext>
                </a:extLst>
              </a:tr>
              <a:tr h="429661">
                <a:tc>
                  <a:txBody>
                    <a:bodyPr/>
                    <a:lstStyle/>
                    <a:p>
                      <a:pP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Subject</a:t>
                      </a:r>
                      <a:r>
                        <a:rPr lang="en-US" sz="2200" baseline="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code</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499"/>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448684"/>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054971"/>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140698"/>
                  </a:ext>
                </a:extLst>
              </a:tr>
              <a:tr h="429661">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Subject code</a:t>
                      </a:r>
                      <a:endParaRPr kumimoji="0" lang="en-IN" sz="22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326070"/>
                  </a:ext>
                </a:extLst>
              </a:tr>
              <a:tr h="393833">
                <a:tc>
                  <a:txBody>
                    <a:bodyPr/>
                    <a:lstStyle/>
                    <a:p>
                      <a:pPr>
                        <a:lnSpc>
                          <a:spcPct val="115000"/>
                        </a:lnSpc>
                        <a:spcAft>
                          <a:spcPts val="0"/>
                        </a:spcAft>
                      </a:pPr>
                      <a:r>
                        <a:rPr lang="en-US" sz="22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avg</a:t>
                      </a: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endParaRPr lang="en-IN"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endParaRPr lang="en-IN" sz="2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06027915"/>
                  </a:ext>
                </a:extLst>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Rectangle 10">
            <a:extLst>
              <a:ext uri="{FF2B5EF4-FFF2-40B4-BE49-F238E27FC236}">
                <a16:creationId xmlns:a16="http://schemas.microsoft.com/office/drawing/2014/main" id="{4A858EEA-5BBF-4E33-BDF3-5A79CA92D58F}"/>
              </a:ext>
            </a:extLst>
          </p:cNvPr>
          <p:cNvSpPr/>
          <p:nvPr/>
        </p:nvSpPr>
        <p:spPr>
          <a:xfrm>
            <a:off x="1752600" y="4800600"/>
            <a:ext cx="4362092"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 *3= High	*2= Medium      *1=Low</a:t>
            </a:r>
            <a:endParaRPr lang="en-IN" dirty="0"/>
          </a:p>
        </p:txBody>
      </p:sp>
    </p:spTree>
    <p:extLst>
      <p:ext uri="{BB962C8B-B14F-4D97-AF65-F5344CB8AC3E}">
        <p14:creationId xmlns:p14="http://schemas.microsoft.com/office/powerpoint/2010/main" val="166812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497360693"/>
              </p:ext>
            </p:extLst>
          </p:nvPr>
        </p:nvGraphicFramePr>
        <p:xfrm>
          <a:off x="5334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304800" y="1028343"/>
            <a:ext cx="8458200" cy="5093702"/>
          </a:xfrm>
          <a:prstGeom prst="rect">
            <a:avLst/>
          </a:prstGeom>
        </p:spPr>
        <p:txBody>
          <a:bodyPr wrap="square">
            <a:spAutoFit/>
          </a:bodyPr>
          <a:lstStyle/>
          <a:p>
            <a:pPr algn="just"/>
            <a:r>
              <a:rPr lang="en-US" sz="2500" dirty="0">
                <a:solidFill>
                  <a:srgbClr val="003300"/>
                </a:solidFill>
                <a:latin typeface="Times New Roman" panose="02020603050405020304" pitchFamily="18" charset="0"/>
                <a:cs typeface="Times New Roman" panose="02020603050405020304" pitchFamily="18" charset="0"/>
              </a:rPr>
              <a:t>Prerequisites</a:t>
            </a:r>
          </a:p>
          <a:p>
            <a:pPr algn="just"/>
            <a:r>
              <a:rPr lang="en-US" sz="2500" dirty="0">
                <a:solidFill>
                  <a:srgbClr val="003300"/>
                </a:solidFill>
                <a:latin typeface="Times New Roman" panose="02020603050405020304" pitchFamily="18" charset="0"/>
                <a:cs typeface="Times New Roman" panose="02020603050405020304" pitchFamily="18" charset="0"/>
              </a:rPr>
              <a:t>No prior experience with computer vision is assumed, although previous knowledge of visual computing or signal processing will be helpful (e.g., CSCI 1230). The following skills are necessary for this class:</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Math:</a:t>
            </a:r>
            <a:r>
              <a:rPr lang="en-US" sz="2500" dirty="0">
                <a:solidFill>
                  <a:srgbClr val="003300"/>
                </a:solidFill>
                <a:latin typeface="Times New Roman" panose="02020603050405020304" pitchFamily="18" charset="0"/>
                <a:cs typeface="Times New Roman" panose="02020603050405020304" pitchFamily="18" charset="0"/>
              </a:rPr>
              <a:t> Linear algebra, vector calculus, and probability. Linear algebra is the most important and is required.</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Data structures:</a:t>
            </a:r>
            <a:r>
              <a:rPr lang="en-US" sz="2500" dirty="0">
                <a:solidFill>
                  <a:srgbClr val="003300"/>
                </a:solidFill>
                <a:latin typeface="Times New Roman" panose="02020603050405020304" pitchFamily="18" charset="0"/>
                <a:cs typeface="Times New Roman" panose="02020603050405020304" pitchFamily="18" charset="0"/>
              </a:rPr>
              <a:t> You will write code that represents images as matrices, high-dimensional features, and geometric constructions.</a:t>
            </a:r>
          </a:p>
          <a:p>
            <a:pPr algn="just">
              <a:buFont typeface="Arial" panose="020B0604020202020204" pitchFamily="34" charset="0"/>
              <a:buChar char="•"/>
            </a:pPr>
            <a:r>
              <a:rPr lang="en-US" sz="2500" b="1" dirty="0">
                <a:solidFill>
                  <a:srgbClr val="003300"/>
                </a:solidFill>
                <a:latin typeface="Times New Roman" panose="02020603050405020304" pitchFamily="18" charset="0"/>
                <a:cs typeface="Times New Roman" panose="02020603050405020304" pitchFamily="18" charset="0"/>
              </a:rPr>
              <a:t>Programming and toolchains:</a:t>
            </a:r>
            <a:r>
              <a:rPr lang="en-US" sz="2500" dirty="0">
                <a:solidFill>
                  <a:srgbClr val="003300"/>
                </a:solidFill>
                <a:latin typeface="Times New Roman" panose="02020603050405020304" pitchFamily="18" charset="0"/>
                <a:cs typeface="Times New Roman" panose="02020603050405020304" pitchFamily="18" charset="0"/>
              </a:rPr>
              <a:t> A good working knowledge. Intro CS is required, and an intermediate systems course is strongly encouraged.</a:t>
            </a:r>
            <a:endParaRPr lang="en-US" sz="2500"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41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a:t>UNIT-I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a:t>UNIT-I: </a:t>
            </a:r>
            <a:r>
              <a:rPr lang="en-US" sz="2800" b="1" dirty="0"/>
              <a:t> </a:t>
            </a:r>
            <a:r>
              <a:rPr lang="en-GB" sz="2800" kern="100" dirty="0">
                <a:latin typeface="Times New Roman" panose="02020603050405020304" pitchFamily="18" charset="0"/>
                <a:cs typeface="Times New Roman" panose="02020603050405020304" pitchFamily="18" charset="0"/>
              </a:rPr>
              <a:t>Introduction to Computer Vision:</a:t>
            </a:r>
            <a:endParaRPr lang="en-IN" sz="2800" kern="100" dirty="0">
              <a:latin typeface="Times New Roman" panose="02020603050405020304" pitchFamily="18" charset="0"/>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658985148"/>
              </p:ext>
            </p:extLst>
          </p:nvPr>
        </p:nvGraphicFramePr>
        <p:xfrm>
          <a:off x="297766" y="1940139"/>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742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161616"/>
                </a:solidFill>
                <a:effectLst/>
                <a:latin typeface="IBM Plex Sans" panose="020F0502020204030204" pitchFamily="34" charset="0"/>
              </a:rPr>
              <a:t>Introduction to GANs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id="{13C054A6-8463-B564-C37F-4E184B69A9F6}"/>
              </a:ext>
            </a:extLst>
          </p:cNvPr>
          <p:cNvSpPr txBox="1"/>
          <p:nvPr/>
        </p:nvSpPr>
        <p:spPr>
          <a:xfrm>
            <a:off x="228600" y="967694"/>
            <a:ext cx="8610600" cy="4247317"/>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161616"/>
                </a:solidFill>
                <a:effectLst/>
                <a:latin typeface="inherit"/>
              </a:rPr>
              <a:t>Generative:</a:t>
            </a:r>
            <a:r>
              <a:rPr lang="en-US" b="0" i="0" dirty="0">
                <a:solidFill>
                  <a:srgbClr val="161616"/>
                </a:solidFill>
                <a:effectLst/>
                <a:latin typeface="inherit"/>
              </a:rPr>
              <a:t> You can think of the term generative as producing </a:t>
            </a:r>
            <a:r>
              <a:rPr lang="en-US" b="0" i="1" dirty="0">
                <a:solidFill>
                  <a:srgbClr val="161616"/>
                </a:solidFill>
                <a:effectLst/>
                <a:latin typeface="inherit"/>
              </a:rPr>
              <a:t>something</a:t>
            </a:r>
            <a:r>
              <a:rPr lang="en-US" b="0" i="0" dirty="0">
                <a:solidFill>
                  <a:srgbClr val="161616"/>
                </a:solidFill>
                <a:effectLst/>
                <a:latin typeface="inherit"/>
              </a:rPr>
              <a:t>. This can be taking some input images and producing an output with a twist. For example, you can transform a horse into a zebra with some degree of accuracy. The result depends on the input and how well-trained the layers are in the generative model for this use case.</a:t>
            </a:r>
          </a:p>
          <a:p>
            <a:pPr algn="l" fontAlgn="base">
              <a:buFont typeface="Arial" panose="020B0604020202020204" pitchFamily="34" charset="0"/>
              <a:buChar char="•"/>
            </a:pPr>
            <a:endParaRPr lang="en-US" dirty="0">
              <a:solidFill>
                <a:srgbClr val="161616"/>
              </a:solidFill>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dirty="0">
              <a:solidFill>
                <a:srgbClr val="161616"/>
              </a:solidFill>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dirty="0">
              <a:solidFill>
                <a:srgbClr val="161616"/>
              </a:solidFill>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r>
              <a:rPr lang="en-US" b="1" i="0" dirty="0">
                <a:solidFill>
                  <a:srgbClr val="161616"/>
                </a:solidFill>
                <a:effectLst/>
                <a:latin typeface="inherit"/>
              </a:rPr>
              <a:t>Adversarial:</a:t>
            </a:r>
            <a:r>
              <a:rPr lang="en-US" b="0" i="0" dirty="0">
                <a:solidFill>
                  <a:srgbClr val="161616"/>
                </a:solidFill>
                <a:effectLst/>
                <a:latin typeface="inherit"/>
              </a:rPr>
              <a:t> You can think of the term adversarial as pitting one thing against another thing. In the context of GANs, this means pitting the generative result (fake images) against the real images present in the data set. The specific mechanism is called a discriminator, which is implementing a model that tries to discriminate between the real and fake images.</a:t>
            </a:r>
          </a:p>
        </p:txBody>
      </p:sp>
    </p:spTree>
    <p:extLst>
      <p:ext uri="{BB962C8B-B14F-4D97-AF65-F5344CB8AC3E}">
        <p14:creationId xmlns:p14="http://schemas.microsoft.com/office/powerpoint/2010/main" val="874828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DF556-F95E-F309-D7D3-0D887276DDA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7E016A0-7E15-8821-1433-4529498AC3CD}"/>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68AF92D4-27ED-1BD7-A21B-45A8EBA54FFC}"/>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7" name="TextBox 6">
            <a:extLst>
              <a:ext uri="{FF2B5EF4-FFF2-40B4-BE49-F238E27FC236}">
                <a16:creationId xmlns:a16="http://schemas.microsoft.com/office/drawing/2014/main" id="{54AB6731-53B1-C589-8A3A-55CF7AFD748C}"/>
              </a:ext>
            </a:extLst>
          </p:cNvPr>
          <p:cNvSpPr txBox="1"/>
          <p:nvPr/>
        </p:nvSpPr>
        <p:spPr>
          <a:xfrm>
            <a:off x="76200" y="1143000"/>
            <a:ext cx="8610600" cy="3139321"/>
          </a:xfrm>
          <a:prstGeom prst="rect">
            <a:avLst/>
          </a:prstGeom>
          <a:noFill/>
        </p:spPr>
        <p:txBody>
          <a:bodyPr wrap="square">
            <a:spAutoFit/>
          </a:bodyPr>
          <a:lstStyle/>
          <a:p>
            <a:r>
              <a:rPr lang="en-US" dirty="0"/>
              <a:t>"The generative model can be thought of as analogous to a team of counterfeiters, trying to produce fake currency and use it without detection, while the discriminative model is analogous to the police, trying to detect the counterfeit currency. Competition in this game drives both teams to improve their methods until the counterfeits are indistinguishable from the genuine articles."</a:t>
            </a:r>
          </a:p>
          <a:p>
            <a:endParaRPr lang="en-US" dirty="0"/>
          </a:p>
          <a:p>
            <a:r>
              <a:rPr lang="en-US" dirty="0"/>
              <a:t>Goodfellow demonstrated how you could use the modern-day computing power to generate fake examples that look like real images of numbers, people, animals, and anything you might imagine. As long as you can curate the data, these types of models can generate novel examples. In the following image. the yellow columns are examples of generated images from Goodfellow's paper</a:t>
            </a:r>
            <a:endParaRPr lang="en-IN" dirty="0"/>
          </a:p>
        </p:txBody>
      </p:sp>
      <p:sp>
        <p:nvSpPr>
          <p:cNvPr id="5" name="Title 1">
            <a:extLst>
              <a:ext uri="{FF2B5EF4-FFF2-40B4-BE49-F238E27FC236}">
                <a16:creationId xmlns:a16="http://schemas.microsoft.com/office/drawing/2014/main" id="{66CFBBF1-6E5F-B710-7A5D-235B68B2317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161616"/>
                </a:solidFill>
                <a:effectLst/>
                <a:latin typeface="IBM Plex Sans" panose="020F0502020204030204" pitchFamily="34" charset="0"/>
              </a:rPr>
              <a:t>Introduction to GANs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6" name="Picture 2" descr="E:\NIET\Project\xLogo11.png.pagespeed.ic.pydHLuCQEZ.png">
            <a:extLst>
              <a:ext uri="{FF2B5EF4-FFF2-40B4-BE49-F238E27FC236}">
                <a16:creationId xmlns:a16="http://schemas.microsoft.com/office/drawing/2014/main" id="{7725EAF9-B0EC-A6A2-CCC7-862500316094}"/>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0897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A51197-5C60-73E0-4511-4F58DE5D62E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886AEB8-A1F3-0939-1C17-5FE40584802B}"/>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ADAEF531-FA63-2701-143D-BBFED5EAB594}"/>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4">
            <a:extLst>
              <a:ext uri="{FF2B5EF4-FFF2-40B4-BE49-F238E27FC236}">
                <a16:creationId xmlns:a16="http://schemas.microsoft.com/office/drawing/2014/main" id="{1911ED4F-03B2-F1CB-51DB-F9DD55F9E1E9}"/>
              </a:ext>
            </a:extLst>
          </p:cNvPr>
          <p:cNvPicPr>
            <a:picLocks noChangeAspect="1"/>
          </p:cNvPicPr>
          <p:nvPr/>
        </p:nvPicPr>
        <p:blipFill>
          <a:blip r:embed="rId2"/>
          <a:stretch>
            <a:fillRect/>
          </a:stretch>
        </p:blipFill>
        <p:spPr>
          <a:xfrm>
            <a:off x="0" y="712439"/>
            <a:ext cx="9144000" cy="6145561"/>
          </a:xfrm>
          <a:prstGeom prst="rect">
            <a:avLst/>
          </a:prstGeom>
        </p:spPr>
      </p:pic>
      <p:sp>
        <p:nvSpPr>
          <p:cNvPr id="6" name="Title 1">
            <a:extLst>
              <a:ext uri="{FF2B5EF4-FFF2-40B4-BE49-F238E27FC236}">
                <a16:creationId xmlns:a16="http://schemas.microsoft.com/office/drawing/2014/main" id="{F048EDC1-C522-43A2-6483-B3C4D57B4A93}"/>
              </a:ext>
            </a:extLst>
          </p:cNvPr>
          <p:cNvSpPr txBox="1">
            <a:spLocks/>
          </p:cNvSpPr>
          <p:nvPr/>
        </p:nvSpPr>
        <p:spPr>
          <a:xfrm>
            <a:off x="1358770" y="30162"/>
            <a:ext cx="7772400" cy="652115"/>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161616"/>
                </a:solidFill>
                <a:effectLst/>
                <a:latin typeface="IBM Plex Sans" panose="020F0502020204030204" pitchFamily="34" charset="0"/>
              </a:rPr>
              <a:t>Introduction to GANs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7659496C-80B1-3288-BAFC-8D58FB2D7EC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5943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87E4CA-F2F7-8297-2416-4937CE617BE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A3FA62C-4624-F3EF-1A45-12F53EC900B8}"/>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6A157994-F8DF-E80F-50ED-779BE016E0E8}"/>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6" name="TextBox 5">
            <a:extLst>
              <a:ext uri="{FF2B5EF4-FFF2-40B4-BE49-F238E27FC236}">
                <a16:creationId xmlns:a16="http://schemas.microsoft.com/office/drawing/2014/main" id="{580B5B70-5312-0606-519A-E748A987DDF9}"/>
              </a:ext>
            </a:extLst>
          </p:cNvPr>
          <p:cNvSpPr txBox="1"/>
          <p:nvPr/>
        </p:nvSpPr>
        <p:spPr>
          <a:xfrm>
            <a:off x="400050" y="892353"/>
            <a:ext cx="4572000" cy="369332"/>
          </a:xfrm>
          <a:prstGeom prst="rect">
            <a:avLst/>
          </a:prstGeom>
          <a:noFill/>
        </p:spPr>
        <p:txBody>
          <a:bodyPr wrap="square">
            <a:spAutoFit/>
          </a:bodyPr>
          <a:lstStyle/>
          <a:p>
            <a:pPr algn="l" fontAlgn="base"/>
            <a:r>
              <a:rPr lang="en-IN" b="0" i="0" dirty="0">
                <a:solidFill>
                  <a:srgbClr val="161616"/>
                </a:solidFill>
                <a:effectLst/>
                <a:latin typeface="IBM Plex Sans" panose="020B0503050203000203" pitchFamily="34" charset="0"/>
              </a:rPr>
              <a:t>Components in a GAN model</a:t>
            </a:r>
          </a:p>
        </p:txBody>
      </p:sp>
      <p:sp>
        <p:nvSpPr>
          <p:cNvPr id="8" name="TextBox 7">
            <a:extLst>
              <a:ext uri="{FF2B5EF4-FFF2-40B4-BE49-F238E27FC236}">
                <a16:creationId xmlns:a16="http://schemas.microsoft.com/office/drawing/2014/main" id="{2A62A1A6-C2C9-9F56-7144-EA5BEC54CCBF}"/>
              </a:ext>
            </a:extLst>
          </p:cNvPr>
          <p:cNvSpPr txBox="1"/>
          <p:nvPr/>
        </p:nvSpPr>
        <p:spPr>
          <a:xfrm>
            <a:off x="400050" y="1859340"/>
            <a:ext cx="8286750" cy="1754326"/>
          </a:xfrm>
          <a:prstGeom prst="rect">
            <a:avLst/>
          </a:prstGeom>
          <a:noFill/>
        </p:spPr>
        <p:txBody>
          <a:bodyPr wrap="square">
            <a:spAutoFit/>
          </a:bodyPr>
          <a:lstStyle/>
          <a:p>
            <a:r>
              <a:rPr lang="en-US" b="0" i="0" dirty="0">
                <a:solidFill>
                  <a:srgbClr val="161616"/>
                </a:solidFill>
                <a:effectLst/>
                <a:latin typeface="IBM Plex Sans" panose="020B0503050203000203" pitchFamily="34" charset="0"/>
              </a:rPr>
              <a:t>As previously explained, GANs consist of a generative and an adversarial network. Although there are many different GAN models, I focus on the core components of the most common one </a:t>
            </a:r>
            <a:r>
              <a:rPr lang="en-US" b="0" i="0" u="sng" dirty="0">
                <a:solidFill>
                  <a:srgbClr val="0F62FE"/>
                </a:solidFill>
                <a:effectLst/>
                <a:latin typeface="IBM Plex Sans" panose="020B0503050203000203" pitchFamily="34" charset="0"/>
                <a:hlinkClick r:id="rId2"/>
              </a:rPr>
              <a:t>deep convolutional generative adversarial networks (DCGAN)</a:t>
            </a:r>
            <a:r>
              <a:rPr lang="en-US" b="0" i="0" dirty="0">
                <a:solidFill>
                  <a:srgbClr val="161616"/>
                </a:solidFill>
                <a:effectLst/>
                <a:latin typeface="IBM Plex Sans" panose="020B0503050203000203" pitchFamily="34" charset="0"/>
              </a:rPr>
              <a:t>, which was introduced in 2015 by Alec Radford et al. I also discuss use cases with newer models that have tweaked the components of the model to create something unique.</a:t>
            </a:r>
            <a:endParaRPr lang="en-IN" dirty="0"/>
          </a:p>
        </p:txBody>
      </p:sp>
      <p:sp>
        <p:nvSpPr>
          <p:cNvPr id="5" name="Title 1">
            <a:extLst>
              <a:ext uri="{FF2B5EF4-FFF2-40B4-BE49-F238E27FC236}">
                <a16:creationId xmlns:a16="http://schemas.microsoft.com/office/drawing/2014/main" id="{656BC75F-CFA2-2E3F-7E0B-312760272497}"/>
              </a:ext>
            </a:extLst>
          </p:cNvPr>
          <p:cNvSpPr txBox="1">
            <a:spLocks/>
          </p:cNvSpPr>
          <p:nvPr/>
        </p:nvSpPr>
        <p:spPr>
          <a:xfrm>
            <a:off x="1371600" y="-21768"/>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161616"/>
                </a:solidFill>
                <a:effectLst/>
                <a:latin typeface="IBM Plex Sans" panose="020B0503050203000203" pitchFamily="34" charset="0"/>
              </a:rPr>
              <a:t>Components </a:t>
            </a:r>
            <a:r>
              <a:rPr lang="en-IN" sz="2400" b="1" i="0" dirty="0">
                <a:solidFill>
                  <a:srgbClr val="161616"/>
                </a:solidFill>
                <a:effectLst/>
                <a:latin typeface="IBM Plex Sans" panose="020F0502020204030204" pitchFamily="34" charset="0"/>
              </a:rPr>
              <a:t>GANs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A3FA66EB-1C01-FA90-7AF5-9708B6E74C1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013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17E950-E0BC-6BDB-8A79-A38866C9078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50A77FD-6228-D936-B280-DB5137E55E12}"/>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6DEB75BC-1346-2C58-2C4A-4968D8AEDF1A}"/>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6" name="TextBox 5">
            <a:extLst>
              <a:ext uri="{FF2B5EF4-FFF2-40B4-BE49-F238E27FC236}">
                <a16:creationId xmlns:a16="http://schemas.microsoft.com/office/drawing/2014/main" id="{1DEA2316-DDDC-7663-3FDC-8C876EAEE42E}"/>
              </a:ext>
            </a:extLst>
          </p:cNvPr>
          <p:cNvSpPr txBox="1"/>
          <p:nvPr/>
        </p:nvSpPr>
        <p:spPr>
          <a:xfrm>
            <a:off x="381000" y="1582341"/>
            <a:ext cx="8458200" cy="5078313"/>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161616"/>
                </a:solidFill>
                <a:effectLst/>
                <a:latin typeface="inherit"/>
              </a:rPr>
              <a:t>Replacing any pooling layers with </a:t>
            </a:r>
            <a:r>
              <a:rPr lang="en-US" b="0" i="0" dirty="0" err="1">
                <a:solidFill>
                  <a:srgbClr val="161616"/>
                </a:solidFill>
                <a:effectLst/>
                <a:latin typeface="inherit"/>
              </a:rPr>
              <a:t>strided</a:t>
            </a:r>
            <a:r>
              <a:rPr lang="en-US" b="0" i="0" dirty="0">
                <a:solidFill>
                  <a:srgbClr val="161616"/>
                </a:solidFill>
                <a:effectLst/>
                <a:latin typeface="inherit"/>
              </a:rPr>
              <a:t> convolutions (discriminator) and fractional-</a:t>
            </a:r>
            <a:r>
              <a:rPr lang="en-US" b="0" i="0" dirty="0" err="1">
                <a:solidFill>
                  <a:srgbClr val="161616"/>
                </a:solidFill>
                <a:effectLst/>
                <a:latin typeface="inherit"/>
              </a:rPr>
              <a:t>strided</a:t>
            </a:r>
            <a:r>
              <a:rPr lang="en-US" b="0" i="0" dirty="0">
                <a:solidFill>
                  <a:srgbClr val="161616"/>
                </a:solidFill>
                <a:effectLst/>
                <a:latin typeface="inherit"/>
              </a:rPr>
              <a:t> convolutions (generator)</a:t>
            </a: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r>
              <a:rPr lang="en-US" b="0" i="0" dirty="0">
                <a:solidFill>
                  <a:srgbClr val="161616"/>
                </a:solidFill>
                <a:effectLst/>
                <a:latin typeface="inherit"/>
              </a:rPr>
              <a:t>Using batch norm (BN) in both the generator and the discriminator</a:t>
            </a: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r>
              <a:rPr lang="en-US" b="0" i="0" dirty="0">
                <a:solidFill>
                  <a:srgbClr val="161616"/>
                </a:solidFill>
                <a:effectLst/>
                <a:latin typeface="inherit"/>
              </a:rPr>
              <a:t>Removing fully connected hidden layers for deeper architectures</a:t>
            </a: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r>
              <a:rPr lang="en-US" b="0" i="0" dirty="0">
                <a:solidFill>
                  <a:srgbClr val="161616"/>
                </a:solidFill>
                <a:effectLst/>
                <a:latin typeface="inherit"/>
              </a:rPr>
              <a:t>Using </a:t>
            </a:r>
            <a:r>
              <a:rPr lang="en-US" b="0" i="0" dirty="0" err="1">
                <a:solidFill>
                  <a:srgbClr val="161616"/>
                </a:solidFill>
                <a:effectLst/>
                <a:latin typeface="inherit"/>
              </a:rPr>
              <a:t>ReLU</a:t>
            </a:r>
            <a:r>
              <a:rPr lang="en-US" b="0" i="0" dirty="0">
                <a:solidFill>
                  <a:srgbClr val="161616"/>
                </a:solidFill>
                <a:effectLst/>
                <a:latin typeface="inherit"/>
              </a:rPr>
              <a:t> activation in the generator for all layers except for the output, which uses Tanh</a:t>
            </a:r>
          </a:p>
          <a:p>
            <a:pPr algn="l" fontAlgn="base">
              <a:buFont typeface="Arial" panose="020B0604020202020204" pitchFamily="34" charset="0"/>
              <a:buChar char="•"/>
            </a:pPr>
            <a:endParaRPr lang="en-US" dirty="0">
              <a:solidFill>
                <a:srgbClr val="161616"/>
              </a:solidFill>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r>
              <a:rPr lang="en-US" b="0" i="0" dirty="0">
                <a:solidFill>
                  <a:srgbClr val="161616"/>
                </a:solidFill>
                <a:effectLst/>
                <a:latin typeface="inherit"/>
              </a:rPr>
              <a:t>Using </a:t>
            </a:r>
            <a:r>
              <a:rPr lang="en-US" b="0" i="0" dirty="0" err="1">
                <a:solidFill>
                  <a:srgbClr val="161616"/>
                </a:solidFill>
                <a:effectLst/>
                <a:latin typeface="inherit"/>
              </a:rPr>
              <a:t>LeakyReLU</a:t>
            </a:r>
            <a:r>
              <a:rPr lang="en-US" b="0" i="0" dirty="0">
                <a:solidFill>
                  <a:srgbClr val="161616"/>
                </a:solidFill>
                <a:effectLst/>
                <a:latin typeface="inherit"/>
              </a:rPr>
              <a:t> activation in the discriminator for all layers</a:t>
            </a:r>
          </a:p>
          <a:p>
            <a:br>
              <a:rPr lang="en-US" dirty="0"/>
            </a:br>
            <a:endParaRPr lang="en-IN" dirty="0"/>
          </a:p>
        </p:txBody>
      </p:sp>
      <p:sp>
        <p:nvSpPr>
          <p:cNvPr id="5" name="Title 1">
            <a:extLst>
              <a:ext uri="{FF2B5EF4-FFF2-40B4-BE49-F238E27FC236}">
                <a16:creationId xmlns:a16="http://schemas.microsoft.com/office/drawing/2014/main" id="{9E7E6281-48C8-5ABF-BA50-A0FD5225BB42}"/>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161616"/>
                </a:solidFill>
                <a:effectLst/>
                <a:latin typeface="IBM Plex Sans" panose="020B0503050203000203" pitchFamily="34" charset="0"/>
              </a:rPr>
              <a:t>Components </a:t>
            </a:r>
            <a:r>
              <a:rPr lang="en-IN" sz="2400" b="1" i="0" dirty="0">
                <a:solidFill>
                  <a:srgbClr val="161616"/>
                </a:solidFill>
                <a:effectLst/>
                <a:latin typeface="IBM Plex Sans" panose="020F0502020204030204" pitchFamily="34" charset="0"/>
              </a:rPr>
              <a:t>GANs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D6801BC0-0D2A-DF04-54C0-343265CF4B4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20847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E96E15-7613-2B67-10EF-DA99D4A248B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BC1824E-03C3-3D71-705A-14F430CC956E}"/>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456103EB-926F-6576-E75C-D15697FC7373}"/>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a:extLst>
              <a:ext uri="{FF2B5EF4-FFF2-40B4-BE49-F238E27FC236}">
                <a16:creationId xmlns:a16="http://schemas.microsoft.com/office/drawing/2014/main" id="{AE39CB67-2C8A-A1A2-C32F-B74DCC9CE596}"/>
              </a:ext>
            </a:extLst>
          </p:cNvPr>
          <p:cNvPicPr>
            <a:picLocks noChangeAspect="1"/>
          </p:cNvPicPr>
          <p:nvPr/>
        </p:nvPicPr>
        <p:blipFill>
          <a:blip r:embed="rId2"/>
          <a:stretch>
            <a:fillRect/>
          </a:stretch>
        </p:blipFill>
        <p:spPr>
          <a:xfrm>
            <a:off x="0" y="1120819"/>
            <a:ext cx="9144000" cy="4616361"/>
          </a:xfrm>
          <a:prstGeom prst="rect">
            <a:avLst/>
          </a:prstGeom>
        </p:spPr>
      </p:pic>
      <p:sp>
        <p:nvSpPr>
          <p:cNvPr id="6" name="Title 1">
            <a:extLst>
              <a:ext uri="{FF2B5EF4-FFF2-40B4-BE49-F238E27FC236}">
                <a16:creationId xmlns:a16="http://schemas.microsoft.com/office/drawing/2014/main" id="{F7764C74-B08A-7B39-13DB-10CE22703975}"/>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161616"/>
                </a:solidFill>
                <a:effectLst/>
                <a:latin typeface="IBM Plex Sans" panose="020F0502020204030204" pitchFamily="34" charset="0"/>
              </a:rPr>
              <a:t>Introduction to GANs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EBFC498A-6AE7-3919-F50D-6C3625A19A3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390546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8ACAD-B3F1-48A8-74A4-46233AADC7D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9A20A83-8CDB-A0A0-ACD8-8776A9C5513E}"/>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578C815B-0FCD-110C-160B-9CCEF5FA35D5}"/>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6" name="TextBox 5">
            <a:extLst>
              <a:ext uri="{FF2B5EF4-FFF2-40B4-BE49-F238E27FC236}">
                <a16:creationId xmlns:a16="http://schemas.microsoft.com/office/drawing/2014/main" id="{34313892-BDEB-9692-7687-9E09D5129656}"/>
              </a:ext>
            </a:extLst>
          </p:cNvPr>
          <p:cNvSpPr txBox="1"/>
          <p:nvPr/>
        </p:nvSpPr>
        <p:spPr>
          <a:xfrm>
            <a:off x="457200" y="304800"/>
            <a:ext cx="4572000" cy="369332"/>
          </a:xfrm>
          <a:prstGeom prst="rect">
            <a:avLst/>
          </a:prstGeom>
          <a:noFill/>
        </p:spPr>
        <p:txBody>
          <a:bodyPr wrap="square">
            <a:spAutoFit/>
          </a:bodyPr>
          <a:lstStyle/>
          <a:p>
            <a:pPr algn="l" fontAlgn="base"/>
            <a:r>
              <a:rPr lang="en-IN" b="0" i="0" dirty="0">
                <a:solidFill>
                  <a:srgbClr val="161616"/>
                </a:solidFill>
                <a:effectLst/>
                <a:latin typeface="IBM Plex Sans" panose="020B0503050203000203" pitchFamily="34" charset="0"/>
              </a:rPr>
              <a:t>Generator</a:t>
            </a:r>
          </a:p>
        </p:txBody>
      </p:sp>
      <p:sp>
        <p:nvSpPr>
          <p:cNvPr id="8" name="TextBox 7">
            <a:extLst>
              <a:ext uri="{FF2B5EF4-FFF2-40B4-BE49-F238E27FC236}">
                <a16:creationId xmlns:a16="http://schemas.microsoft.com/office/drawing/2014/main" id="{44F55093-7C32-093B-2FE7-179F774312BD}"/>
              </a:ext>
            </a:extLst>
          </p:cNvPr>
          <p:cNvSpPr txBox="1"/>
          <p:nvPr/>
        </p:nvSpPr>
        <p:spPr>
          <a:xfrm>
            <a:off x="0" y="674132"/>
            <a:ext cx="8915400" cy="5909310"/>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For the generator, you can input random images (also known as noise). These random images can be anything, but might also be generated or augmented data. Through the generator, you generate a sample that hopefully ends up looking like it is part of the real data set if you train the generator and discriminator to both be good enough. The generator's output is sometimes referred to as the latent space or a latent vector.</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To optimize the generator, you first must pass the output of the generator through the discriminator. Subsequently, you can backpropagate and calculate the errors of both the generator and the discriminator (to be covered in the next section).</a:t>
            </a:r>
          </a:p>
          <a:p>
            <a:pPr algn="l" fontAlgn="base"/>
            <a:r>
              <a:rPr lang="en-US" b="0" i="0" dirty="0">
                <a:solidFill>
                  <a:srgbClr val="161616"/>
                </a:solidFill>
                <a:effectLst/>
                <a:latin typeface="IBM Plex Sans" panose="020B0503050203000203" pitchFamily="34" charset="0"/>
              </a:rPr>
              <a:t>There are only a few components in the actual generator itself, all of which are typical components in convolutional neural networks. The type of convolution used in the generator is called a </a:t>
            </a:r>
            <a:r>
              <a:rPr lang="en-US" b="0" i="1" dirty="0">
                <a:solidFill>
                  <a:srgbClr val="161616"/>
                </a:solidFill>
                <a:effectLst/>
                <a:latin typeface="inherit"/>
              </a:rPr>
              <a:t>deconvolution,</a:t>
            </a:r>
            <a:r>
              <a:rPr lang="en-US" b="0" i="0" dirty="0">
                <a:solidFill>
                  <a:srgbClr val="161616"/>
                </a:solidFill>
                <a:effectLst/>
                <a:latin typeface="IBM Plex Sans" panose="020B0503050203000203" pitchFamily="34" charset="0"/>
              </a:rPr>
              <a:t> which is also known as a transposed convolution. Other components include the typical batch normalization and activation functions.</a:t>
            </a: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The way that the deconvolution is constructed and the way the parameters (stride, padding, and kernel size) are set for the individual deconvolutions make it possible to upscale and generate a new image that is supposed to resemble the input. </a:t>
            </a:r>
          </a:p>
        </p:txBody>
      </p:sp>
      <p:sp>
        <p:nvSpPr>
          <p:cNvPr id="5" name="Title 1">
            <a:extLst>
              <a:ext uri="{FF2B5EF4-FFF2-40B4-BE49-F238E27FC236}">
                <a16:creationId xmlns:a16="http://schemas.microsoft.com/office/drawing/2014/main" id="{7FF68492-D5C5-FA98-75D6-8D0D9A3CFA0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A9239E48-F833-09C0-0290-E5116419B99C}"/>
              </a:ext>
            </a:extLst>
          </p:cNvPr>
          <p:cNvPicPr>
            <a:picLocks noChangeAspect="1" noChangeArrowheads="1"/>
          </p:cNvPicPr>
          <p:nvPr/>
        </p:nvPicPr>
        <p:blipFill>
          <a:blip r:embed="rId2"/>
          <a:srcRect/>
          <a:stretch>
            <a:fillRect/>
          </a:stretch>
        </p:blipFill>
        <p:spPr bwMode="auto">
          <a:xfrm>
            <a:off x="0" y="1"/>
            <a:ext cx="1447800" cy="369332"/>
          </a:xfrm>
          <a:prstGeom prst="rect">
            <a:avLst/>
          </a:prstGeom>
          <a:noFill/>
        </p:spPr>
      </p:pic>
    </p:spTree>
    <p:extLst>
      <p:ext uri="{BB962C8B-B14F-4D97-AF65-F5344CB8AC3E}">
        <p14:creationId xmlns:p14="http://schemas.microsoft.com/office/powerpoint/2010/main" val="3211641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8E680-0DEB-61AE-5F3A-0F377DDEEB2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6E08975-D99D-9B9D-97E8-134BF0A08F95}"/>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92997D6F-653E-73FA-F971-C2AC76905288}"/>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Picture 4">
            <a:extLst>
              <a:ext uri="{FF2B5EF4-FFF2-40B4-BE49-F238E27FC236}">
                <a16:creationId xmlns:a16="http://schemas.microsoft.com/office/drawing/2014/main" id="{1C2ADD80-CB65-15AC-4BA6-051A92357163}"/>
              </a:ext>
            </a:extLst>
          </p:cNvPr>
          <p:cNvPicPr>
            <a:picLocks noChangeAspect="1"/>
          </p:cNvPicPr>
          <p:nvPr/>
        </p:nvPicPr>
        <p:blipFill>
          <a:blip r:embed="rId2"/>
          <a:stretch>
            <a:fillRect/>
          </a:stretch>
        </p:blipFill>
        <p:spPr>
          <a:xfrm>
            <a:off x="0" y="685798"/>
            <a:ext cx="9144000" cy="6172201"/>
          </a:xfrm>
          <a:prstGeom prst="rect">
            <a:avLst/>
          </a:prstGeom>
        </p:spPr>
      </p:pic>
      <p:sp>
        <p:nvSpPr>
          <p:cNvPr id="6" name="Title 1">
            <a:extLst>
              <a:ext uri="{FF2B5EF4-FFF2-40B4-BE49-F238E27FC236}">
                <a16:creationId xmlns:a16="http://schemas.microsoft.com/office/drawing/2014/main" id="{26E69DC3-D826-ECD3-1375-93BD55B5360C}"/>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BEDE699B-BD8E-6D58-5A66-85CEB60F2FC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97603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B94B5-8309-AC4A-24F5-A70D72590A1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4B29722-9670-F4C3-DF8F-B8EAB02CBA06}"/>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58335A6C-7614-3D11-3605-B86AFA949368}"/>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6" name="TextBox 5">
            <a:extLst>
              <a:ext uri="{FF2B5EF4-FFF2-40B4-BE49-F238E27FC236}">
                <a16:creationId xmlns:a16="http://schemas.microsoft.com/office/drawing/2014/main" id="{9F7BD5DD-B4D6-52F1-5A2E-B819ED4EE03C}"/>
              </a:ext>
            </a:extLst>
          </p:cNvPr>
          <p:cNvSpPr txBox="1"/>
          <p:nvPr/>
        </p:nvSpPr>
        <p:spPr>
          <a:xfrm rot="10800000" flipV="1">
            <a:off x="228600" y="597931"/>
            <a:ext cx="4495800" cy="369332"/>
          </a:xfrm>
          <a:prstGeom prst="rect">
            <a:avLst/>
          </a:prstGeom>
          <a:noFill/>
        </p:spPr>
        <p:txBody>
          <a:bodyPr wrap="square">
            <a:spAutoFit/>
          </a:bodyPr>
          <a:lstStyle/>
          <a:p>
            <a:pPr algn="l" fontAlgn="base"/>
            <a:r>
              <a:rPr lang="en-IN" b="0" i="0" dirty="0">
                <a:solidFill>
                  <a:srgbClr val="161616"/>
                </a:solidFill>
                <a:effectLst/>
                <a:latin typeface="IBM Plex Sans" panose="020B0503050203000203" pitchFamily="34" charset="0"/>
              </a:rPr>
              <a:t>Discriminator</a:t>
            </a:r>
          </a:p>
        </p:txBody>
      </p:sp>
      <p:sp>
        <p:nvSpPr>
          <p:cNvPr id="8" name="TextBox 7">
            <a:extLst>
              <a:ext uri="{FF2B5EF4-FFF2-40B4-BE49-F238E27FC236}">
                <a16:creationId xmlns:a16="http://schemas.microsoft.com/office/drawing/2014/main" id="{12EC2B07-305F-359E-D237-3CE6E3FA4692}"/>
              </a:ext>
            </a:extLst>
          </p:cNvPr>
          <p:cNvSpPr txBox="1"/>
          <p:nvPr/>
        </p:nvSpPr>
        <p:spPr>
          <a:xfrm>
            <a:off x="122853" y="1219200"/>
            <a:ext cx="8839200" cy="2585323"/>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For the discriminator, you input the real images from the actual data set that you curated. In this instance, I chose the </a:t>
            </a:r>
            <a:r>
              <a:rPr lang="en-US" b="0" i="0" u="sng" dirty="0">
                <a:solidFill>
                  <a:srgbClr val="0F62FE"/>
                </a:solidFill>
                <a:effectLst/>
                <a:latin typeface="inherit"/>
                <a:hlinkClick r:id="rId3"/>
              </a:rPr>
              <a:t>MNIST data set</a:t>
            </a:r>
            <a:r>
              <a:rPr lang="en-US" b="0" i="0" dirty="0">
                <a:solidFill>
                  <a:srgbClr val="161616"/>
                </a:solidFill>
                <a:effectLst/>
                <a:latin typeface="IBM Plex Sans" panose="020B0503050203000203" pitchFamily="34" charset="0"/>
              </a:rPr>
              <a:t>, which is a large collection of handwritten digits. Additionally, you also input the output of the generator into the discriminator.</a:t>
            </a:r>
          </a:p>
          <a:p>
            <a:pPr algn="l" fontAlgn="base"/>
            <a:r>
              <a:rPr lang="en-US" b="0" i="0" dirty="0">
                <a:solidFill>
                  <a:srgbClr val="161616"/>
                </a:solidFill>
                <a:effectLst/>
                <a:latin typeface="IBM Plex Sans" panose="020B0503050203000203" pitchFamily="34" charset="0"/>
              </a:rPr>
              <a:t>The convolutional layer of the discriminator is the </a:t>
            </a:r>
            <a:r>
              <a:rPr lang="en-US" b="0" i="1" dirty="0">
                <a:solidFill>
                  <a:srgbClr val="161616"/>
                </a:solidFill>
                <a:effectLst/>
                <a:latin typeface="inherit"/>
              </a:rPr>
              <a:t>normal</a:t>
            </a:r>
            <a:r>
              <a:rPr lang="en-US" b="0" i="0" dirty="0">
                <a:solidFill>
                  <a:srgbClr val="161616"/>
                </a:solidFill>
                <a:effectLst/>
                <a:latin typeface="IBM Plex Sans" panose="020B0503050203000203" pitchFamily="34" charset="0"/>
              </a:rPr>
              <a:t> convolution that we're used to. The convolutions are parameterized to downscale the input that is suitable for classification. For the discriminator, you run both inputs through the model to receive an output that is judged by adding a fully connected layer and a sigmoid activation function at the end.</a:t>
            </a:r>
          </a:p>
        </p:txBody>
      </p:sp>
      <p:sp>
        <p:nvSpPr>
          <p:cNvPr id="5" name="Title 1">
            <a:extLst>
              <a:ext uri="{FF2B5EF4-FFF2-40B4-BE49-F238E27FC236}">
                <a16:creationId xmlns:a16="http://schemas.microsoft.com/office/drawing/2014/main" id="{9CFB210C-2384-608F-D0B4-52B46EA0CA49}"/>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05B1CC18-AA85-2A49-022F-6E7CDA6F7176}"/>
              </a:ext>
            </a:extLst>
          </p:cNvPr>
          <p:cNvPicPr>
            <a:picLocks noChangeAspect="1" noChangeArrowheads="1"/>
          </p:cNvPicPr>
          <p:nvPr/>
        </p:nvPicPr>
        <p:blipFill>
          <a:blip r:embed="rId4"/>
          <a:srcRect/>
          <a:stretch>
            <a:fillRect/>
          </a:stretch>
        </p:blipFill>
        <p:spPr bwMode="auto">
          <a:xfrm>
            <a:off x="0" y="1"/>
            <a:ext cx="1447800" cy="369332"/>
          </a:xfrm>
          <a:prstGeom prst="rect">
            <a:avLst/>
          </a:prstGeom>
          <a:noFill/>
        </p:spPr>
      </p:pic>
    </p:spTree>
    <p:extLst>
      <p:ext uri="{BB962C8B-B14F-4D97-AF65-F5344CB8AC3E}">
        <p14:creationId xmlns:p14="http://schemas.microsoft.com/office/powerpoint/2010/main" val="275342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A5F5E0-6105-6F61-30D4-17E952A80E3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56E506-B438-DE11-146E-11BEFB88C7EE}"/>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EF102003-5325-3CE0-BCEE-618CB28520FB}"/>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Picture 4">
            <a:extLst>
              <a:ext uri="{FF2B5EF4-FFF2-40B4-BE49-F238E27FC236}">
                <a16:creationId xmlns:a16="http://schemas.microsoft.com/office/drawing/2014/main" id="{66875739-5A30-96A9-8094-3212C050AF22}"/>
              </a:ext>
            </a:extLst>
          </p:cNvPr>
          <p:cNvPicPr>
            <a:picLocks noChangeAspect="1"/>
          </p:cNvPicPr>
          <p:nvPr/>
        </p:nvPicPr>
        <p:blipFill>
          <a:blip r:embed="rId2"/>
          <a:stretch>
            <a:fillRect/>
          </a:stretch>
        </p:blipFill>
        <p:spPr>
          <a:xfrm>
            <a:off x="0" y="743773"/>
            <a:ext cx="9144000" cy="5370453"/>
          </a:xfrm>
          <a:prstGeom prst="rect">
            <a:avLst/>
          </a:prstGeom>
        </p:spPr>
      </p:pic>
      <p:sp>
        <p:nvSpPr>
          <p:cNvPr id="6" name="Title 1">
            <a:extLst>
              <a:ext uri="{FF2B5EF4-FFF2-40B4-BE49-F238E27FC236}">
                <a16:creationId xmlns:a16="http://schemas.microsoft.com/office/drawing/2014/main" id="{AD25BB84-A51B-C1E0-9627-0D3C7E056AD3}"/>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16C32CFC-8451-029A-46DA-137DC6D98F8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18555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2971803105"/>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3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D7E20-8E23-A100-4B34-19F2C17FF30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42F90FD-DFAF-6551-8475-CE8652C037B8}"/>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F8F053DD-4580-7402-1087-FEFF0032F800}"/>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a:extLst>
              <a:ext uri="{FF2B5EF4-FFF2-40B4-BE49-F238E27FC236}">
                <a16:creationId xmlns:a16="http://schemas.microsoft.com/office/drawing/2014/main" id="{C16A2999-F032-F6F4-30F0-7A91E6AB61A6}"/>
              </a:ext>
            </a:extLst>
          </p:cNvPr>
          <p:cNvSpPr txBox="1"/>
          <p:nvPr/>
        </p:nvSpPr>
        <p:spPr>
          <a:xfrm>
            <a:off x="76201" y="464707"/>
            <a:ext cx="4572000" cy="369332"/>
          </a:xfrm>
          <a:prstGeom prst="rect">
            <a:avLst/>
          </a:prstGeom>
          <a:noFill/>
        </p:spPr>
        <p:txBody>
          <a:bodyPr wrap="square">
            <a:spAutoFit/>
          </a:bodyPr>
          <a:lstStyle/>
          <a:p>
            <a:pPr algn="l" fontAlgn="base"/>
            <a:r>
              <a:rPr lang="en-IN" b="0" i="0" dirty="0">
                <a:solidFill>
                  <a:srgbClr val="161616"/>
                </a:solidFill>
                <a:effectLst/>
                <a:latin typeface="IBM Plex Sans" panose="020B0503050203000203" pitchFamily="34" charset="0"/>
              </a:rPr>
              <a:t>Optimization</a:t>
            </a:r>
          </a:p>
        </p:txBody>
      </p:sp>
      <p:sp>
        <p:nvSpPr>
          <p:cNvPr id="8" name="TextBox 7">
            <a:extLst>
              <a:ext uri="{FF2B5EF4-FFF2-40B4-BE49-F238E27FC236}">
                <a16:creationId xmlns:a16="http://schemas.microsoft.com/office/drawing/2014/main" id="{9CD1AA51-34B5-B02C-C721-F4506A26DE35}"/>
              </a:ext>
            </a:extLst>
          </p:cNvPr>
          <p:cNvSpPr txBox="1"/>
          <p:nvPr/>
        </p:nvSpPr>
        <p:spPr>
          <a:xfrm>
            <a:off x="1554" y="769938"/>
            <a:ext cx="9066245" cy="5632311"/>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After the data is passed through both the generator and the discriminator model, the optimization with backpropagation begins like in all other networks.</a:t>
            </a:r>
          </a:p>
          <a:p>
            <a:pPr algn="l" fontAlgn="base"/>
            <a:endParaRPr lang="en-US" dirty="0">
              <a:solidFill>
                <a:srgbClr val="161616"/>
              </a:solidFill>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Optimization is a tough subject in GANs because both models need to keep improving at a level pace for both models to become great. You want the generator to try to outsmart the discriminator by generating better fakes, but you also want the generator to make a correct classification of both the real and fake input so that the generator can keep getting better. Eventually, you reach a point of equilibrium when the generator outputs images that look real enough to be part of the original data set that you use to train the discriminator.</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The equilibrium point is exactly when the discriminator is leaning 50% to both sides, meaning that both images could either be real or fake. This means that the generator model tries to minimize the probability that the discriminator will predict the generator's output as fake. On the other side, the discriminator tries to maximize the probability that it will correctly classify both real and fake images.</a:t>
            </a:r>
          </a:p>
        </p:txBody>
      </p:sp>
      <p:sp>
        <p:nvSpPr>
          <p:cNvPr id="5" name="Title 1">
            <a:extLst>
              <a:ext uri="{FF2B5EF4-FFF2-40B4-BE49-F238E27FC236}">
                <a16:creationId xmlns:a16="http://schemas.microsoft.com/office/drawing/2014/main" id="{CE58E310-A2E7-D44A-5819-C97CE64EA1D9}"/>
              </a:ext>
            </a:extLst>
          </p:cNvPr>
          <p:cNvSpPr txBox="1">
            <a:spLocks/>
          </p:cNvSpPr>
          <p:nvPr/>
        </p:nvSpPr>
        <p:spPr>
          <a:xfrm>
            <a:off x="1371600" y="-36426"/>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3C81D239-84ED-D829-ADA1-96B3E922D492}"/>
              </a:ext>
            </a:extLst>
          </p:cNvPr>
          <p:cNvPicPr>
            <a:picLocks noChangeAspect="1" noChangeArrowheads="1"/>
          </p:cNvPicPr>
          <p:nvPr/>
        </p:nvPicPr>
        <p:blipFill>
          <a:blip r:embed="rId2"/>
          <a:srcRect/>
          <a:stretch>
            <a:fillRect/>
          </a:stretch>
        </p:blipFill>
        <p:spPr bwMode="auto">
          <a:xfrm>
            <a:off x="0" y="0"/>
            <a:ext cx="1447800" cy="450711"/>
          </a:xfrm>
          <a:prstGeom prst="rect">
            <a:avLst/>
          </a:prstGeom>
          <a:noFill/>
        </p:spPr>
      </p:pic>
    </p:spTree>
    <p:extLst>
      <p:ext uri="{BB962C8B-B14F-4D97-AF65-F5344CB8AC3E}">
        <p14:creationId xmlns:p14="http://schemas.microsoft.com/office/powerpoint/2010/main" val="2632487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D7085-DD8A-5E8A-D4AB-8A2EB9E211F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C91DA3D-9991-9B95-403D-D74B2754722C}"/>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6090CF86-3CF6-FBED-A66B-CCE803FC535D}"/>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6" name="TextBox 5">
            <a:extLst>
              <a:ext uri="{FF2B5EF4-FFF2-40B4-BE49-F238E27FC236}">
                <a16:creationId xmlns:a16="http://schemas.microsoft.com/office/drawing/2014/main" id="{9FD23810-09E7-99B0-82FA-4D971CA8C15F}"/>
              </a:ext>
            </a:extLst>
          </p:cNvPr>
          <p:cNvSpPr txBox="1"/>
          <p:nvPr/>
        </p:nvSpPr>
        <p:spPr>
          <a:xfrm>
            <a:off x="228600" y="889844"/>
            <a:ext cx="8610600" cy="5632311"/>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Use case review</a:t>
            </a: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You might ask, why are GANs so interesting? It's because they have endless possibilities and are only limited by what you can think of. GANs have many use cases, some of which I describe in the following sections.</a:t>
            </a: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Data manipulation</a:t>
            </a:r>
          </a:p>
          <a:p>
            <a:pPr algn="l" fontAlgn="base"/>
            <a:r>
              <a:rPr lang="en-US" b="0" i="0" dirty="0">
                <a:solidFill>
                  <a:srgbClr val="161616"/>
                </a:solidFill>
                <a:effectLst/>
                <a:latin typeface="IBM Plex Sans" panose="020B0503050203000203" pitchFamily="34" charset="0"/>
              </a:rPr>
              <a:t>Today, you can easily manipulate images with all of the latest research. You can transfer the style from one image onto the wanted image, thus creating a new and manipulated image that looks real.</a:t>
            </a:r>
          </a:p>
          <a:p>
            <a:pPr algn="l" fontAlgn="base"/>
            <a:endParaRPr lang="en-US" dirty="0">
              <a:solidFill>
                <a:srgbClr val="161616"/>
              </a:solidFill>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There are too many applications to mention, so I chose one simple example. In the following image, you see how a GAN application can manipulate any facial feature of an image of Ryan Gosling.</a:t>
            </a:r>
          </a:p>
        </p:txBody>
      </p:sp>
      <p:sp>
        <p:nvSpPr>
          <p:cNvPr id="5" name="Title 1">
            <a:extLst>
              <a:ext uri="{FF2B5EF4-FFF2-40B4-BE49-F238E27FC236}">
                <a16:creationId xmlns:a16="http://schemas.microsoft.com/office/drawing/2014/main" id="{354A1409-469A-5F80-34DF-98B00CDE32A1}"/>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AD684BF2-415E-EDFD-1923-5842915CD2B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91776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D1C15-8005-F818-CAAE-30AFE6EDEBA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7D7BD25-C469-2A8C-1CB5-459AAF288232}"/>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669AF5D9-0BA1-69A8-B073-19E9EBD345B5}"/>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Picture 4">
            <a:extLst>
              <a:ext uri="{FF2B5EF4-FFF2-40B4-BE49-F238E27FC236}">
                <a16:creationId xmlns:a16="http://schemas.microsoft.com/office/drawing/2014/main" id="{E8604B35-46D6-B411-981B-D795054E41E4}"/>
              </a:ext>
            </a:extLst>
          </p:cNvPr>
          <p:cNvPicPr>
            <a:picLocks noChangeAspect="1"/>
          </p:cNvPicPr>
          <p:nvPr/>
        </p:nvPicPr>
        <p:blipFill>
          <a:blip r:embed="rId2"/>
          <a:stretch>
            <a:fillRect/>
          </a:stretch>
        </p:blipFill>
        <p:spPr>
          <a:xfrm>
            <a:off x="1" y="0"/>
            <a:ext cx="8704172" cy="6858000"/>
          </a:xfrm>
          <a:prstGeom prst="rect">
            <a:avLst/>
          </a:prstGeom>
        </p:spPr>
      </p:pic>
      <p:pic>
        <p:nvPicPr>
          <p:cNvPr id="6" name="Picture 2" descr="E:\NIET\Project\xLogo11.png.pagespeed.ic.pydHLuCQEZ.png">
            <a:extLst>
              <a:ext uri="{FF2B5EF4-FFF2-40B4-BE49-F238E27FC236}">
                <a16:creationId xmlns:a16="http://schemas.microsoft.com/office/drawing/2014/main" id="{FBDEBBAB-1357-AA4C-7A6F-A6114D72721F}"/>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951174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E78CB-9C42-8C92-1E8B-CA72AD85276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63155D-3850-29F2-93FE-B664891C50B4}"/>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AE94F36F-2CEE-179B-E762-F3F3DF2426B6}"/>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6" name="TextBox 5">
            <a:extLst>
              <a:ext uri="{FF2B5EF4-FFF2-40B4-BE49-F238E27FC236}">
                <a16:creationId xmlns:a16="http://schemas.microsoft.com/office/drawing/2014/main" id="{765106E3-019B-21A1-15BA-10FE3465A376}"/>
              </a:ext>
            </a:extLst>
          </p:cNvPr>
          <p:cNvSpPr txBox="1"/>
          <p:nvPr/>
        </p:nvSpPr>
        <p:spPr>
          <a:xfrm>
            <a:off x="152400" y="136524"/>
            <a:ext cx="4572000" cy="369332"/>
          </a:xfrm>
          <a:prstGeom prst="rect">
            <a:avLst/>
          </a:prstGeom>
          <a:noFill/>
        </p:spPr>
        <p:txBody>
          <a:bodyPr wrap="square">
            <a:spAutoFit/>
          </a:bodyPr>
          <a:lstStyle/>
          <a:p>
            <a:pPr algn="l" fontAlgn="base"/>
            <a:r>
              <a:rPr lang="en-IN" b="0" i="0" dirty="0">
                <a:solidFill>
                  <a:srgbClr val="161616"/>
                </a:solidFill>
                <a:effectLst/>
                <a:latin typeface="IBM Plex Sans" panose="020B0503050203000203" pitchFamily="34" charset="0"/>
              </a:rPr>
              <a:t>Security</a:t>
            </a:r>
          </a:p>
        </p:txBody>
      </p:sp>
      <p:sp>
        <p:nvSpPr>
          <p:cNvPr id="8" name="TextBox 7">
            <a:extLst>
              <a:ext uri="{FF2B5EF4-FFF2-40B4-BE49-F238E27FC236}">
                <a16:creationId xmlns:a16="http://schemas.microsoft.com/office/drawing/2014/main" id="{324BDF30-DEA6-0DC3-A987-254813E51867}"/>
              </a:ext>
            </a:extLst>
          </p:cNvPr>
          <p:cNvSpPr txBox="1"/>
          <p:nvPr/>
        </p:nvSpPr>
        <p:spPr>
          <a:xfrm>
            <a:off x="76200" y="914400"/>
            <a:ext cx="8915400" cy="5909310"/>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Every day, the threat landscape is increasing as attackers develop sophisticated software and use social engineering to target organizations and individuals to steal valuable and sensitive information.</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With modern GANs, you can mask employee photos, medical images, or street-view images, rendering them useless to any attacker. If you want to use the photos at any time, you just use your GAN again to map the masked image back to the original one.</a:t>
            </a:r>
          </a:p>
          <a:p>
            <a:pPr algn="l" fontAlgn="base"/>
            <a:r>
              <a:rPr lang="en-US" b="0" i="0" dirty="0">
                <a:solidFill>
                  <a:srgbClr val="161616"/>
                </a:solidFill>
                <a:effectLst/>
                <a:latin typeface="IBM Plex Sans" panose="020B0503050203000203" pitchFamily="34" charset="0"/>
              </a:rPr>
              <a:t>Before hiding the data, the sender sends an extractor and a restorer to the receiver.</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 Both sides learn a mapping from secret data to noise. Corresponding to the traditional remote data handler methods, the image that is generated can be regarded as the cover image and marked image. Then, the sender sends the marked image to the receiver. At the receiver side, the recovered image can be obtained, and the embedded data can be extracted. </a:t>
            </a:r>
          </a:p>
        </p:txBody>
      </p:sp>
      <p:sp>
        <p:nvSpPr>
          <p:cNvPr id="5" name="Title 1">
            <a:extLst>
              <a:ext uri="{FF2B5EF4-FFF2-40B4-BE49-F238E27FC236}">
                <a16:creationId xmlns:a16="http://schemas.microsoft.com/office/drawing/2014/main" id="{F4EBCA79-225F-50E4-D45A-F7C0DC95BDB4}"/>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spTree>
    <p:extLst>
      <p:ext uri="{BB962C8B-B14F-4D97-AF65-F5344CB8AC3E}">
        <p14:creationId xmlns:p14="http://schemas.microsoft.com/office/powerpoint/2010/main" val="3207007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F14E80-18FC-05D2-3539-D987F2D538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D0F9578-ECD4-47C8-C462-F746D07FB7B3}"/>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2D9E31C6-E92B-EA31-C9E4-DA63BE25E722}"/>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5" name="Picture 4">
            <a:extLst>
              <a:ext uri="{FF2B5EF4-FFF2-40B4-BE49-F238E27FC236}">
                <a16:creationId xmlns:a16="http://schemas.microsoft.com/office/drawing/2014/main" id="{52974DC9-BADE-4168-F6D7-9A28CE588284}"/>
              </a:ext>
            </a:extLst>
          </p:cNvPr>
          <p:cNvPicPr>
            <a:picLocks noChangeAspect="1"/>
          </p:cNvPicPr>
          <p:nvPr/>
        </p:nvPicPr>
        <p:blipFill>
          <a:blip r:embed="rId2"/>
          <a:stretch>
            <a:fillRect/>
          </a:stretch>
        </p:blipFill>
        <p:spPr>
          <a:xfrm>
            <a:off x="0" y="1640887"/>
            <a:ext cx="9144000" cy="3576225"/>
          </a:xfrm>
          <a:prstGeom prst="rect">
            <a:avLst/>
          </a:prstGeom>
        </p:spPr>
      </p:pic>
      <p:sp>
        <p:nvSpPr>
          <p:cNvPr id="6" name="Title 1">
            <a:extLst>
              <a:ext uri="{FF2B5EF4-FFF2-40B4-BE49-F238E27FC236}">
                <a16:creationId xmlns:a16="http://schemas.microsoft.com/office/drawing/2014/main" id="{919EE6F4-0E79-585E-D2DD-D844F2EDAB56}"/>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C436A9B8-D1DF-3DBC-F192-DC2CA65F622C}"/>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087588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CE65B-E259-2AAA-246B-8BEC84FE104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ACFDB65-5D07-F073-722D-1C0D997F9B51}"/>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80E2B8D8-81C8-35CC-2DE6-BD85FAD7B79B}"/>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6" name="TextBox 5">
            <a:extLst>
              <a:ext uri="{FF2B5EF4-FFF2-40B4-BE49-F238E27FC236}">
                <a16:creationId xmlns:a16="http://schemas.microsoft.com/office/drawing/2014/main" id="{1171DE3B-DCA2-9AED-C06E-E646B3773F05}"/>
              </a:ext>
            </a:extLst>
          </p:cNvPr>
          <p:cNvSpPr txBox="1"/>
          <p:nvPr/>
        </p:nvSpPr>
        <p:spPr>
          <a:xfrm>
            <a:off x="76200" y="335846"/>
            <a:ext cx="8763000" cy="6186309"/>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Data generation</a:t>
            </a: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Deep learning algorithms always need more data. In fact, it's so crucial that there are ways to generate extra data. As with all AI models, you use more data to improve the model that you want to train because that yields better performance in the end. In some cases, there is even a limited amount of data that can restrict you from training a good model.</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The data generation use cases are endless. You can generate all different types of images or text. Earlier in my explanation of the generator and discriminator, you might also start to understand how you can use a properly trained generator to generate new samples of data for use in a real data set to train an entirely different model.</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One of the latest examples includes OpenAI's DALL-E 2, a text-to-image generation model. </a:t>
            </a:r>
          </a:p>
        </p:txBody>
      </p:sp>
      <p:sp>
        <p:nvSpPr>
          <p:cNvPr id="5" name="Title 1">
            <a:extLst>
              <a:ext uri="{FF2B5EF4-FFF2-40B4-BE49-F238E27FC236}">
                <a16:creationId xmlns:a16="http://schemas.microsoft.com/office/drawing/2014/main" id="{F172273F-9238-9E4D-563F-EA1C7EBEF14B}"/>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spTree>
    <p:extLst>
      <p:ext uri="{BB962C8B-B14F-4D97-AF65-F5344CB8AC3E}">
        <p14:creationId xmlns:p14="http://schemas.microsoft.com/office/powerpoint/2010/main" val="238751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7C71-E05D-F331-078E-F21EC0EFBEA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3B0CDF7-EE1F-D337-3D9F-C88AAB7C29AF}"/>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447176BA-FBC7-BC19-4D95-B082A9AE50F4}"/>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Picture 4">
            <a:extLst>
              <a:ext uri="{FF2B5EF4-FFF2-40B4-BE49-F238E27FC236}">
                <a16:creationId xmlns:a16="http://schemas.microsoft.com/office/drawing/2014/main" id="{0248A6E6-E670-B6A2-1F88-DEBE3E3F1F2A}"/>
              </a:ext>
            </a:extLst>
          </p:cNvPr>
          <p:cNvPicPr>
            <a:picLocks noChangeAspect="1"/>
          </p:cNvPicPr>
          <p:nvPr/>
        </p:nvPicPr>
        <p:blipFill>
          <a:blip r:embed="rId2"/>
          <a:stretch>
            <a:fillRect/>
          </a:stretch>
        </p:blipFill>
        <p:spPr>
          <a:xfrm>
            <a:off x="0" y="0"/>
            <a:ext cx="9144000" cy="6858000"/>
          </a:xfrm>
          <a:prstGeom prst="rect">
            <a:avLst/>
          </a:prstGeom>
        </p:spPr>
      </p:pic>
      <p:sp>
        <p:nvSpPr>
          <p:cNvPr id="6" name="Title 1">
            <a:extLst>
              <a:ext uri="{FF2B5EF4-FFF2-40B4-BE49-F238E27FC236}">
                <a16:creationId xmlns:a16="http://schemas.microsoft.com/office/drawing/2014/main" id="{F227A952-ED70-18B7-7E1A-892523F40A87}"/>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94C8FD34-344A-B4BE-F319-B2E3A0C9F9E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19109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4F195D-ADEF-104D-FAA7-08A16C260A2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A68A9D2-BBA5-6265-F830-3A72DFC1DCB8}"/>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4F5C7220-1A0F-5FE5-F10C-7FBA87B07641}"/>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6" name="TextBox 5">
            <a:extLst>
              <a:ext uri="{FF2B5EF4-FFF2-40B4-BE49-F238E27FC236}">
                <a16:creationId xmlns:a16="http://schemas.microsoft.com/office/drawing/2014/main" id="{E8BF9DAE-DEAF-9826-FEAA-2B49AA1AC65A}"/>
              </a:ext>
            </a:extLst>
          </p:cNvPr>
          <p:cNvSpPr txBox="1"/>
          <p:nvPr/>
        </p:nvSpPr>
        <p:spPr>
          <a:xfrm>
            <a:off x="0" y="474345"/>
            <a:ext cx="8515350" cy="6186309"/>
          </a:xfrm>
          <a:prstGeom prst="rect">
            <a:avLst/>
          </a:prstGeom>
          <a:noFill/>
        </p:spPr>
        <p:txBody>
          <a:bodyPr wrap="square">
            <a:spAutoFit/>
          </a:bodyPr>
          <a:lstStyle/>
          <a:p>
            <a:pPr algn="l" fontAlgn="base"/>
            <a:r>
              <a:rPr lang="en-US" b="0" i="0" dirty="0">
                <a:solidFill>
                  <a:srgbClr val="161616"/>
                </a:solidFill>
                <a:effectLst/>
                <a:latin typeface="IBM Plex Sans" panose="020B0503050203000203" pitchFamily="34" charset="0"/>
              </a:rPr>
              <a:t>Privacy</a:t>
            </a: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Data confidentiality is a huge subject when it comes to privacy, and there are many cases where you want to protect your data. One example is military applications, but consumers are also increasingly interested in their</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 communication being protected by technology. However, cryptography schemes all have their limitations. As an example of ways to fix this, Google implemented their own GAN for cryptography.</a:t>
            </a: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dirty="0">
              <a:solidFill>
                <a:srgbClr val="161616"/>
              </a:solidFill>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endParaRPr lang="en-US" b="0" i="0" dirty="0">
              <a:solidFill>
                <a:srgbClr val="161616"/>
              </a:solidFill>
              <a:effectLst/>
              <a:latin typeface="IBM Plex Sans" panose="020B0503050203000203" pitchFamily="34" charset="0"/>
            </a:endParaRPr>
          </a:p>
          <a:p>
            <a:pPr algn="l" fontAlgn="base"/>
            <a:r>
              <a:rPr lang="en-US" b="0" i="0" dirty="0">
                <a:solidFill>
                  <a:srgbClr val="161616"/>
                </a:solidFill>
                <a:effectLst/>
                <a:latin typeface="IBM Plex Sans" panose="020B0503050203000203" pitchFamily="34" charset="0"/>
              </a:rPr>
              <a:t>The </a:t>
            </a:r>
            <a:r>
              <a:rPr lang="en-US" b="0" i="0" u="sng" dirty="0">
                <a:solidFill>
                  <a:srgbClr val="0F62FE"/>
                </a:solidFill>
                <a:effectLst/>
                <a:latin typeface="inherit"/>
                <a:hlinkClick r:id="rId2"/>
              </a:rPr>
              <a:t>Google GAN paper</a:t>
            </a:r>
            <a:r>
              <a:rPr lang="en-US" b="0" i="0" dirty="0">
                <a:solidFill>
                  <a:srgbClr val="161616"/>
                </a:solidFill>
                <a:effectLst/>
                <a:latin typeface="IBM Plex Sans" panose="020B0503050203000203" pitchFamily="34" charset="0"/>
              </a:rPr>
              <a:t> explains that "A classic scenario in security involves three parties: Alice, Bob, and Eve. Typically, Alice and Bob wish to communicate securely, and Eve wishes to eavesdrop on their communications. Thus, the desired security property is secrecy (not integrity), and the adversary is a “passive attacker” that can intercept communications. </a:t>
            </a:r>
          </a:p>
        </p:txBody>
      </p:sp>
      <p:sp>
        <p:nvSpPr>
          <p:cNvPr id="5" name="Title 1">
            <a:extLst>
              <a:ext uri="{FF2B5EF4-FFF2-40B4-BE49-F238E27FC236}">
                <a16:creationId xmlns:a16="http://schemas.microsoft.com/office/drawing/2014/main" id="{C5FE31F7-902D-1652-EFF3-B400F37B39AF}"/>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7" name="Picture 2" descr="E:\NIET\Project\xLogo11.png.pagespeed.ic.pydHLuCQEZ.png">
            <a:extLst>
              <a:ext uri="{FF2B5EF4-FFF2-40B4-BE49-F238E27FC236}">
                <a16:creationId xmlns:a16="http://schemas.microsoft.com/office/drawing/2014/main" id="{A22F8385-E53B-5B20-AC00-7334AFAEDA86}"/>
              </a:ext>
            </a:extLst>
          </p:cNvPr>
          <p:cNvPicPr>
            <a:picLocks noChangeAspect="1" noChangeArrowheads="1"/>
          </p:cNvPicPr>
          <p:nvPr/>
        </p:nvPicPr>
        <p:blipFill>
          <a:blip r:embed="rId3"/>
          <a:srcRect/>
          <a:stretch>
            <a:fillRect/>
          </a:stretch>
        </p:blipFill>
        <p:spPr bwMode="auto">
          <a:xfrm>
            <a:off x="0" y="0"/>
            <a:ext cx="1447800" cy="474345"/>
          </a:xfrm>
          <a:prstGeom prst="rect">
            <a:avLst/>
          </a:prstGeom>
          <a:noFill/>
        </p:spPr>
      </p:pic>
    </p:spTree>
    <p:extLst>
      <p:ext uri="{BB962C8B-B14F-4D97-AF65-F5344CB8AC3E}">
        <p14:creationId xmlns:p14="http://schemas.microsoft.com/office/powerpoint/2010/main" val="2255612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1D07E5-63BD-4D27-3058-26D4E06A1E1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532E135-83AD-7E29-A805-CA4E03B20718}"/>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188A2998-3DCF-4D65-161C-65074EF8B60A}"/>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5" name="Picture 4">
            <a:extLst>
              <a:ext uri="{FF2B5EF4-FFF2-40B4-BE49-F238E27FC236}">
                <a16:creationId xmlns:a16="http://schemas.microsoft.com/office/drawing/2014/main" id="{48C755B1-9C0F-CB97-E3DA-7FE373AA53B7}"/>
              </a:ext>
            </a:extLst>
          </p:cNvPr>
          <p:cNvPicPr>
            <a:picLocks noChangeAspect="1"/>
          </p:cNvPicPr>
          <p:nvPr/>
        </p:nvPicPr>
        <p:blipFill>
          <a:blip r:embed="rId2"/>
          <a:stretch>
            <a:fillRect/>
          </a:stretch>
        </p:blipFill>
        <p:spPr>
          <a:xfrm>
            <a:off x="152400" y="762000"/>
            <a:ext cx="8991600" cy="5959476"/>
          </a:xfrm>
          <a:prstGeom prst="rect">
            <a:avLst/>
          </a:prstGeom>
        </p:spPr>
      </p:pic>
      <p:sp>
        <p:nvSpPr>
          <p:cNvPr id="8" name="Title 1">
            <a:extLst>
              <a:ext uri="{FF2B5EF4-FFF2-40B4-BE49-F238E27FC236}">
                <a16:creationId xmlns:a16="http://schemas.microsoft.com/office/drawing/2014/main" id="{71B97FA8-74C9-F569-3314-0698EB4A6EE0}"/>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i="0" dirty="0">
                <a:solidFill>
                  <a:srgbClr val="090A0B"/>
                </a:solidFill>
                <a:effectLst/>
                <a:latin typeface="Arial" panose="020B0604020202020204" pitchFamily="34" charset="0"/>
              </a:rPr>
              <a:t>Generative Adversarial Networks (GANs)</a:t>
            </a:r>
            <a:r>
              <a:rPr kumimoji="0" lang="en-US" sz="2400" b="0" i="0" u="none" strike="noStrike" kern="1200" cap="none" spc="0" normalizeH="0" baseline="0" noProof="0" dirty="0">
                <a:ln>
                  <a:noFill/>
                </a:ln>
                <a:solidFill>
                  <a:schemeClr val="dk1"/>
                </a:solidFill>
                <a:effectLst/>
                <a:uLnTx/>
                <a:uFillTx/>
                <a:latin typeface="+mn-lt"/>
                <a:ea typeface="+mn-ea"/>
                <a:cs typeface="+mn-cs"/>
              </a:rPr>
              <a:t> </a:t>
            </a:r>
          </a:p>
        </p:txBody>
      </p:sp>
      <p:pic>
        <p:nvPicPr>
          <p:cNvPr id="6" name="Picture 2" descr="E:\NIET\Project\xLogo11.png.pagespeed.ic.pydHLuCQEZ.png">
            <a:extLst>
              <a:ext uri="{FF2B5EF4-FFF2-40B4-BE49-F238E27FC236}">
                <a16:creationId xmlns:a16="http://schemas.microsoft.com/office/drawing/2014/main" id="{B10172CA-B2D1-91CA-BD89-3948E1DD1B34}"/>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84098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092200"/>
            <a:ext cx="2627313" cy="330200"/>
          </a:xfrm>
          <a:prstGeom prst="rect">
            <a:avLst/>
          </a:prstGeom>
        </p:spPr>
        <p:txBody>
          <a:bodyPr vert="horz" wrap="square" lIns="0" tIns="12700" rIns="0" bIns="0" rtlCol="0">
            <a:spAutoFit/>
          </a:bodyPr>
          <a:lstStyle/>
          <a:p>
            <a:pPr marL="12700">
              <a:spcBef>
                <a:spcPts val="100"/>
              </a:spcBef>
            </a:pPr>
            <a:r>
              <a:rPr spc="-5" dirty="0"/>
              <a:t>Supervised</a:t>
            </a:r>
            <a:r>
              <a:rPr spc="-85" dirty="0"/>
              <a:t> </a:t>
            </a:r>
            <a:r>
              <a:rPr spc="-5" dirty="0"/>
              <a:t>Learning</a:t>
            </a:r>
          </a:p>
        </p:txBody>
      </p:sp>
      <p:sp>
        <p:nvSpPr>
          <p:cNvPr id="3" name="object 3"/>
          <p:cNvSpPr txBox="1"/>
          <p:nvPr/>
        </p:nvSpPr>
        <p:spPr>
          <a:xfrm>
            <a:off x="431800" y="2201100"/>
            <a:ext cx="2992120" cy="614680"/>
          </a:xfrm>
          <a:prstGeom prst="rect">
            <a:avLst/>
          </a:prstGeom>
        </p:spPr>
        <p:txBody>
          <a:bodyPr vert="horz" wrap="square" lIns="0" tIns="12700" rIns="0" bIns="0" rtlCol="0">
            <a:spAutoFit/>
          </a:bodyPr>
          <a:lstStyle/>
          <a:p>
            <a:pPr marL="12700">
              <a:spcBef>
                <a:spcPts val="100"/>
              </a:spcBef>
            </a:pPr>
            <a:r>
              <a:rPr sz="1400" b="1" spc="-5" dirty="0">
                <a:solidFill>
                  <a:srgbClr val="313131"/>
                </a:solidFill>
                <a:latin typeface="Verdana"/>
                <a:cs typeface="Verdana"/>
              </a:rPr>
              <a:t>Supervised</a:t>
            </a:r>
            <a:r>
              <a:rPr sz="1400" b="1" spc="-5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marL="12700">
              <a:spcBef>
                <a:spcPts val="1520"/>
              </a:spcBef>
            </a:pPr>
            <a:r>
              <a:rPr sz="1200" b="1" spc="-5" dirty="0">
                <a:solidFill>
                  <a:srgbClr val="313131"/>
                </a:solidFill>
                <a:latin typeface="Verdana"/>
                <a:cs typeface="Verdana"/>
              </a:rPr>
              <a:t>Data:</a:t>
            </a:r>
            <a:r>
              <a:rPr sz="1200" b="1" spc="55" dirty="0">
                <a:solidFill>
                  <a:srgbClr val="313131"/>
                </a:solidFill>
                <a:latin typeface="Verdana"/>
                <a:cs typeface="Verdana"/>
              </a:rPr>
              <a:t> </a:t>
            </a:r>
            <a:r>
              <a:rPr sz="1200" spc="-5" dirty="0">
                <a:solidFill>
                  <a:srgbClr val="313131"/>
                </a:solidFill>
                <a:latin typeface="Verdana"/>
                <a:cs typeface="Verdana"/>
              </a:rPr>
              <a:t>(x,</a:t>
            </a:r>
            <a:r>
              <a:rPr sz="1200" spc="-10" dirty="0">
                <a:solidFill>
                  <a:srgbClr val="313131"/>
                </a:solidFill>
                <a:latin typeface="Verdana"/>
                <a:cs typeface="Verdana"/>
              </a:rPr>
              <a:t> </a:t>
            </a:r>
            <a:r>
              <a:rPr sz="1200" spc="-5" dirty="0">
                <a:solidFill>
                  <a:srgbClr val="313131"/>
                </a:solidFill>
                <a:latin typeface="Verdana"/>
                <a:cs typeface="Verdana"/>
              </a:rPr>
              <a:t>y)</a:t>
            </a:r>
            <a:r>
              <a:rPr sz="1200" spc="-15" dirty="0">
                <a:solidFill>
                  <a:srgbClr val="313131"/>
                </a:solidFill>
                <a:latin typeface="Verdana"/>
                <a:cs typeface="Verdana"/>
              </a:rPr>
              <a:t> </a:t>
            </a:r>
            <a:r>
              <a:rPr sz="1200" spc="-5" dirty="0">
                <a:solidFill>
                  <a:srgbClr val="313131"/>
                </a:solidFill>
                <a:latin typeface="Verdana"/>
                <a:cs typeface="Verdana"/>
              </a:rPr>
              <a:t>where</a:t>
            </a:r>
            <a:r>
              <a:rPr sz="1200" spc="-10" dirty="0">
                <a:solidFill>
                  <a:srgbClr val="313131"/>
                </a:solidFill>
                <a:latin typeface="Verdana"/>
                <a:cs typeface="Verdana"/>
              </a:rPr>
              <a:t> </a:t>
            </a:r>
            <a:r>
              <a:rPr sz="1200" dirty="0">
                <a:solidFill>
                  <a:srgbClr val="313131"/>
                </a:solidFill>
                <a:latin typeface="Verdana"/>
                <a:cs typeface="Verdana"/>
              </a:rPr>
              <a:t>x</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data,</a:t>
            </a:r>
            <a:r>
              <a:rPr sz="1200" spc="-10" dirty="0">
                <a:solidFill>
                  <a:srgbClr val="313131"/>
                </a:solidFill>
                <a:latin typeface="Verdana"/>
                <a:cs typeface="Verdana"/>
              </a:rPr>
              <a:t> </a:t>
            </a:r>
            <a:r>
              <a:rPr sz="1200" dirty="0">
                <a:solidFill>
                  <a:srgbClr val="313131"/>
                </a:solidFill>
                <a:latin typeface="Verdana"/>
                <a:cs typeface="Verdana"/>
              </a:rPr>
              <a:t>y</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label</a:t>
            </a:r>
            <a:endParaRPr sz="1200">
              <a:solidFill>
                <a:prstClr val="black"/>
              </a:solidFill>
              <a:latin typeface="Verdana"/>
              <a:cs typeface="Verdana"/>
            </a:endParaRPr>
          </a:p>
        </p:txBody>
      </p:sp>
      <p:sp>
        <p:nvSpPr>
          <p:cNvPr id="4" name="object 4"/>
          <p:cNvSpPr txBox="1"/>
          <p:nvPr/>
        </p:nvSpPr>
        <p:spPr>
          <a:xfrm>
            <a:off x="431800" y="3344101"/>
            <a:ext cx="2863850" cy="228268"/>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Goal:</a:t>
            </a:r>
            <a:r>
              <a:rPr sz="1200" b="1" spc="-10" dirty="0">
                <a:solidFill>
                  <a:srgbClr val="313131"/>
                </a:solidFill>
                <a:latin typeface="Verdana"/>
                <a:cs typeface="Verdana"/>
              </a:rPr>
              <a:t> </a:t>
            </a:r>
            <a:r>
              <a:rPr sz="1200" spc="-5" dirty="0">
                <a:solidFill>
                  <a:srgbClr val="313131"/>
                </a:solidFill>
                <a:latin typeface="Verdana"/>
                <a:cs typeface="Verdana"/>
              </a:rPr>
              <a:t>Learn</a:t>
            </a:r>
            <a:r>
              <a:rPr sz="1200" spc="-15" dirty="0">
                <a:solidFill>
                  <a:srgbClr val="313131"/>
                </a:solidFill>
                <a:latin typeface="Verdana"/>
                <a:cs typeface="Verdana"/>
              </a:rPr>
              <a:t> </a:t>
            </a:r>
            <a:r>
              <a:rPr sz="1200" dirty="0">
                <a:solidFill>
                  <a:srgbClr val="313131"/>
                </a:solidFill>
                <a:latin typeface="Verdana"/>
                <a:cs typeface="Verdana"/>
              </a:rPr>
              <a:t>a</a:t>
            </a:r>
            <a:r>
              <a:rPr sz="1200" spc="-15" dirty="0">
                <a:solidFill>
                  <a:srgbClr val="313131"/>
                </a:solidFill>
                <a:latin typeface="Verdana"/>
                <a:cs typeface="Verdana"/>
              </a:rPr>
              <a:t> </a:t>
            </a:r>
            <a:r>
              <a:rPr sz="1200" spc="-5" dirty="0">
                <a:solidFill>
                  <a:srgbClr val="313131"/>
                </a:solidFill>
                <a:latin typeface="Verdana"/>
                <a:cs typeface="Verdana"/>
              </a:rPr>
              <a:t>function</a:t>
            </a:r>
            <a:r>
              <a:rPr sz="1200" spc="-15" dirty="0">
                <a:solidFill>
                  <a:srgbClr val="313131"/>
                </a:solidFill>
                <a:latin typeface="Verdana"/>
                <a:cs typeface="Verdana"/>
              </a:rPr>
              <a:t> </a:t>
            </a:r>
            <a:r>
              <a:rPr sz="1200" spc="-5" dirty="0">
                <a:solidFill>
                  <a:srgbClr val="313131"/>
                </a:solidFill>
                <a:latin typeface="Verdana"/>
                <a:cs typeface="Verdana"/>
              </a:rPr>
              <a:t>to</a:t>
            </a:r>
            <a:r>
              <a:rPr sz="1200" spc="-15" dirty="0">
                <a:solidFill>
                  <a:srgbClr val="313131"/>
                </a:solidFill>
                <a:latin typeface="Verdana"/>
                <a:cs typeface="Verdana"/>
              </a:rPr>
              <a:t> </a:t>
            </a:r>
            <a:r>
              <a:rPr sz="1200" spc="-5" dirty="0">
                <a:solidFill>
                  <a:srgbClr val="313131"/>
                </a:solidFill>
                <a:latin typeface="Verdana"/>
                <a:cs typeface="Verdana"/>
              </a:rPr>
              <a:t>map</a:t>
            </a:r>
            <a:r>
              <a:rPr sz="1200" spc="15" dirty="0">
                <a:solidFill>
                  <a:srgbClr val="313131"/>
                </a:solidFill>
                <a:latin typeface="Verdana"/>
                <a:cs typeface="Verdana"/>
              </a:rPr>
              <a:t> </a:t>
            </a:r>
            <a:r>
              <a:rPr sz="1400" spc="-5" dirty="0">
                <a:solidFill>
                  <a:srgbClr val="313131"/>
                </a:solidFill>
                <a:latin typeface="Verdana"/>
                <a:cs typeface="Verdana"/>
              </a:rPr>
              <a:t>x</a:t>
            </a:r>
            <a:r>
              <a:rPr sz="1400" spc="-5" dirty="0">
                <a:solidFill>
                  <a:srgbClr val="313131"/>
                </a:solidFill>
                <a:latin typeface="Arial MT"/>
                <a:cs typeface="Arial MT"/>
              </a:rPr>
              <a:t>→</a:t>
            </a:r>
            <a:r>
              <a:rPr sz="1400" spc="90" dirty="0">
                <a:solidFill>
                  <a:srgbClr val="313131"/>
                </a:solidFill>
                <a:latin typeface="Arial MT"/>
                <a:cs typeface="Arial MT"/>
              </a:rPr>
              <a:t> </a:t>
            </a:r>
            <a:r>
              <a:rPr sz="1400" dirty="0">
                <a:solidFill>
                  <a:srgbClr val="313131"/>
                </a:solidFill>
                <a:latin typeface="Verdana"/>
                <a:cs typeface="Verdana"/>
              </a:rPr>
              <a:t>y</a:t>
            </a:r>
            <a:endParaRPr sz="1400">
              <a:solidFill>
                <a:prstClr val="black"/>
              </a:solidFill>
              <a:latin typeface="Verdana"/>
              <a:cs typeface="Verdana"/>
            </a:endParaRPr>
          </a:p>
        </p:txBody>
      </p:sp>
      <p:sp>
        <p:nvSpPr>
          <p:cNvPr id="5" name="object 5"/>
          <p:cNvSpPr txBox="1"/>
          <p:nvPr/>
        </p:nvSpPr>
        <p:spPr>
          <a:xfrm>
            <a:off x="431801" y="4106101"/>
            <a:ext cx="3559175" cy="590550"/>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Examples:</a:t>
            </a:r>
            <a:r>
              <a:rPr sz="1200" b="1" spc="-25" dirty="0">
                <a:solidFill>
                  <a:srgbClr val="313131"/>
                </a:solidFill>
                <a:latin typeface="Verdana"/>
                <a:cs typeface="Verdana"/>
              </a:rPr>
              <a:t> </a:t>
            </a:r>
            <a:r>
              <a:rPr sz="1200" b="1" u="heavy" spc="-5" dirty="0">
                <a:solidFill>
                  <a:srgbClr val="313131"/>
                </a:solidFill>
                <a:uFill>
                  <a:solidFill>
                    <a:srgbClr val="313131"/>
                  </a:solidFill>
                </a:uFill>
                <a:latin typeface="Verdana"/>
                <a:cs typeface="Verdana"/>
              </a:rPr>
              <a:t>Classification</a:t>
            </a:r>
            <a:r>
              <a:rPr sz="1400" spc="-5" dirty="0">
                <a:solidFill>
                  <a:srgbClr val="313131"/>
                </a:solidFill>
                <a:latin typeface="Verdana"/>
                <a:cs typeface="Verdana"/>
              </a:rPr>
              <a:t>,</a:t>
            </a:r>
            <a:r>
              <a:rPr sz="1400" spc="-25" dirty="0">
                <a:solidFill>
                  <a:srgbClr val="313131"/>
                </a:solidFill>
                <a:latin typeface="Verdana"/>
                <a:cs typeface="Verdana"/>
              </a:rPr>
              <a:t> </a:t>
            </a:r>
            <a:r>
              <a:rPr sz="1200" spc="-5" dirty="0">
                <a:solidFill>
                  <a:srgbClr val="313131"/>
                </a:solidFill>
                <a:latin typeface="Verdana"/>
                <a:cs typeface="Verdana"/>
              </a:rPr>
              <a:t>Object</a:t>
            </a:r>
            <a:r>
              <a:rPr sz="1200" spc="-25" dirty="0">
                <a:solidFill>
                  <a:srgbClr val="313131"/>
                </a:solidFill>
                <a:latin typeface="Verdana"/>
                <a:cs typeface="Verdana"/>
              </a:rPr>
              <a:t> </a:t>
            </a:r>
            <a:r>
              <a:rPr sz="1200" spc="-5" dirty="0">
                <a:solidFill>
                  <a:srgbClr val="313131"/>
                </a:solidFill>
                <a:latin typeface="Verdana"/>
                <a:cs typeface="Verdana"/>
              </a:rPr>
              <a:t>Detection,</a:t>
            </a:r>
            <a:endParaRPr sz="1200">
              <a:solidFill>
                <a:prstClr val="black"/>
              </a:solidFill>
              <a:latin typeface="Verdana"/>
              <a:cs typeface="Verdana"/>
            </a:endParaRPr>
          </a:p>
          <a:p>
            <a:pPr marL="12700">
              <a:spcBef>
                <a:spcPts val="1325"/>
              </a:spcBef>
            </a:pPr>
            <a:r>
              <a:rPr sz="1200" spc="-5" dirty="0">
                <a:solidFill>
                  <a:srgbClr val="313131"/>
                </a:solidFill>
                <a:latin typeface="Verdana"/>
                <a:cs typeface="Verdana"/>
              </a:rPr>
              <a:t>Semantic</a:t>
            </a:r>
            <a:r>
              <a:rPr sz="1200" spc="-30" dirty="0">
                <a:solidFill>
                  <a:srgbClr val="313131"/>
                </a:solidFill>
                <a:latin typeface="Verdana"/>
                <a:cs typeface="Verdana"/>
              </a:rPr>
              <a:t> </a:t>
            </a:r>
            <a:r>
              <a:rPr sz="1200" spc="-5" dirty="0">
                <a:solidFill>
                  <a:srgbClr val="313131"/>
                </a:solidFill>
                <a:latin typeface="Verdana"/>
                <a:cs typeface="Verdana"/>
              </a:rPr>
              <a:t>segmentation,</a:t>
            </a:r>
            <a:r>
              <a:rPr sz="1200" spc="-25" dirty="0">
                <a:solidFill>
                  <a:srgbClr val="313131"/>
                </a:solidFill>
                <a:latin typeface="Verdana"/>
                <a:cs typeface="Verdana"/>
              </a:rPr>
              <a:t> </a:t>
            </a:r>
            <a:r>
              <a:rPr sz="1200" spc="-5" dirty="0">
                <a:solidFill>
                  <a:srgbClr val="313131"/>
                </a:solidFill>
                <a:latin typeface="Verdana"/>
                <a:cs typeface="Verdana"/>
              </a:rPr>
              <a:t>Image</a:t>
            </a:r>
            <a:r>
              <a:rPr sz="1200" spc="-25" dirty="0">
                <a:solidFill>
                  <a:srgbClr val="313131"/>
                </a:solidFill>
                <a:latin typeface="Verdana"/>
                <a:cs typeface="Verdana"/>
              </a:rPr>
              <a:t> </a:t>
            </a:r>
            <a:r>
              <a:rPr sz="1200" spc="-5" dirty="0">
                <a:solidFill>
                  <a:srgbClr val="313131"/>
                </a:solidFill>
                <a:latin typeface="Verdana"/>
                <a:cs typeface="Verdana"/>
              </a:rPr>
              <a:t>captioning</a:t>
            </a:r>
            <a:endParaRPr sz="1200">
              <a:solidFill>
                <a:prstClr val="black"/>
              </a:solidFill>
              <a:latin typeface="Verdana"/>
              <a:cs typeface="Verdana"/>
            </a:endParaRPr>
          </a:p>
        </p:txBody>
      </p:sp>
      <p:sp>
        <p:nvSpPr>
          <p:cNvPr id="6" name="object 6"/>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7" name="object 7"/>
          <p:cNvPicPr/>
          <p:nvPr/>
        </p:nvPicPr>
        <p:blipFill>
          <a:blip r:embed="rId2" cstate="print"/>
          <a:stretch>
            <a:fillRect/>
          </a:stretch>
        </p:blipFill>
        <p:spPr>
          <a:xfrm>
            <a:off x="4438092" y="2226897"/>
            <a:ext cx="3598396" cy="2538403"/>
          </a:xfrm>
          <a:prstGeom prst="rect">
            <a:avLst/>
          </a:prstGeom>
        </p:spPr>
      </p:pic>
      <p:sp>
        <p:nvSpPr>
          <p:cNvPr id="10" name="object 10"/>
          <p:cNvSpPr txBox="1"/>
          <p:nvPr/>
        </p:nvSpPr>
        <p:spPr>
          <a:xfrm>
            <a:off x="8456277" y="5733969"/>
            <a:ext cx="617855" cy="175048"/>
          </a:xfrm>
          <a:prstGeom prst="rect">
            <a:avLst/>
          </a:prstGeom>
        </p:spPr>
        <p:txBody>
          <a:bodyPr vert="horz" wrap="square" lIns="0" tIns="13335" rIns="0" bIns="0" rtlCol="0">
            <a:spAutoFit/>
          </a:bodyPr>
          <a:lstStyle/>
          <a:p>
            <a:pPr marL="12700">
              <a:spcBef>
                <a:spcPts val="1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105"/>
                </a:spcBef>
              </a:pPr>
              <a:t>39</a:t>
            </a:fld>
            <a:endParaRPr sz="1050">
              <a:solidFill>
                <a:prstClr val="black"/>
              </a:solidFill>
              <a:latin typeface="Verdana"/>
              <a:cs typeface="Verdana"/>
            </a:endParaRPr>
          </a:p>
        </p:txBody>
      </p:sp>
      <p:sp>
        <p:nvSpPr>
          <p:cNvPr id="13" name="Title 1">
            <a:extLst>
              <a:ext uri="{FF2B5EF4-FFF2-40B4-BE49-F238E27FC236}">
                <a16:creationId xmlns:a16="http://schemas.microsoft.com/office/drawing/2014/main" id="{7821DDF5-5D74-D071-45DC-A341BC5D65A4}"/>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IN" sz="2800" b="1" spc="-5" dirty="0"/>
              <a:t>Supervised</a:t>
            </a:r>
            <a:r>
              <a:rPr lang="en-IN" sz="2800" b="1" spc="-85" dirty="0"/>
              <a:t> </a:t>
            </a:r>
            <a:r>
              <a:rPr lang="en-IN" sz="2800" b="1" spc="-5" dirty="0"/>
              <a:t>Learning</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2" descr="E:\NIET\Project\xLogo11.png.pagespeed.ic.pydHLuCQEZ.png">
            <a:extLst>
              <a:ext uri="{FF2B5EF4-FFF2-40B4-BE49-F238E27FC236}">
                <a16:creationId xmlns:a16="http://schemas.microsoft.com/office/drawing/2014/main" id="{C9FAA759-F16E-5360-86F6-635948515D8A}"/>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UNIT-III</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UNIT-III: </a:t>
            </a:r>
            <a:r>
              <a:rPr lang="en-GB" sz="2800" b="1" dirty="0"/>
              <a:t>Segmentation </a:t>
            </a:r>
            <a:r>
              <a:rPr lang="en-GB" sz="2800" dirty="0"/>
              <a:t> </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3856732678"/>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092200"/>
            <a:ext cx="2627313" cy="330200"/>
          </a:xfrm>
          <a:prstGeom prst="rect">
            <a:avLst/>
          </a:prstGeom>
        </p:spPr>
        <p:txBody>
          <a:bodyPr vert="horz" wrap="square" lIns="0" tIns="12700" rIns="0" bIns="0" rtlCol="0">
            <a:spAutoFit/>
          </a:bodyPr>
          <a:lstStyle/>
          <a:p>
            <a:pPr marL="12700">
              <a:spcBef>
                <a:spcPts val="100"/>
              </a:spcBef>
            </a:pPr>
            <a:r>
              <a:rPr spc="-5" dirty="0"/>
              <a:t>Supervised</a:t>
            </a:r>
            <a:r>
              <a:rPr spc="-85" dirty="0"/>
              <a:t> </a:t>
            </a:r>
            <a:r>
              <a:rPr spc="-5" dirty="0"/>
              <a:t>Learning</a:t>
            </a:r>
          </a:p>
        </p:txBody>
      </p:sp>
      <p:sp>
        <p:nvSpPr>
          <p:cNvPr id="3" name="object 3"/>
          <p:cNvSpPr txBox="1"/>
          <p:nvPr/>
        </p:nvSpPr>
        <p:spPr>
          <a:xfrm>
            <a:off x="431800" y="2201100"/>
            <a:ext cx="2992120" cy="614680"/>
          </a:xfrm>
          <a:prstGeom prst="rect">
            <a:avLst/>
          </a:prstGeom>
        </p:spPr>
        <p:txBody>
          <a:bodyPr vert="horz" wrap="square" lIns="0" tIns="12700" rIns="0" bIns="0" rtlCol="0">
            <a:spAutoFit/>
          </a:bodyPr>
          <a:lstStyle/>
          <a:p>
            <a:pPr marL="12700">
              <a:spcBef>
                <a:spcPts val="100"/>
              </a:spcBef>
            </a:pPr>
            <a:r>
              <a:rPr sz="1400" b="1" spc="-5" dirty="0">
                <a:solidFill>
                  <a:srgbClr val="313131"/>
                </a:solidFill>
                <a:latin typeface="Verdana"/>
                <a:cs typeface="Verdana"/>
              </a:rPr>
              <a:t>Supervised</a:t>
            </a:r>
            <a:r>
              <a:rPr sz="1400" b="1" spc="-5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marL="12700">
              <a:spcBef>
                <a:spcPts val="1520"/>
              </a:spcBef>
            </a:pPr>
            <a:r>
              <a:rPr sz="1200" b="1" spc="-5" dirty="0">
                <a:solidFill>
                  <a:srgbClr val="313131"/>
                </a:solidFill>
                <a:latin typeface="Verdana"/>
                <a:cs typeface="Verdana"/>
              </a:rPr>
              <a:t>Data:</a:t>
            </a:r>
            <a:r>
              <a:rPr sz="1200" b="1" spc="55" dirty="0">
                <a:solidFill>
                  <a:srgbClr val="313131"/>
                </a:solidFill>
                <a:latin typeface="Verdana"/>
                <a:cs typeface="Verdana"/>
              </a:rPr>
              <a:t> </a:t>
            </a:r>
            <a:r>
              <a:rPr sz="1200" spc="-5" dirty="0">
                <a:solidFill>
                  <a:srgbClr val="313131"/>
                </a:solidFill>
                <a:latin typeface="Verdana"/>
                <a:cs typeface="Verdana"/>
              </a:rPr>
              <a:t>(x,</a:t>
            </a:r>
            <a:r>
              <a:rPr sz="1200" spc="-10" dirty="0">
                <a:solidFill>
                  <a:srgbClr val="313131"/>
                </a:solidFill>
                <a:latin typeface="Verdana"/>
                <a:cs typeface="Verdana"/>
              </a:rPr>
              <a:t> </a:t>
            </a:r>
            <a:r>
              <a:rPr sz="1200" spc="-5" dirty="0">
                <a:solidFill>
                  <a:srgbClr val="313131"/>
                </a:solidFill>
                <a:latin typeface="Verdana"/>
                <a:cs typeface="Verdana"/>
              </a:rPr>
              <a:t>y)</a:t>
            </a:r>
            <a:r>
              <a:rPr sz="1200" spc="-15" dirty="0">
                <a:solidFill>
                  <a:srgbClr val="313131"/>
                </a:solidFill>
                <a:latin typeface="Verdana"/>
                <a:cs typeface="Verdana"/>
              </a:rPr>
              <a:t> </a:t>
            </a:r>
            <a:r>
              <a:rPr sz="1200" spc="-5" dirty="0">
                <a:solidFill>
                  <a:srgbClr val="313131"/>
                </a:solidFill>
                <a:latin typeface="Verdana"/>
                <a:cs typeface="Verdana"/>
              </a:rPr>
              <a:t>where</a:t>
            </a:r>
            <a:r>
              <a:rPr sz="1200" spc="-10" dirty="0">
                <a:solidFill>
                  <a:srgbClr val="313131"/>
                </a:solidFill>
                <a:latin typeface="Verdana"/>
                <a:cs typeface="Verdana"/>
              </a:rPr>
              <a:t> </a:t>
            </a:r>
            <a:r>
              <a:rPr sz="1200" dirty="0">
                <a:solidFill>
                  <a:srgbClr val="313131"/>
                </a:solidFill>
                <a:latin typeface="Verdana"/>
                <a:cs typeface="Verdana"/>
              </a:rPr>
              <a:t>x</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data,</a:t>
            </a:r>
            <a:r>
              <a:rPr sz="1200" spc="-10" dirty="0">
                <a:solidFill>
                  <a:srgbClr val="313131"/>
                </a:solidFill>
                <a:latin typeface="Verdana"/>
                <a:cs typeface="Verdana"/>
              </a:rPr>
              <a:t> </a:t>
            </a:r>
            <a:r>
              <a:rPr sz="1200" dirty="0">
                <a:solidFill>
                  <a:srgbClr val="313131"/>
                </a:solidFill>
                <a:latin typeface="Verdana"/>
                <a:cs typeface="Verdana"/>
              </a:rPr>
              <a:t>y</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label</a:t>
            </a:r>
            <a:endParaRPr sz="1200">
              <a:solidFill>
                <a:prstClr val="black"/>
              </a:solidFill>
              <a:latin typeface="Verdana"/>
              <a:cs typeface="Verdana"/>
            </a:endParaRPr>
          </a:p>
        </p:txBody>
      </p:sp>
      <p:sp>
        <p:nvSpPr>
          <p:cNvPr id="4" name="object 4"/>
          <p:cNvSpPr txBox="1"/>
          <p:nvPr/>
        </p:nvSpPr>
        <p:spPr>
          <a:xfrm>
            <a:off x="431800" y="3344101"/>
            <a:ext cx="2863850" cy="228268"/>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Goal:</a:t>
            </a:r>
            <a:r>
              <a:rPr sz="1200" b="1" spc="-10" dirty="0">
                <a:solidFill>
                  <a:srgbClr val="313131"/>
                </a:solidFill>
                <a:latin typeface="Verdana"/>
                <a:cs typeface="Verdana"/>
              </a:rPr>
              <a:t> </a:t>
            </a:r>
            <a:r>
              <a:rPr sz="1200" spc="-5" dirty="0">
                <a:solidFill>
                  <a:srgbClr val="313131"/>
                </a:solidFill>
                <a:latin typeface="Verdana"/>
                <a:cs typeface="Verdana"/>
              </a:rPr>
              <a:t>Learn</a:t>
            </a:r>
            <a:r>
              <a:rPr sz="1200" spc="-15" dirty="0">
                <a:solidFill>
                  <a:srgbClr val="313131"/>
                </a:solidFill>
                <a:latin typeface="Verdana"/>
                <a:cs typeface="Verdana"/>
              </a:rPr>
              <a:t> </a:t>
            </a:r>
            <a:r>
              <a:rPr sz="1200" dirty="0">
                <a:solidFill>
                  <a:srgbClr val="313131"/>
                </a:solidFill>
                <a:latin typeface="Verdana"/>
                <a:cs typeface="Verdana"/>
              </a:rPr>
              <a:t>a</a:t>
            </a:r>
            <a:r>
              <a:rPr sz="1200" spc="-15" dirty="0">
                <a:solidFill>
                  <a:srgbClr val="313131"/>
                </a:solidFill>
                <a:latin typeface="Verdana"/>
                <a:cs typeface="Verdana"/>
              </a:rPr>
              <a:t> </a:t>
            </a:r>
            <a:r>
              <a:rPr sz="1200" spc="-5" dirty="0">
                <a:solidFill>
                  <a:srgbClr val="313131"/>
                </a:solidFill>
                <a:latin typeface="Verdana"/>
                <a:cs typeface="Verdana"/>
              </a:rPr>
              <a:t>function</a:t>
            </a:r>
            <a:r>
              <a:rPr sz="1200" spc="-15" dirty="0">
                <a:solidFill>
                  <a:srgbClr val="313131"/>
                </a:solidFill>
                <a:latin typeface="Verdana"/>
                <a:cs typeface="Verdana"/>
              </a:rPr>
              <a:t> </a:t>
            </a:r>
            <a:r>
              <a:rPr sz="1200" spc="-5" dirty="0">
                <a:solidFill>
                  <a:srgbClr val="313131"/>
                </a:solidFill>
                <a:latin typeface="Verdana"/>
                <a:cs typeface="Verdana"/>
              </a:rPr>
              <a:t>to</a:t>
            </a:r>
            <a:r>
              <a:rPr sz="1200" spc="-15" dirty="0">
                <a:solidFill>
                  <a:srgbClr val="313131"/>
                </a:solidFill>
                <a:latin typeface="Verdana"/>
                <a:cs typeface="Verdana"/>
              </a:rPr>
              <a:t> </a:t>
            </a:r>
            <a:r>
              <a:rPr sz="1200" spc="-5" dirty="0">
                <a:solidFill>
                  <a:srgbClr val="313131"/>
                </a:solidFill>
                <a:latin typeface="Verdana"/>
                <a:cs typeface="Verdana"/>
              </a:rPr>
              <a:t>map</a:t>
            </a:r>
            <a:r>
              <a:rPr sz="1200" spc="15" dirty="0">
                <a:solidFill>
                  <a:srgbClr val="313131"/>
                </a:solidFill>
                <a:latin typeface="Verdana"/>
                <a:cs typeface="Verdana"/>
              </a:rPr>
              <a:t> </a:t>
            </a:r>
            <a:r>
              <a:rPr sz="1400" spc="-5" dirty="0">
                <a:solidFill>
                  <a:srgbClr val="313131"/>
                </a:solidFill>
                <a:latin typeface="Verdana"/>
                <a:cs typeface="Verdana"/>
              </a:rPr>
              <a:t>x</a:t>
            </a:r>
            <a:r>
              <a:rPr sz="1400" spc="-5" dirty="0">
                <a:solidFill>
                  <a:srgbClr val="313131"/>
                </a:solidFill>
                <a:latin typeface="Arial MT"/>
                <a:cs typeface="Arial MT"/>
              </a:rPr>
              <a:t>→</a:t>
            </a:r>
            <a:r>
              <a:rPr sz="1400" spc="90" dirty="0">
                <a:solidFill>
                  <a:srgbClr val="313131"/>
                </a:solidFill>
                <a:latin typeface="Arial MT"/>
                <a:cs typeface="Arial MT"/>
              </a:rPr>
              <a:t> </a:t>
            </a:r>
            <a:r>
              <a:rPr sz="1400" dirty="0">
                <a:solidFill>
                  <a:srgbClr val="313131"/>
                </a:solidFill>
                <a:latin typeface="Verdana"/>
                <a:cs typeface="Verdana"/>
              </a:rPr>
              <a:t>y</a:t>
            </a:r>
            <a:endParaRPr sz="1400">
              <a:solidFill>
                <a:prstClr val="black"/>
              </a:solidFill>
              <a:latin typeface="Verdana"/>
              <a:cs typeface="Verdana"/>
            </a:endParaRPr>
          </a:p>
        </p:txBody>
      </p:sp>
      <p:sp>
        <p:nvSpPr>
          <p:cNvPr id="5" name="object 5"/>
          <p:cNvSpPr txBox="1"/>
          <p:nvPr/>
        </p:nvSpPr>
        <p:spPr>
          <a:xfrm>
            <a:off x="431801" y="4106101"/>
            <a:ext cx="3559175" cy="590550"/>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Examples:</a:t>
            </a:r>
            <a:r>
              <a:rPr sz="1200" b="1" spc="-25" dirty="0">
                <a:solidFill>
                  <a:srgbClr val="313131"/>
                </a:solidFill>
                <a:latin typeface="Verdana"/>
                <a:cs typeface="Verdana"/>
              </a:rPr>
              <a:t> </a:t>
            </a:r>
            <a:r>
              <a:rPr sz="1200" b="1" u="heavy" spc="-5" dirty="0">
                <a:solidFill>
                  <a:srgbClr val="313131"/>
                </a:solidFill>
                <a:uFill>
                  <a:solidFill>
                    <a:srgbClr val="313131"/>
                  </a:solidFill>
                </a:uFill>
                <a:latin typeface="Verdana"/>
                <a:cs typeface="Verdana"/>
              </a:rPr>
              <a:t>Classification</a:t>
            </a:r>
            <a:r>
              <a:rPr sz="1400" spc="-5" dirty="0">
                <a:solidFill>
                  <a:srgbClr val="313131"/>
                </a:solidFill>
                <a:latin typeface="Verdana"/>
                <a:cs typeface="Verdana"/>
              </a:rPr>
              <a:t>,</a:t>
            </a:r>
            <a:r>
              <a:rPr sz="1400" spc="-25" dirty="0">
                <a:solidFill>
                  <a:srgbClr val="313131"/>
                </a:solidFill>
                <a:latin typeface="Verdana"/>
                <a:cs typeface="Verdana"/>
              </a:rPr>
              <a:t> </a:t>
            </a:r>
            <a:r>
              <a:rPr sz="1200" spc="-5" dirty="0">
                <a:solidFill>
                  <a:srgbClr val="313131"/>
                </a:solidFill>
                <a:latin typeface="Verdana"/>
                <a:cs typeface="Verdana"/>
              </a:rPr>
              <a:t>Object</a:t>
            </a:r>
            <a:r>
              <a:rPr sz="1200" spc="-25" dirty="0">
                <a:solidFill>
                  <a:srgbClr val="313131"/>
                </a:solidFill>
                <a:latin typeface="Verdana"/>
                <a:cs typeface="Verdana"/>
              </a:rPr>
              <a:t> </a:t>
            </a:r>
            <a:r>
              <a:rPr sz="1200" spc="-5" dirty="0">
                <a:solidFill>
                  <a:srgbClr val="313131"/>
                </a:solidFill>
                <a:latin typeface="Verdana"/>
                <a:cs typeface="Verdana"/>
              </a:rPr>
              <a:t>Detection,</a:t>
            </a:r>
            <a:endParaRPr sz="1200">
              <a:solidFill>
                <a:prstClr val="black"/>
              </a:solidFill>
              <a:latin typeface="Verdana"/>
              <a:cs typeface="Verdana"/>
            </a:endParaRPr>
          </a:p>
          <a:p>
            <a:pPr marL="12700">
              <a:spcBef>
                <a:spcPts val="1325"/>
              </a:spcBef>
            </a:pPr>
            <a:r>
              <a:rPr sz="1200" spc="-5" dirty="0">
                <a:solidFill>
                  <a:srgbClr val="313131"/>
                </a:solidFill>
                <a:latin typeface="Verdana"/>
                <a:cs typeface="Verdana"/>
              </a:rPr>
              <a:t>Semantic</a:t>
            </a:r>
            <a:r>
              <a:rPr sz="1200" spc="-30" dirty="0">
                <a:solidFill>
                  <a:srgbClr val="313131"/>
                </a:solidFill>
                <a:latin typeface="Verdana"/>
                <a:cs typeface="Verdana"/>
              </a:rPr>
              <a:t> </a:t>
            </a:r>
            <a:r>
              <a:rPr sz="1200" spc="-5" dirty="0">
                <a:solidFill>
                  <a:srgbClr val="313131"/>
                </a:solidFill>
                <a:latin typeface="Verdana"/>
                <a:cs typeface="Verdana"/>
              </a:rPr>
              <a:t>segmentation,</a:t>
            </a:r>
            <a:r>
              <a:rPr sz="1200" spc="-25" dirty="0">
                <a:solidFill>
                  <a:srgbClr val="313131"/>
                </a:solidFill>
                <a:latin typeface="Verdana"/>
                <a:cs typeface="Verdana"/>
              </a:rPr>
              <a:t> </a:t>
            </a:r>
            <a:r>
              <a:rPr sz="1200" spc="-5" dirty="0">
                <a:solidFill>
                  <a:srgbClr val="313131"/>
                </a:solidFill>
                <a:latin typeface="Verdana"/>
                <a:cs typeface="Verdana"/>
              </a:rPr>
              <a:t>Image</a:t>
            </a:r>
            <a:r>
              <a:rPr sz="1200" spc="-25" dirty="0">
                <a:solidFill>
                  <a:srgbClr val="313131"/>
                </a:solidFill>
                <a:latin typeface="Verdana"/>
                <a:cs typeface="Verdana"/>
              </a:rPr>
              <a:t> </a:t>
            </a:r>
            <a:r>
              <a:rPr sz="1200" spc="-5" dirty="0">
                <a:solidFill>
                  <a:srgbClr val="313131"/>
                </a:solidFill>
                <a:latin typeface="Verdana"/>
                <a:cs typeface="Verdana"/>
              </a:rPr>
              <a:t>captioning</a:t>
            </a:r>
            <a:endParaRPr sz="1200">
              <a:solidFill>
                <a:prstClr val="black"/>
              </a:solidFill>
              <a:latin typeface="Verdana"/>
              <a:cs typeface="Verdana"/>
            </a:endParaRPr>
          </a:p>
        </p:txBody>
      </p:sp>
      <p:sp>
        <p:nvSpPr>
          <p:cNvPr id="6" name="object 6"/>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7" name="object 7"/>
          <p:cNvPicPr/>
          <p:nvPr/>
        </p:nvPicPr>
        <p:blipFill>
          <a:blip r:embed="rId2" cstate="print"/>
          <a:stretch>
            <a:fillRect/>
          </a:stretch>
        </p:blipFill>
        <p:spPr>
          <a:xfrm>
            <a:off x="4438092" y="2226897"/>
            <a:ext cx="3598396" cy="2538403"/>
          </a:xfrm>
          <a:prstGeom prst="rect">
            <a:avLst/>
          </a:prstGeom>
        </p:spPr>
      </p:pic>
      <p:sp>
        <p:nvSpPr>
          <p:cNvPr id="10" name="object 10"/>
          <p:cNvSpPr txBox="1"/>
          <p:nvPr/>
        </p:nvSpPr>
        <p:spPr>
          <a:xfrm>
            <a:off x="8456277" y="5733969"/>
            <a:ext cx="617855" cy="175048"/>
          </a:xfrm>
          <a:prstGeom prst="rect">
            <a:avLst/>
          </a:prstGeom>
        </p:spPr>
        <p:txBody>
          <a:bodyPr vert="horz" wrap="square" lIns="0" tIns="13335" rIns="0" bIns="0" rtlCol="0">
            <a:spAutoFit/>
          </a:bodyPr>
          <a:lstStyle/>
          <a:p>
            <a:pPr marL="12700">
              <a:spcBef>
                <a:spcPts val="1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105"/>
                </a:spcBef>
              </a:pPr>
              <a:t>40</a:t>
            </a:fld>
            <a:endParaRPr sz="1050">
              <a:solidFill>
                <a:prstClr val="black"/>
              </a:solidFill>
              <a:latin typeface="Verdana"/>
              <a:cs typeface="Verdana"/>
            </a:endParaRPr>
          </a:p>
        </p:txBody>
      </p:sp>
      <p:sp>
        <p:nvSpPr>
          <p:cNvPr id="11" name="Title 1">
            <a:extLst>
              <a:ext uri="{FF2B5EF4-FFF2-40B4-BE49-F238E27FC236}">
                <a16:creationId xmlns:a16="http://schemas.microsoft.com/office/drawing/2014/main" id="{1DA26098-1B0F-B01E-DDF8-3923CE2B191C}"/>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IN" sz="2800" b="1" spc="-5" dirty="0"/>
              <a:t>Supervised</a:t>
            </a:r>
            <a:r>
              <a:rPr lang="en-IN" sz="2800" b="1" spc="-85" dirty="0"/>
              <a:t> </a:t>
            </a:r>
            <a:r>
              <a:rPr lang="en-IN" sz="2800" b="1" spc="-5" dirty="0"/>
              <a:t>Learning</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2" descr="E:\NIET\Project\xLogo11.png.pagespeed.ic.pydHLuCQEZ.png">
            <a:extLst>
              <a:ext uri="{FF2B5EF4-FFF2-40B4-BE49-F238E27FC236}">
                <a16:creationId xmlns:a16="http://schemas.microsoft.com/office/drawing/2014/main" id="{90E0EB6F-5358-75F2-3AB1-1F8B3A6C7C89}"/>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633112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092200"/>
            <a:ext cx="2627313" cy="330200"/>
          </a:xfrm>
          <a:prstGeom prst="rect">
            <a:avLst/>
          </a:prstGeom>
        </p:spPr>
        <p:txBody>
          <a:bodyPr vert="horz" wrap="square" lIns="0" tIns="12700" rIns="0" bIns="0" rtlCol="0">
            <a:spAutoFit/>
          </a:bodyPr>
          <a:lstStyle/>
          <a:p>
            <a:pPr marL="12700">
              <a:spcBef>
                <a:spcPts val="100"/>
              </a:spcBef>
            </a:pPr>
            <a:r>
              <a:rPr spc="-5" dirty="0"/>
              <a:t>Supervised</a:t>
            </a:r>
            <a:r>
              <a:rPr spc="-85" dirty="0"/>
              <a:t> </a:t>
            </a:r>
            <a:r>
              <a:rPr spc="-5" dirty="0"/>
              <a:t>Learning</a:t>
            </a:r>
          </a:p>
        </p:txBody>
      </p:sp>
      <p:sp>
        <p:nvSpPr>
          <p:cNvPr id="3" name="object 3"/>
          <p:cNvSpPr txBox="1"/>
          <p:nvPr/>
        </p:nvSpPr>
        <p:spPr>
          <a:xfrm>
            <a:off x="431800" y="2201100"/>
            <a:ext cx="2992120" cy="614680"/>
          </a:xfrm>
          <a:prstGeom prst="rect">
            <a:avLst/>
          </a:prstGeom>
        </p:spPr>
        <p:txBody>
          <a:bodyPr vert="horz" wrap="square" lIns="0" tIns="12700" rIns="0" bIns="0" rtlCol="0">
            <a:spAutoFit/>
          </a:bodyPr>
          <a:lstStyle/>
          <a:p>
            <a:pPr marL="12700">
              <a:spcBef>
                <a:spcPts val="100"/>
              </a:spcBef>
            </a:pPr>
            <a:r>
              <a:rPr sz="1400" b="1" spc="-5" dirty="0">
                <a:solidFill>
                  <a:srgbClr val="313131"/>
                </a:solidFill>
                <a:latin typeface="Verdana"/>
                <a:cs typeface="Verdana"/>
              </a:rPr>
              <a:t>Supervised</a:t>
            </a:r>
            <a:r>
              <a:rPr sz="1400" b="1" spc="-5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marL="12700">
              <a:spcBef>
                <a:spcPts val="1520"/>
              </a:spcBef>
            </a:pPr>
            <a:r>
              <a:rPr sz="1200" b="1" spc="-5" dirty="0">
                <a:solidFill>
                  <a:srgbClr val="313131"/>
                </a:solidFill>
                <a:latin typeface="Verdana"/>
                <a:cs typeface="Verdana"/>
              </a:rPr>
              <a:t>Data:</a:t>
            </a:r>
            <a:r>
              <a:rPr sz="1200" b="1" spc="55" dirty="0">
                <a:solidFill>
                  <a:srgbClr val="313131"/>
                </a:solidFill>
                <a:latin typeface="Verdana"/>
                <a:cs typeface="Verdana"/>
              </a:rPr>
              <a:t> </a:t>
            </a:r>
            <a:r>
              <a:rPr sz="1200" spc="-5" dirty="0">
                <a:solidFill>
                  <a:srgbClr val="313131"/>
                </a:solidFill>
                <a:latin typeface="Verdana"/>
                <a:cs typeface="Verdana"/>
              </a:rPr>
              <a:t>(x,</a:t>
            </a:r>
            <a:r>
              <a:rPr sz="1200" spc="-10" dirty="0">
                <a:solidFill>
                  <a:srgbClr val="313131"/>
                </a:solidFill>
                <a:latin typeface="Verdana"/>
                <a:cs typeface="Verdana"/>
              </a:rPr>
              <a:t> </a:t>
            </a:r>
            <a:r>
              <a:rPr sz="1200" spc="-5" dirty="0">
                <a:solidFill>
                  <a:srgbClr val="313131"/>
                </a:solidFill>
                <a:latin typeface="Verdana"/>
                <a:cs typeface="Verdana"/>
              </a:rPr>
              <a:t>y)</a:t>
            </a:r>
            <a:r>
              <a:rPr sz="1200" spc="-15" dirty="0">
                <a:solidFill>
                  <a:srgbClr val="313131"/>
                </a:solidFill>
                <a:latin typeface="Verdana"/>
                <a:cs typeface="Verdana"/>
              </a:rPr>
              <a:t> </a:t>
            </a:r>
            <a:r>
              <a:rPr sz="1200" spc="-5" dirty="0">
                <a:solidFill>
                  <a:srgbClr val="313131"/>
                </a:solidFill>
                <a:latin typeface="Verdana"/>
                <a:cs typeface="Verdana"/>
              </a:rPr>
              <a:t>where</a:t>
            </a:r>
            <a:r>
              <a:rPr sz="1200" spc="-10" dirty="0">
                <a:solidFill>
                  <a:srgbClr val="313131"/>
                </a:solidFill>
                <a:latin typeface="Verdana"/>
                <a:cs typeface="Verdana"/>
              </a:rPr>
              <a:t> </a:t>
            </a:r>
            <a:r>
              <a:rPr sz="1200" dirty="0">
                <a:solidFill>
                  <a:srgbClr val="313131"/>
                </a:solidFill>
                <a:latin typeface="Verdana"/>
                <a:cs typeface="Verdana"/>
              </a:rPr>
              <a:t>x</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data,</a:t>
            </a:r>
            <a:r>
              <a:rPr sz="1200" spc="-10" dirty="0">
                <a:solidFill>
                  <a:srgbClr val="313131"/>
                </a:solidFill>
                <a:latin typeface="Verdana"/>
                <a:cs typeface="Verdana"/>
              </a:rPr>
              <a:t> </a:t>
            </a:r>
            <a:r>
              <a:rPr sz="1200" dirty="0">
                <a:solidFill>
                  <a:srgbClr val="313131"/>
                </a:solidFill>
                <a:latin typeface="Verdana"/>
                <a:cs typeface="Verdana"/>
              </a:rPr>
              <a:t>y</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label</a:t>
            </a:r>
            <a:endParaRPr sz="1200">
              <a:solidFill>
                <a:prstClr val="black"/>
              </a:solidFill>
              <a:latin typeface="Verdana"/>
              <a:cs typeface="Verdana"/>
            </a:endParaRPr>
          </a:p>
        </p:txBody>
      </p:sp>
      <p:sp>
        <p:nvSpPr>
          <p:cNvPr id="4" name="object 4"/>
          <p:cNvSpPr txBox="1"/>
          <p:nvPr/>
        </p:nvSpPr>
        <p:spPr>
          <a:xfrm>
            <a:off x="431800" y="3344101"/>
            <a:ext cx="2863850" cy="228268"/>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Goal:</a:t>
            </a:r>
            <a:r>
              <a:rPr sz="1200" b="1" spc="-10" dirty="0">
                <a:solidFill>
                  <a:srgbClr val="313131"/>
                </a:solidFill>
                <a:latin typeface="Verdana"/>
                <a:cs typeface="Verdana"/>
              </a:rPr>
              <a:t> </a:t>
            </a:r>
            <a:r>
              <a:rPr sz="1200" spc="-5" dirty="0">
                <a:solidFill>
                  <a:srgbClr val="313131"/>
                </a:solidFill>
                <a:latin typeface="Verdana"/>
                <a:cs typeface="Verdana"/>
              </a:rPr>
              <a:t>Learn</a:t>
            </a:r>
            <a:r>
              <a:rPr sz="1200" spc="-15" dirty="0">
                <a:solidFill>
                  <a:srgbClr val="313131"/>
                </a:solidFill>
                <a:latin typeface="Verdana"/>
                <a:cs typeface="Verdana"/>
              </a:rPr>
              <a:t> </a:t>
            </a:r>
            <a:r>
              <a:rPr sz="1200" dirty="0">
                <a:solidFill>
                  <a:srgbClr val="313131"/>
                </a:solidFill>
                <a:latin typeface="Verdana"/>
                <a:cs typeface="Verdana"/>
              </a:rPr>
              <a:t>a</a:t>
            </a:r>
            <a:r>
              <a:rPr sz="1200" spc="-15" dirty="0">
                <a:solidFill>
                  <a:srgbClr val="313131"/>
                </a:solidFill>
                <a:latin typeface="Verdana"/>
                <a:cs typeface="Verdana"/>
              </a:rPr>
              <a:t> </a:t>
            </a:r>
            <a:r>
              <a:rPr sz="1200" spc="-5" dirty="0">
                <a:solidFill>
                  <a:srgbClr val="313131"/>
                </a:solidFill>
                <a:latin typeface="Verdana"/>
                <a:cs typeface="Verdana"/>
              </a:rPr>
              <a:t>function</a:t>
            </a:r>
            <a:r>
              <a:rPr sz="1200" spc="-15" dirty="0">
                <a:solidFill>
                  <a:srgbClr val="313131"/>
                </a:solidFill>
                <a:latin typeface="Verdana"/>
                <a:cs typeface="Verdana"/>
              </a:rPr>
              <a:t> </a:t>
            </a:r>
            <a:r>
              <a:rPr sz="1200" spc="-5" dirty="0">
                <a:solidFill>
                  <a:srgbClr val="313131"/>
                </a:solidFill>
                <a:latin typeface="Verdana"/>
                <a:cs typeface="Verdana"/>
              </a:rPr>
              <a:t>to</a:t>
            </a:r>
            <a:r>
              <a:rPr sz="1200" spc="-15" dirty="0">
                <a:solidFill>
                  <a:srgbClr val="313131"/>
                </a:solidFill>
                <a:latin typeface="Verdana"/>
                <a:cs typeface="Verdana"/>
              </a:rPr>
              <a:t> </a:t>
            </a:r>
            <a:r>
              <a:rPr sz="1200" spc="-5" dirty="0">
                <a:solidFill>
                  <a:srgbClr val="313131"/>
                </a:solidFill>
                <a:latin typeface="Verdana"/>
                <a:cs typeface="Verdana"/>
              </a:rPr>
              <a:t>map</a:t>
            </a:r>
            <a:r>
              <a:rPr sz="1200" spc="15" dirty="0">
                <a:solidFill>
                  <a:srgbClr val="313131"/>
                </a:solidFill>
                <a:latin typeface="Verdana"/>
                <a:cs typeface="Verdana"/>
              </a:rPr>
              <a:t> </a:t>
            </a:r>
            <a:r>
              <a:rPr sz="1400" spc="-5" dirty="0">
                <a:solidFill>
                  <a:srgbClr val="313131"/>
                </a:solidFill>
                <a:latin typeface="Verdana"/>
                <a:cs typeface="Verdana"/>
              </a:rPr>
              <a:t>x</a:t>
            </a:r>
            <a:r>
              <a:rPr sz="1400" spc="-5" dirty="0">
                <a:solidFill>
                  <a:srgbClr val="313131"/>
                </a:solidFill>
                <a:latin typeface="Arial MT"/>
                <a:cs typeface="Arial MT"/>
              </a:rPr>
              <a:t>→</a:t>
            </a:r>
            <a:r>
              <a:rPr sz="1400" spc="90" dirty="0">
                <a:solidFill>
                  <a:srgbClr val="313131"/>
                </a:solidFill>
                <a:latin typeface="Arial MT"/>
                <a:cs typeface="Arial MT"/>
              </a:rPr>
              <a:t> </a:t>
            </a:r>
            <a:r>
              <a:rPr sz="1400" dirty="0">
                <a:solidFill>
                  <a:srgbClr val="313131"/>
                </a:solidFill>
                <a:latin typeface="Verdana"/>
                <a:cs typeface="Verdana"/>
              </a:rPr>
              <a:t>y</a:t>
            </a:r>
            <a:endParaRPr sz="1400">
              <a:solidFill>
                <a:prstClr val="black"/>
              </a:solidFill>
              <a:latin typeface="Verdana"/>
              <a:cs typeface="Verdana"/>
            </a:endParaRPr>
          </a:p>
        </p:txBody>
      </p:sp>
      <p:sp>
        <p:nvSpPr>
          <p:cNvPr id="5" name="object 5"/>
          <p:cNvSpPr txBox="1"/>
          <p:nvPr/>
        </p:nvSpPr>
        <p:spPr>
          <a:xfrm>
            <a:off x="431801" y="4107118"/>
            <a:ext cx="3447415" cy="541655"/>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Examples:</a:t>
            </a:r>
            <a:r>
              <a:rPr sz="1200" b="1" spc="-25" dirty="0">
                <a:solidFill>
                  <a:srgbClr val="313131"/>
                </a:solidFill>
                <a:latin typeface="Verdana"/>
                <a:cs typeface="Verdana"/>
              </a:rPr>
              <a:t> </a:t>
            </a:r>
            <a:r>
              <a:rPr sz="1200" spc="-5" dirty="0">
                <a:solidFill>
                  <a:srgbClr val="313131"/>
                </a:solidFill>
                <a:latin typeface="Verdana"/>
                <a:cs typeface="Verdana"/>
              </a:rPr>
              <a:t>Classification,</a:t>
            </a:r>
            <a:r>
              <a:rPr sz="1200" spc="-25" dirty="0">
                <a:solidFill>
                  <a:srgbClr val="313131"/>
                </a:solidFill>
                <a:latin typeface="Verdana"/>
                <a:cs typeface="Verdana"/>
              </a:rPr>
              <a:t> </a:t>
            </a:r>
            <a:r>
              <a:rPr sz="1200" spc="-5" dirty="0">
                <a:solidFill>
                  <a:srgbClr val="313131"/>
                </a:solidFill>
                <a:latin typeface="Verdana"/>
                <a:cs typeface="Verdana"/>
              </a:rPr>
              <a:t>Object</a:t>
            </a:r>
            <a:r>
              <a:rPr sz="1200" spc="-25" dirty="0">
                <a:solidFill>
                  <a:srgbClr val="313131"/>
                </a:solidFill>
                <a:latin typeface="Verdana"/>
                <a:cs typeface="Verdana"/>
              </a:rPr>
              <a:t> </a:t>
            </a:r>
            <a:r>
              <a:rPr sz="1200" spc="-5" dirty="0">
                <a:solidFill>
                  <a:srgbClr val="313131"/>
                </a:solidFill>
                <a:latin typeface="Verdana"/>
                <a:cs typeface="Verdana"/>
              </a:rPr>
              <a:t>Detection,</a:t>
            </a:r>
            <a:endParaRPr sz="1200">
              <a:solidFill>
                <a:prstClr val="black"/>
              </a:solidFill>
              <a:latin typeface="Verdana"/>
              <a:cs typeface="Verdana"/>
            </a:endParaRPr>
          </a:p>
          <a:p>
            <a:pPr marL="12700">
              <a:spcBef>
                <a:spcPts val="1185"/>
              </a:spcBef>
            </a:pPr>
            <a:r>
              <a:rPr sz="1200" spc="-5" dirty="0">
                <a:solidFill>
                  <a:srgbClr val="313131"/>
                </a:solidFill>
                <a:latin typeface="Verdana"/>
                <a:cs typeface="Verdana"/>
              </a:rPr>
              <a:t>Semantic</a:t>
            </a:r>
            <a:r>
              <a:rPr sz="1200" spc="-30" dirty="0">
                <a:solidFill>
                  <a:srgbClr val="313131"/>
                </a:solidFill>
                <a:latin typeface="Verdana"/>
                <a:cs typeface="Verdana"/>
              </a:rPr>
              <a:t> </a:t>
            </a:r>
            <a:r>
              <a:rPr sz="1200" spc="-5" dirty="0">
                <a:solidFill>
                  <a:srgbClr val="313131"/>
                </a:solidFill>
                <a:latin typeface="Verdana"/>
                <a:cs typeface="Verdana"/>
              </a:rPr>
              <a:t>segmentation,</a:t>
            </a:r>
            <a:r>
              <a:rPr sz="1200" spc="15" dirty="0">
                <a:solidFill>
                  <a:srgbClr val="313131"/>
                </a:solidFill>
                <a:latin typeface="Verdana"/>
                <a:cs typeface="Verdana"/>
              </a:rPr>
              <a:t> </a:t>
            </a:r>
            <a:r>
              <a:rPr sz="1200" b="1" u="heavy" spc="-5" dirty="0">
                <a:solidFill>
                  <a:srgbClr val="313131"/>
                </a:solidFill>
                <a:uFill>
                  <a:solidFill>
                    <a:srgbClr val="313131"/>
                  </a:solidFill>
                </a:uFill>
                <a:latin typeface="Verdana"/>
                <a:cs typeface="Verdana"/>
              </a:rPr>
              <a:t>Image</a:t>
            </a:r>
            <a:r>
              <a:rPr sz="1200" b="1" u="heavy" spc="-30" dirty="0">
                <a:solidFill>
                  <a:srgbClr val="313131"/>
                </a:solidFill>
                <a:uFill>
                  <a:solidFill>
                    <a:srgbClr val="313131"/>
                  </a:solidFill>
                </a:uFill>
                <a:latin typeface="Verdana"/>
                <a:cs typeface="Verdana"/>
              </a:rPr>
              <a:t> </a:t>
            </a:r>
            <a:r>
              <a:rPr sz="1200" b="1" u="heavy" spc="-5" dirty="0">
                <a:solidFill>
                  <a:srgbClr val="313131"/>
                </a:solidFill>
                <a:uFill>
                  <a:solidFill>
                    <a:srgbClr val="313131"/>
                  </a:solidFill>
                </a:uFill>
                <a:latin typeface="Verdana"/>
                <a:cs typeface="Verdana"/>
              </a:rPr>
              <a:t>captioning</a:t>
            </a:r>
            <a:endParaRPr sz="1200">
              <a:solidFill>
                <a:prstClr val="black"/>
              </a:solidFill>
              <a:latin typeface="Verdana"/>
              <a:cs typeface="Verdana"/>
            </a:endParaRPr>
          </a:p>
        </p:txBody>
      </p:sp>
      <p:sp>
        <p:nvSpPr>
          <p:cNvPr id="6" name="object 6"/>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7" name="object 7"/>
          <p:cNvPicPr/>
          <p:nvPr/>
        </p:nvPicPr>
        <p:blipFill>
          <a:blip r:embed="rId2" cstate="print"/>
          <a:stretch>
            <a:fillRect/>
          </a:stretch>
        </p:blipFill>
        <p:spPr>
          <a:xfrm>
            <a:off x="4683636" y="2238544"/>
            <a:ext cx="3537177" cy="2282205"/>
          </a:xfrm>
          <a:prstGeom prst="rect">
            <a:avLst/>
          </a:prstGeom>
        </p:spPr>
      </p:pic>
      <p:sp>
        <p:nvSpPr>
          <p:cNvPr id="10" name="object 10"/>
          <p:cNvSpPr txBox="1"/>
          <p:nvPr/>
        </p:nvSpPr>
        <p:spPr>
          <a:xfrm>
            <a:off x="8456277" y="5733969"/>
            <a:ext cx="617855" cy="175048"/>
          </a:xfrm>
          <a:prstGeom prst="rect">
            <a:avLst/>
          </a:prstGeom>
        </p:spPr>
        <p:txBody>
          <a:bodyPr vert="horz" wrap="square" lIns="0" tIns="13335" rIns="0" bIns="0" rtlCol="0">
            <a:spAutoFit/>
          </a:bodyPr>
          <a:lstStyle/>
          <a:p>
            <a:pPr marL="12700">
              <a:spcBef>
                <a:spcPts val="1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105"/>
                </a:spcBef>
              </a:pPr>
              <a:t>41</a:t>
            </a:fld>
            <a:endParaRPr sz="1050">
              <a:solidFill>
                <a:prstClr val="black"/>
              </a:solidFill>
              <a:latin typeface="Verdana"/>
              <a:cs typeface="Verdana"/>
            </a:endParaRPr>
          </a:p>
        </p:txBody>
      </p:sp>
      <p:sp>
        <p:nvSpPr>
          <p:cNvPr id="15" name="Title 1">
            <a:extLst>
              <a:ext uri="{FF2B5EF4-FFF2-40B4-BE49-F238E27FC236}">
                <a16:creationId xmlns:a16="http://schemas.microsoft.com/office/drawing/2014/main" id="{D81EF2C1-4FA5-0469-CF97-97236395E3FA}"/>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Supervised Learning </a:t>
            </a:r>
          </a:p>
        </p:txBody>
      </p:sp>
      <p:pic>
        <p:nvPicPr>
          <p:cNvPr id="16" name="Picture 2" descr="E:\NIET\Project\xLogo11.png.pagespeed.ic.pydHLuCQEZ.png">
            <a:extLst>
              <a:ext uri="{FF2B5EF4-FFF2-40B4-BE49-F238E27FC236}">
                <a16:creationId xmlns:a16="http://schemas.microsoft.com/office/drawing/2014/main" id="{5B52CA71-5F92-8687-D3CB-08CB430843A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092200"/>
            <a:ext cx="2930525" cy="330200"/>
          </a:xfrm>
          <a:prstGeom prst="rect">
            <a:avLst/>
          </a:prstGeom>
        </p:spPr>
        <p:txBody>
          <a:bodyPr vert="horz" wrap="square" lIns="0" tIns="12700" rIns="0" bIns="0" rtlCol="0">
            <a:spAutoFit/>
          </a:bodyPr>
          <a:lstStyle/>
          <a:p>
            <a:pPr marL="12700">
              <a:spcBef>
                <a:spcPts val="100"/>
              </a:spcBef>
            </a:pPr>
            <a:r>
              <a:rPr spc="-5" dirty="0"/>
              <a:t>Unsupervised</a:t>
            </a:r>
            <a:r>
              <a:rPr spc="-85" dirty="0"/>
              <a:t> </a:t>
            </a:r>
            <a:r>
              <a:rPr spc="-5" dirty="0"/>
              <a:t>Learning</a:t>
            </a:r>
          </a:p>
        </p:txBody>
      </p:sp>
      <p:sp>
        <p:nvSpPr>
          <p:cNvPr id="3" name="object 3"/>
          <p:cNvSpPr txBox="1"/>
          <p:nvPr/>
        </p:nvSpPr>
        <p:spPr>
          <a:xfrm>
            <a:off x="431801" y="2201100"/>
            <a:ext cx="2193925" cy="590550"/>
          </a:xfrm>
          <a:prstGeom prst="rect">
            <a:avLst/>
          </a:prstGeom>
        </p:spPr>
        <p:txBody>
          <a:bodyPr vert="horz" wrap="square" lIns="0" tIns="12700" rIns="0" bIns="0" rtlCol="0">
            <a:spAutoFit/>
          </a:bodyPr>
          <a:lstStyle/>
          <a:p>
            <a:pPr marL="12700">
              <a:spcBef>
                <a:spcPts val="100"/>
              </a:spcBef>
            </a:pPr>
            <a:r>
              <a:rPr sz="1400" b="1" dirty="0">
                <a:solidFill>
                  <a:srgbClr val="313131"/>
                </a:solidFill>
                <a:latin typeface="Verdana"/>
                <a:cs typeface="Verdana"/>
              </a:rPr>
              <a:t>Unspervised</a:t>
            </a:r>
            <a:r>
              <a:rPr sz="1400" b="1" spc="-8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marL="12700">
              <a:spcBef>
                <a:spcPts val="1325"/>
              </a:spcBef>
            </a:pPr>
            <a:r>
              <a:rPr sz="1200" b="1" spc="-5" dirty="0">
                <a:solidFill>
                  <a:srgbClr val="313131"/>
                </a:solidFill>
                <a:latin typeface="Verdana"/>
                <a:cs typeface="Verdana"/>
              </a:rPr>
              <a:t>Data:</a:t>
            </a:r>
            <a:r>
              <a:rPr sz="1200" b="1" spc="-25" dirty="0">
                <a:solidFill>
                  <a:srgbClr val="313131"/>
                </a:solidFill>
                <a:latin typeface="Verdana"/>
                <a:cs typeface="Verdana"/>
              </a:rPr>
              <a:t> </a:t>
            </a:r>
            <a:r>
              <a:rPr sz="1200" spc="-5" dirty="0">
                <a:solidFill>
                  <a:srgbClr val="313131"/>
                </a:solidFill>
                <a:latin typeface="Verdana"/>
                <a:cs typeface="Verdana"/>
              </a:rPr>
              <a:t>x,</a:t>
            </a:r>
            <a:r>
              <a:rPr sz="1200" spc="-25" dirty="0">
                <a:solidFill>
                  <a:srgbClr val="313131"/>
                </a:solidFill>
                <a:latin typeface="Verdana"/>
                <a:cs typeface="Verdana"/>
              </a:rPr>
              <a:t> </a:t>
            </a:r>
            <a:r>
              <a:rPr sz="1200" spc="-5" dirty="0">
                <a:solidFill>
                  <a:srgbClr val="313131"/>
                </a:solidFill>
                <a:latin typeface="Verdana"/>
                <a:cs typeface="Verdana"/>
              </a:rPr>
              <a:t>NO</a:t>
            </a:r>
            <a:r>
              <a:rPr sz="1200" spc="-25" dirty="0">
                <a:solidFill>
                  <a:srgbClr val="313131"/>
                </a:solidFill>
                <a:latin typeface="Verdana"/>
                <a:cs typeface="Verdana"/>
              </a:rPr>
              <a:t> </a:t>
            </a:r>
            <a:r>
              <a:rPr sz="1200" spc="-5" dirty="0">
                <a:solidFill>
                  <a:srgbClr val="313131"/>
                </a:solidFill>
                <a:latin typeface="Verdana"/>
                <a:cs typeface="Verdana"/>
              </a:rPr>
              <a:t>labels!!</a:t>
            </a:r>
            <a:endParaRPr sz="1200">
              <a:solidFill>
                <a:prstClr val="black"/>
              </a:solidFill>
              <a:latin typeface="Verdana"/>
              <a:cs typeface="Verdana"/>
            </a:endParaRPr>
          </a:p>
        </p:txBody>
      </p:sp>
      <p:sp>
        <p:nvSpPr>
          <p:cNvPr id="4" name="object 4"/>
          <p:cNvSpPr txBox="1"/>
          <p:nvPr/>
        </p:nvSpPr>
        <p:spPr>
          <a:xfrm>
            <a:off x="431800" y="3297492"/>
            <a:ext cx="4474210" cy="197490"/>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Goal:</a:t>
            </a:r>
            <a:r>
              <a:rPr sz="1200" b="1" spc="-10" dirty="0">
                <a:solidFill>
                  <a:srgbClr val="313131"/>
                </a:solidFill>
                <a:latin typeface="Verdana"/>
                <a:cs typeface="Verdana"/>
              </a:rPr>
              <a:t> </a:t>
            </a:r>
            <a:r>
              <a:rPr sz="1200" spc="-5" dirty="0">
                <a:solidFill>
                  <a:srgbClr val="313131"/>
                </a:solidFill>
                <a:latin typeface="Verdana"/>
                <a:cs typeface="Verdana"/>
              </a:rPr>
              <a:t>Learn</a:t>
            </a:r>
            <a:r>
              <a:rPr sz="1200" spc="-10" dirty="0">
                <a:solidFill>
                  <a:srgbClr val="313131"/>
                </a:solidFill>
                <a:latin typeface="Verdana"/>
                <a:cs typeface="Verdana"/>
              </a:rPr>
              <a:t> </a:t>
            </a:r>
            <a:r>
              <a:rPr sz="1200" spc="-5" dirty="0">
                <a:solidFill>
                  <a:srgbClr val="313131"/>
                </a:solidFill>
                <a:latin typeface="Verdana"/>
                <a:cs typeface="Verdana"/>
              </a:rPr>
              <a:t>some</a:t>
            </a:r>
            <a:r>
              <a:rPr sz="1200" spc="-15" dirty="0">
                <a:solidFill>
                  <a:srgbClr val="313131"/>
                </a:solidFill>
                <a:latin typeface="Verdana"/>
                <a:cs typeface="Verdana"/>
              </a:rPr>
              <a:t> </a:t>
            </a:r>
            <a:r>
              <a:rPr sz="1200" spc="-5" dirty="0">
                <a:solidFill>
                  <a:srgbClr val="313131"/>
                </a:solidFill>
                <a:latin typeface="Verdana"/>
                <a:cs typeface="Verdana"/>
              </a:rPr>
              <a:t>underlying</a:t>
            </a:r>
            <a:r>
              <a:rPr sz="1200" spc="-10" dirty="0">
                <a:solidFill>
                  <a:srgbClr val="313131"/>
                </a:solidFill>
                <a:latin typeface="Verdana"/>
                <a:cs typeface="Verdana"/>
              </a:rPr>
              <a:t> </a:t>
            </a:r>
            <a:r>
              <a:rPr sz="1200" spc="-5" dirty="0">
                <a:solidFill>
                  <a:srgbClr val="313131"/>
                </a:solidFill>
                <a:latin typeface="Verdana"/>
                <a:cs typeface="Verdana"/>
              </a:rPr>
              <a:t>hidden</a:t>
            </a:r>
            <a:r>
              <a:rPr sz="1200" spc="-10" dirty="0">
                <a:solidFill>
                  <a:srgbClr val="313131"/>
                </a:solidFill>
                <a:latin typeface="Verdana"/>
                <a:cs typeface="Verdana"/>
              </a:rPr>
              <a:t> </a:t>
            </a:r>
            <a:r>
              <a:rPr sz="1200" spc="-5" dirty="0">
                <a:solidFill>
                  <a:srgbClr val="313131"/>
                </a:solidFill>
                <a:latin typeface="Verdana"/>
                <a:cs typeface="Verdana"/>
              </a:rPr>
              <a:t>structure</a:t>
            </a:r>
            <a:r>
              <a:rPr sz="1200" spc="-15" dirty="0">
                <a:solidFill>
                  <a:srgbClr val="313131"/>
                </a:solidFill>
                <a:latin typeface="Verdana"/>
                <a:cs typeface="Verdana"/>
              </a:rPr>
              <a:t> </a:t>
            </a:r>
            <a:r>
              <a:rPr sz="1200" spc="-5" dirty="0">
                <a:solidFill>
                  <a:srgbClr val="313131"/>
                </a:solidFill>
                <a:latin typeface="Verdana"/>
                <a:cs typeface="Verdana"/>
              </a:rPr>
              <a:t>of</a:t>
            </a:r>
            <a:r>
              <a:rPr sz="1200" spc="-10" dirty="0">
                <a:solidFill>
                  <a:srgbClr val="313131"/>
                </a:solidFill>
                <a:latin typeface="Verdana"/>
                <a:cs typeface="Verdana"/>
              </a:rPr>
              <a:t> </a:t>
            </a:r>
            <a:r>
              <a:rPr sz="1200" spc="-5" dirty="0">
                <a:solidFill>
                  <a:srgbClr val="313131"/>
                </a:solidFill>
                <a:latin typeface="Verdana"/>
                <a:cs typeface="Verdana"/>
              </a:rPr>
              <a:t>the</a:t>
            </a:r>
            <a:r>
              <a:rPr sz="1200" spc="-15"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5" name="object 5"/>
          <p:cNvSpPr txBox="1"/>
          <p:nvPr/>
        </p:nvSpPr>
        <p:spPr>
          <a:xfrm>
            <a:off x="431801" y="3964243"/>
            <a:ext cx="3895725" cy="541655"/>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Examples:</a:t>
            </a:r>
            <a:r>
              <a:rPr sz="1200" b="1" spc="-25" dirty="0">
                <a:solidFill>
                  <a:srgbClr val="313131"/>
                </a:solidFill>
                <a:latin typeface="Verdana"/>
                <a:cs typeface="Verdana"/>
              </a:rPr>
              <a:t> </a:t>
            </a:r>
            <a:r>
              <a:rPr sz="1200" b="1" u="heavy" spc="-5" dirty="0">
                <a:solidFill>
                  <a:srgbClr val="313131"/>
                </a:solidFill>
                <a:uFill>
                  <a:solidFill>
                    <a:srgbClr val="313131"/>
                  </a:solidFill>
                </a:uFill>
                <a:latin typeface="Verdana"/>
                <a:cs typeface="Verdana"/>
              </a:rPr>
              <a:t>Clustering</a:t>
            </a:r>
            <a:r>
              <a:rPr sz="1200" spc="-5" dirty="0">
                <a:solidFill>
                  <a:srgbClr val="313131"/>
                </a:solidFill>
                <a:latin typeface="Verdana"/>
                <a:cs typeface="Verdana"/>
              </a:rPr>
              <a:t>,</a:t>
            </a:r>
            <a:r>
              <a:rPr sz="1200" spc="-25" dirty="0">
                <a:solidFill>
                  <a:srgbClr val="313131"/>
                </a:solidFill>
                <a:latin typeface="Verdana"/>
                <a:cs typeface="Verdana"/>
              </a:rPr>
              <a:t> </a:t>
            </a:r>
            <a:r>
              <a:rPr sz="1200" spc="-5" dirty="0">
                <a:solidFill>
                  <a:srgbClr val="313131"/>
                </a:solidFill>
                <a:latin typeface="Verdana"/>
                <a:cs typeface="Verdana"/>
              </a:rPr>
              <a:t>Dimensionality</a:t>
            </a:r>
            <a:r>
              <a:rPr sz="1200" spc="-25" dirty="0">
                <a:solidFill>
                  <a:srgbClr val="313131"/>
                </a:solidFill>
                <a:latin typeface="Verdana"/>
                <a:cs typeface="Verdana"/>
              </a:rPr>
              <a:t> </a:t>
            </a:r>
            <a:r>
              <a:rPr sz="1200" spc="-5" dirty="0">
                <a:solidFill>
                  <a:srgbClr val="313131"/>
                </a:solidFill>
                <a:latin typeface="Verdana"/>
                <a:cs typeface="Verdana"/>
              </a:rPr>
              <a:t>reduction,</a:t>
            </a:r>
            <a:endParaRPr sz="1200">
              <a:solidFill>
                <a:prstClr val="black"/>
              </a:solidFill>
              <a:latin typeface="Verdana"/>
              <a:cs typeface="Verdana"/>
            </a:endParaRPr>
          </a:p>
          <a:p>
            <a:pPr marL="12700">
              <a:spcBef>
                <a:spcPts val="1185"/>
              </a:spcBef>
            </a:pPr>
            <a:r>
              <a:rPr sz="1200" spc="-5" dirty="0">
                <a:solidFill>
                  <a:srgbClr val="313131"/>
                </a:solidFill>
                <a:latin typeface="Verdana"/>
                <a:cs typeface="Verdana"/>
              </a:rPr>
              <a:t>Feature</a:t>
            </a:r>
            <a:r>
              <a:rPr sz="1200" spc="-30"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Density</a:t>
            </a:r>
            <a:r>
              <a:rPr sz="1200" spc="-25" dirty="0">
                <a:solidFill>
                  <a:srgbClr val="313131"/>
                </a:solidFill>
                <a:latin typeface="Verdana"/>
                <a:cs typeface="Verdana"/>
              </a:rPr>
              <a:t> </a:t>
            </a:r>
            <a:r>
              <a:rPr sz="1200" spc="-5" dirty="0">
                <a:solidFill>
                  <a:srgbClr val="313131"/>
                </a:solidFill>
                <a:latin typeface="Verdana"/>
                <a:cs typeface="Verdana"/>
              </a:rPr>
              <a:t>estimation</a:t>
            </a:r>
            <a:endParaRPr sz="1200">
              <a:solidFill>
                <a:prstClr val="black"/>
              </a:solidFill>
              <a:latin typeface="Verdana"/>
              <a:cs typeface="Verdana"/>
            </a:endParaRPr>
          </a:p>
        </p:txBody>
      </p:sp>
      <p:sp>
        <p:nvSpPr>
          <p:cNvPr id="6" name="object 6"/>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6284117" y="4579441"/>
            <a:ext cx="1503045"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K-means</a:t>
            </a:r>
            <a:r>
              <a:rPr sz="1200" spc="-75" dirty="0">
                <a:solidFill>
                  <a:srgbClr val="313131"/>
                </a:solidFill>
                <a:latin typeface="Verdana"/>
                <a:cs typeface="Verdana"/>
              </a:rPr>
              <a:t> </a:t>
            </a:r>
            <a:r>
              <a:rPr sz="1200" spc="-5" dirty="0">
                <a:solidFill>
                  <a:srgbClr val="313131"/>
                </a:solidFill>
                <a:latin typeface="Verdana"/>
                <a:cs typeface="Verdana"/>
              </a:rPr>
              <a:t>clustering</a:t>
            </a:r>
            <a:endParaRPr sz="1200">
              <a:solidFill>
                <a:prstClr val="black"/>
              </a:solidFill>
              <a:latin typeface="Verdana"/>
              <a:cs typeface="Verdana"/>
            </a:endParaRPr>
          </a:p>
        </p:txBody>
      </p:sp>
      <p:pic>
        <p:nvPicPr>
          <p:cNvPr id="8" name="object 8"/>
          <p:cNvPicPr/>
          <p:nvPr/>
        </p:nvPicPr>
        <p:blipFill>
          <a:blip r:embed="rId2" cstate="print"/>
          <a:stretch>
            <a:fillRect/>
          </a:stretch>
        </p:blipFill>
        <p:spPr>
          <a:xfrm>
            <a:off x="5950509" y="2281840"/>
            <a:ext cx="2408876" cy="2277151"/>
          </a:xfrm>
          <a:prstGeom prst="rect">
            <a:avLst/>
          </a:prstGeom>
        </p:spPr>
      </p:pic>
      <p:sp>
        <p:nvSpPr>
          <p:cNvPr id="11" name="object 11"/>
          <p:cNvSpPr txBox="1"/>
          <p:nvPr/>
        </p:nvSpPr>
        <p:spPr>
          <a:xfrm>
            <a:off x="8456277" y="5733969"/>
            <a:ext cx="617855" cy="175048"/>
          </a:xfrm>
          <a:prstGeom prst="rect">
            <a:avLst/>
          </a:prstGeom>
        </p:spPr>
        <p:txBody>
          <a:bodyPr vert="horz" wrap="square" lIns="0" tIns="13335" rIns="0" bIns="0" rtlCol="0">
            <a:spAutoFit/>
          </a:bodyPr>
          <a:lstStyle/>
          <a:p>
            <a:pPr marL="12700">
              <a:spcBef>
                <a:spcPts val="1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105"/>
                </a:spcBef>
              </a:pPr>
              <a:t>42</a:t>
            </a:fld>
            <a:endParaRPr sz="1050">
              <a:solidFill>
                <a:prstClr val="black"/>
              </a:solidFill>
              <a:latin typeface="Verdana"/>
              <a:cs typeface="Verdana"/>
            </a:endParaRPr>
          </a:p>
        </p:txBody>
      </p:sp>
      <p:pic>
        <p:nvPicPr>
          <p:cNvPr id="12" name="Picture 2" descr="E:\NIET\Project\xLogo11.png.pagespeed.ic.pydHLuCQEZ.png">
            <a:extLst>
              <a:ext uri="{FF2B5EF4-FFF2-40B4-BE49-F238E27FC236}">
                <a16:creationId xmlns:a16="http://schemas.microsoft.com/office/drawing/2014/main" id="{8E2C50CF-42B4-0170-AAB7-C0A838ACE6AD}"/>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3" name="Title 1">
            <a:extLst>
              <a:ext uri="{FF2B5EF4-FFF2-40B4-BE49-F238E27FC236}">
                <a16:creationId xmlns:a16="http://schemas.microsoft.com/office/drawing/2014/main" id="{A4D8280B-AA61-AB5D-5716-2D88CAECCA40}"/>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UnSupervised</a:t>
            </a: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 Learning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092200"/>
            <a:ext cx="2930525" cy="330200"/>
          </a:xfrm>
          <a:prstGeom prst="rect">
            <a:avLst/>
          </a:prstGeom>
        </p:spPr>
        <p:txBody>
          <a:bodyPr vert="horz" wrap="square" lIns="0" tIns="12700" rIns="0" bIns="0" rtlCol="0">
            <a:spAutoFit/>
          </a:bodyPr>
          <a:lstStyle/>
          <a:p>
            <a:pPr marL="12700">
              <a:spcBef>
                <a:spcPts val="100"/>
              </a:spcBef>
            </a:pPr>
            <a:r>
              <a:rPr spc="-5" dirty="0"/>
              <a:t>Unsupervised</a:t>
            </a:r>
            <a:r>
              <a:rPr spc="-85" dirty="0"/>
              <a:t> </a:t>
            </a:r>
            <a:r>
              <a:rPr spc="-5" dirty="0"/>
              <a:t>Learning</a:t>
            </a:r>
          </a:p>
        </p:txBody>
      </p:sp>
      <p:sp>
        <p:nvSpPr>
          <p:cNvPr id="3" name="object 3"/>
          <p:cNvSpPr txBox="1"/>
          <p:nvPr/>
        </p:nvSpPr>
        <p:spPr>
          <a:xfrm>
            <a:off x="431801" y="2201100"/>
            <a:ext cx="2193925" cy="590550"/>
          </a:xfrm>
          <a:prstGeom prst="rect">
            <a:avLst/>
          </a:prstGeom>
        </p:spPr>
        <p:txBody>
          <a:bodyPr vert="horz" wrap="square" lIns="0" tIns="12700" rIns="0" bIns="0" rtlCol="0">
            <a:spAutoFit/>
          </a:bodyPr>
          <a:lstStyle/>
          <a:p>
            <a:pPr marL="12700">
              <a:spcBef>
                <a:spcPts val="100"/>
              </a:spcBef>
            </a:pPr>
            <a:r>
              <a:rPr sz="1400" b="1" dirty="0">
                <a:solidFill>
                  <a:srgbClr val="313131"/>
                </a:solidFill>
                <a:latin typeface="Verdana"/>
                <a:cs typeface="Verdana"/>
              </a:rPr>
              <a:t>Unspervised</a:t>
            </a:r>
            <a:r>
              <a:rPr sz="1400" b="1" spc="-8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marL="12700">
              <a:spcBef>
                <a:spcPts val="1325"/>
              </a:spcBef>
            </a:pPr>
            <a:r>
              <a:rPr sz="1200" b="1" spc="-5" dirty="0">
                <a:solidFill>
                  <a:srgbClr val="313131"/>
                </a:solidFill>
                <a:latin typeface="Verdana"/>
                <a:cs typeface="Verdana"/>
              </a:rPr>
              <a:t>Data:</a:t>
            </a:r>
            <a:r>
              <a:rPr sz="1200" b="1" spc="-25" dirty="0">
                <a:solidFill>
                  <a:srgbClr val="313131"/>
                </a:solidFill>
                <a:latin typeface="Verdana"/>
                <a:cs typeface="Verdana"/>
              </a:rPr>
              <a:t> </a:t>
            </a:r>
            <a:r>
              <a:rPr sz="1200" spc="-5" dirty="0">
                <a:solidFill>
                  <a:srgbClr val="313131"/>
                </a:solidFill>
                <a:latin typeface="Verdana"/>
                <a:cs typeface="Verdana"/>
              </a:rPr>
              <a:t>x,</a:t>
            </a:r>
            <a:r>
              <a:rPr sz="1200" spc="-25" dirty="0">
                <a:solidFill>
                  <a:srgbClr val="313131"/>
                </a:solidFill>
                <a:latin typeface="Verdana"/>
                <a:cs typeface="Verdana"/>
              </a:rPr>
              <a:t> </a:t>
            </a:r>
            <a:r>
              <a:rPr sz="1200" spc="-5" dirty="0">
                <a:solidFill>
                  <a:srgbClr val="313131"/>
                </a:solidFill>
                <a:latin typeface="Verdana"/>
                <a:cs typeface="Verdana"/>
              </a:rPr>
              <a:t>NO</a:t>
            </a:r>
            <a:r>
              <a:rPr sz="1200" spc="-25" dirty="0">
                <a:solidFill>
                  <a:srgbClr val="313131"/>
                </a:solidFill>
                <a:latin typeface="Verdana"/>
                <a:cs typeface="Verdana"/>
              </a:rPr>
              <a:t> </a:t>
            </a:r>
            <a:r>
              <a:rPr sz="1200" spc="-5" dirty="0">
                <a:solidFill>
                  <a:srgbClr val="313131"/>
                </a:solidFill>
                <a:latin typeface="Verdana"/>
                <a:cs typeface="Verdana"/>
              </a:rPr>
              <a:t>labels!!</a:t>
            </a:r>
            <a:endParaRPr sz="1200">
              <a:solidFill>
                <a:prstClr val="black"/>
              </a:solidFill>
              <a:latin typeface="Verdana"/>
              <a:cs typeface="Verdana"/>
            </a:endParaRPr>
          </a:p>
        </p:txBody>
      </p:sp>
      <p:sp>
        <p:nvSpPr>
          <p:cNvPr id="4" name="object 4"/>
          <p:cNvSpPr txBox="1"/>
          <p:nvPr/>
        </p:nvSpPr>
        <p:spPr>
          <a:xfrm>
            <a:off x="431800" y="3297493"/>
            <a:ext cx="3729990" cy="541655"/>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Goal:</a:t>
            </a:r>
            <a:r>
              <a:rPr sz="1200" spc="-5" dirty="0">
                <a:solidFill>
                  <a:srgbClr val="313131"/>
                </a:solidFill>
                <a:latin typeface="Verdana"/>
                <a:cs typeface="Verdana"/>
              </a:rPr>
              <a:t>Learn</a:t>
            </a:r>
            <a:r>
              <a:rPr sz="1200" spc="-15" dirty="0">
                <a:solidFill>
                  <a:srgbClr val="313131"/>
                </a:solidFill>
                <a:latin typeface="Verdana"/>
                <a:cs typeface="Verdana"/>
              </a:rPr>
              <a:t> </a:t>
            </a:r>
            <a:r>
              <a:rPr sz="1200" spc="-5" dirty="0">
                <a:solidFill>
                  <a:srgbClr val="313131"/>
                </a:solidFill>
                <a:latin typeface="Verdana"/>
                <a:cs typeface="Verdana"/>
              </a:rPr>
              <a:t>some</a:t>
            </a:r>
            <a:r>
              <a:rPr sz="1200" spc="-15" dirty="0">
                <a:solidFill>
                  <a:srgbClr val="313131"/>
                </a:solidFill>
                <a:latin typeface="Verdana"/>
                <a:cs typeface="Verdana"/>
              </a:rPr>
              <a:t> </a:t>
            </a:r>
            <a:r>
              <a:rPr sz="1200" spc="-5" dirty="0">
                <a:solidFill>
                  <a:srgbClr val="313131"/>
                </a:solidFill>
                <a:latin typeface="Verdana"/>
                <a:cs typeface="Verdana"/>
              </a:rPr>
              <a:t>underlying</a:t>
            </a:r>
            <a:r>
              <a:rPr sz="1200" spc="-15" dirty="0">
                <a:solidFill>
                  <a:srgbClr val="313131"/>
                </a:solidFill>
                <a:latin typeface="Verdana"/>
                <a:cs typeface="Verdana"/>
              </a:rPr>
              <a:t> </a:t>
            </a:r>
            <a:r>
              <a:rPr sz="1200" spc="-5" dirty="0">
                <a:solidFill>
                  <a:srgbClr val="313131"/>
                </a:solidFill>
                <a:latin typeface="Verdana"/>
                <a:cs typeface="Verdana"/>
              </a:rPr>
              <a:t>hidden</a:t>
            </a:r>
            <a:r>
              <a:rPr sz="1200" spc="-15" dirty="0">
                <a:solidFill>
                  <a:srgbClr val="313131"/>
                </a:solidFill>
                <a:latin typeface="Verdana"/>
                <a:cs typeface="Verdana"/>
              </a:rPr>
              <a:t> </a:t>
            </a:r>
            <a:r>
              <a:rPr sz="1200" spc="-5" dirty="0">
                <a:solidFill>
                  <a:srgbClr val="313131"/>
                </a:solidFill>
                <a:latin typeface="Verdana"/>
                <a:cs typeface="Verdana"/>
              </a:rPr>
              <a:t>structure</a:t>
            </a:r>
            <a:r>
              <a:rPr sz="1200" spc="-15" dirty="0">
                <a:solidFill>
                  <a:srgbClr val="313131"/>
                </a:solidFill>
                <a:latin typeface="Verdana"/>
                <a:cs typeface="Verdana"/>
              </a:rPr>
              <a:t> </a:t>
            </a:r>
            <a:r>
              <a:rPr sz="1200" spc="-5" dirty="0">
                <a:solidFill>
                  <a:srgbClr val="313131"/>
                </a:solidFill>
                <a:latin typeface="Verdana"/>
                <a:cs typeface="Verdana"/>
              </a:rPr>
              <a:t>of</a:t>
            </a:r>
            <a:endParaRPr sz="1200">
              <a:solidFill>
                <a:prstClr val="black"/>
              </a:solidFill>
              <a:latin typeface="Verdana"/>
              <a:cs typeface="Verdana"/>
            </a:endParaRPr>
          </a:p>
          <a:p>
            <a:pPr marL="12700">
              <a:spcBef>
                <a:spcPts val="1185"/>
              </a:spcBef>
            </a:pPr>
            <a:r>
              <a:rPr sz="1200" spc="-5" dirty="0">
                <a:solidFill>
                  <a:srgbClr val="313131"/>
                </a:solidFill>
                <a:latin typeface="Verdana"/>
                <a:cs typeface="Verdana"/>
              </a:rPr>
              <a:t>the</a:t>
            </a:r>
            <a:r>
              <a:rPr sz="1200" spc="-55"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5" name="object 5"/>
          <p:cNvSpPr txBox="1"/>
          <p:nvPr/>
        </p:nvSpPr>
        <p:spPr>
          <a:xfrm>
            <a:off x="431800" y="4297618"/>
            <a:ext cx="4053840" cy="541655"/>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Examples</a:t>
            </a:r>
            <a:r>
              <a:rPr sz="1200" spc="-5" dirty="0">
                <a:solidFill>
                  <a:srgbClr val="313131"/>
                </a:solidFill>
                <a:latin typeface="Verdana"/>
                <a:cs typeface="Verdana"/>
              </a:rPr>
              <a:t>:</a:t>
            </a:r>
            <a:r>
              <a:rPr sz="1200" spc="-25" dirty="0">
                <a:solidFill>
                  <a:srgbClr val="313131"/>
                </a:solidFill>
                <a:latin typeface="Verdana"/>
                <a:cs typeface="Verdana"/>
              </a:rPr>
              <a:t> </a:t>
            </a:r>
            <a:r>
              <a:rPr sz="1200" spc="-5" dirty="0">
                <a:solidFill>
                  <a:srgbClr val="313131"/>
                </a:solidFill>
                <a:latin typeface="Verdana"/>
                <a:cs typeface="Verdana"/>
              </a:rPr>
              <a:t>Clustering,</a:t>
            </a:r>
            <a:r>
              <a:rPr sz="1200" spc="-15" dirty="0">
                <a:solidFill>
                  <a:srgbClr val="313131"/>
                </a:solidFill>
                <a:latin typeface="Verdana"/>
                <a:cs typeface="Verdana"/>
              </a:rPr>
              <a:t> </a:t>
            </a:r>
            <a:r>
              <a:rPr sz="1200" b="1" u="heavy" spc="-5" dirty="0">
                <a:solidFill>
                  <a:srgbClr val="313131"/>
                </a:solidFill>
                <a:uFill>
                  <a:solidFill>
                    <a:srgbClr val="313131"/>
                  </a:solidFill>
                </a:uFill>
                <a:latin typeface="Verdana"/>
                <a:cs typeface="Verdana"/>
              </a:rPr>
              <a:t>Dimensionality</a:t>
            </a:r>
            <a:r>
              <a:rPr sz="1200" b="1" u="heavy" spc="-25" dirty="0">
                <a:solidFill>
                  <a:srgbClr val="313131"/>
                </a:solidFill>
                <a:uFill>
                  <a:solidFill>
                    <a:srgbClr val="313131"/>
                  </a:solidFill>
                </a:uFill>
                <a:latin typeface="Verdana"/>
                <a:cs typeface="Verdana"/>
              </a:rPr>
              <a:t> </a:t>
            </a:r>
            <a:r>
              <a:rPr sz="1200" b="1" u="heavy" spc="-5" dirty="0">
                <a:solidFill>
                  <a:srgbClr val="313131"/>
                </a:solidFill>
                <a:uFill>
                  <a:solidFill>
                    <a:srgbClr val="313131"/>
                  </a:solidFill>
                </a:uFill>
                <a:latin typeface="Verdana"/>
                <a:cs typeface="Verdana"/>
              </a:rPr>
              <a:t>reduction</a:t>
            </a:r>
            <a:r>
              <a:rPr sz="1200" spc="-5" dirty="0">
                <a:solidFill>
                  <a:srgbClr val="313131"/>
                </a:solidFill>
                <a:latin typeface="Verdana"/>
                <a:cs typeface="Verdana"/>
              </a:rPr>
              <a:t>,</a:t>
            </a:r>
            <a:endParaRPr sz="1200">
              <a:solidFill>
                <a:prstClr val="black"/>
              </a:solidFill>
              <a:latin typeface="Verdana"/>
              <a:cs typeface="Verdana"/>
            </a:endParaRPr>
          </a:p>
          <a:p>
            <a:pPr marL="12700">
              <a:spcBef>
                <a:spcPts val="1185"/>
              </a:spcBef>
            </a:pPr>
            <a:r>
              <a:rPr sz="1200" spc="-5" dirty="0">
                <a:solidFill>
                  <a:srgbClr val="313131"/>
                </a:solidFill>
                <a:latin typeface="Verdana"/>
                <a:cs typeface="Verdana"/>
              </a:rPr>
              <a:t>Feature</a:t>
            </a:r>
            <a:r>
              <a:rPr sz="1200" spc="-30"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Density</a:t>
            </a:r>
            <a:r>
              <a:rPr sz="1200" spc="-25" dirty="0">
                <a:solidFill>
                  <a:srgbClr val="313131"/>
                </a:solidFill>
                <a:latin typeface="Verdana"/>
                <a:cs typeface="Verdana"/>
              </a:rPr>
              <a:t> </a:t>
            </a:r>
            <a:r>
              <a:rPr sz="1200" spc="-5" dirty="0">
                <a:solidFill>
                  <a:srgbClr val="313131"/>
                </a:solidFill>
                <a:latin typeface="Verdana"/>
                <a:cs typeface="Verdana"/>
              </a:rPr>
              <a:t>estimation</a:t>
            </a:r>
            <a:endParaRPr sz="1200">
              <a:solidFill>
                <a:prstClr val="black"/>
              </a:solidFill>
              <a:latin typeface="Verdana"/>
              <a:cs typeface="Verdana"/>
            </a:endParaRPr>
          </a:p>
        </p:txBody>
      </p:sp>
      <p:sp>
        <p:nvSpPr>
          <p:cNvPr id="6" name="object 6"/>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5989150" y="3896084"/>
            <a:ext cx="2091055" cy="182101"/>
          </a:xfrm>
          <a:prstGeom prst="rect">
            <a:avLst/>
          </a:prstGeom>
        </p:spPr>
        <p:txBody>
          <a:bodyPr vert="horz" wrap="square" lIns="0" tIns="12700" rIns="0" bIns="0" rtlCol="0">
            <a:spAutoFit/>
          </a:bodyPr>
          <a:lstStyle/>
          <a:p>
            <a:pPr marL="12700">
              <a:spcBef>
                <a:spcPts val="100"/>
              </a:spcBef>
            </a:pPr>
            <a:r>
              <a:rPr sz="1100" spc="-5" dirty="0">
                <a:solidFill>
                  <a:srgbClr val="313131"/>
                </a:solidFill>
                <a:latin typeface="Verdana"/>
                <a:cs typeface="Verdana"/>
              </a:rPr>
              <a:t>Principal</a:t>
            </a:r>
            <a:r>
              <a:rPr sz="1100" spc="-40" dirty="0">
                <a:solidFill>
                  <a:srgbClr val="313131"/>
                </a:solidFill>
                <a:latin typeface="Verdana"/>
                <a:cs typeface="Verdana"/>
              </a:rPr>
              <a:t> </a:t>
            </a:r>
            <a:r>
              <a:rPr sz="1100" spc="-5" dirty="0">
                <a:solidFill>
                  <a:srgbClr val="313131"/>
                </a:solidFill>
                <a:latin typeface="Verdana"/>
                <a:cs typeface="Verdana"/>
              </a:rPr>
              <a:t>Component</a:t>
            </a:r>
            <a:r>
              <a:rPr sz="1100" spc="-40" dirty="0">
                <a:solidFill>
                  <a:srgbClr val="313131"/>
                </a:solidFill>
                <a:latin typeface="Verdana"/>
                <a:cs typeface="Verdana"/>
              </a:rPr>
              <a:t> </a:t>
            </a:r>
            <a:r>
              <a:rPr sz="1100" spc="-5" dirty="0">
                <a:solidFill>
                  <a:srgbClr val="313131"/>
                </a:solidFill>
                <a:latin typeface="Verdana"/>
                <a:cs typeface="Verdana"/>
              </a:rPr>
              <a:t>Analysis</a:t>
            </a:r>
            <a:endParaRPr sz="1100">
              <a:solidFill>
                <a:prstClr val="black"/>
              </a:solidFill>
              <a:latin typeface="Verdana"/>
              <a:cs typeface="Verdana"/>
            </a:endParaRPr>
          </a:p>
        </p:txBody>
      </p:sp>
      <p:pic>
        <p:nvPicPr>
          <p:cNvPr id="8" name="object 8"/>
          <p:cNvPicPr/>
          <p:nvPr/>
        </p:nvPicPr>
        <p:blipFill>
          <a:blip r:embed="rId2" cstate="print"/>
          <a:stretch>
            <a:fillRect/>
          </a:stretch>
        </p:blipFill>
        <p:spPr>
          <a:xfrm>
            <a:off x="4654593" y="2128762"/>
            <a:ext cx="4272061" cy="1647060"/>
          </a:xfrm>
          <a:prstGeom prst="rect">
            <a:avLst/>
          </a:prstGeom>
        </p:spPr>
      </p:pic>
      <p:sp>
        <p:nvSpPr>
          <p:cNvPr id="11" name="object 11"/>
          <p:cNvSpPr txBox="1"/>
          <p:nvPr/>
        </p:nvSpPr>
        <p:spPr>
          <a:xfrm>
            <a:off x="8456277" y="5733969"/>
            <a:ext cx="617855" cy="175048"/>
          </a:xfrm>
          <a:prstGeom prst="rect">
            <a:avLst/>
          </a:prstGeom>
        </p:spPr>
        <p:txBody>
          <a:bodyPr vert="horz" wrap="square" lIns="0" tIns="13335" rIns="0" bIns="0" rtlCol="0">
            <a:spAutoFit/>
          </a:bodyPr>
          <a:lstStyle/>
          <a:p>
            <a:pPr marL="12700">
              <a:spcBef>
                <a:spcPts val="1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105"/>
                </a:spcBef>
              </a:pPr>
              <a:t>43</a:t>
            </a:fld>
            <a:endParaRPr sz="1050">
              <a:solidFill>
                <a:prstClr val="black"/>
              </a:solidFill>
              <a:latin typeface="Verdana"/>
              <a:cs typeface="Verdana"/>
            </a:endParaRPr>
          </a:p>
        </p:txBody>
      </p:sp>
      <p:pic>
        <p:nvPicPr>
          <p:cNvPr id="12" name="Picture 2" descr="E:\NIET\Project\xLogo11.png.pagespeed.ic.pydHLuCQEZ.png">
            <a:extLst>
              <a:ext uri="{FF2B5EF4-FFF2-40B4-BE49-F238E27FC236}">
                <a16:creationId xmlns:a16="http://schemas.microsoft.com/office/drawing/2014/main" id="{101D89D6-6913-60D4-F154-23F46DB6F77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3" name="Title 1">
            <a:extLst>
              <a:ext uri="{FF2B5EF4-FFF2-40B4-BE49-F238E27FC236}">
                <a16:creationId xmlns:a16="http://schemas.microsoft.com/office/drawing/2014/main" id="{5D1F8E3F-9F50-0C34-89EE-EFC5E3BFE6C7}"/>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UnSupervised</a:t>
            </a: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 Learning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092200"/>
            <a:ext cx="2930525" cy="330200"/>
          </a:xfrm>
          <a:prstGeom prst="rect">
            <a:avLst/>
          </a:prstGeom>
        </p:spPr>
        <p:txBody>
          <a:bodyPr vert="horz" wrap="square" lIns="0" tIns="12700" rIns="0" bIns="0" rtlCol="0">
            <a:spAutoFit/>
          </a:bodyPr>
          <a:lstStyle/>
          <a:p>
            <a:pPr marL="12700">
              <a:spcBef>
                <a:spcPts val="100"/>
              </a:spcBef>
            </a:pPr>
            <a:r>
              <a:rPr spc="-5" dirty="0"/>
              <a:t>Unsupervised</a:t>
            </a:r>
            <a:r>
              <a:rPr spc="-85" dirty="0"/>
              <a:t> </a:t>
            </a:r>
            <a:r>
              <a:rPr spc="-5" dirty="0"/>
              <a:t>Learning</a:t>
            </a:r>
          </a:p>
        </p:txBody>
      </p:sp>
      <p:sp>
        <p:nvSpPr>
          <p:cNvPr id="3" name="object 3"/>
          <p:cNvSpPr txBox="1"/>
          <p:nvPr/>
        </p:nvSpPr>
        <p:spPr>
          <a:xfrm>
            <a:off x="431801" y="2201100"/>
            <a:ext cx="2193925" cy="590550"/>
          </a:xfrm>
          <a:prstGeom prst="rect">
            <a:avLst/>
          </a:prstGeom>
        </p:spPr>
        <p:txBody>
          <a:bodyPr vert="horz" wrap="square" lIns="0" tIns="12700" rIns="0" bIns="0" rtlCol="0">
            <a:spAutoFit/>
          </a:bodyPr>
          <a:lstStyle/>
          <a:p>
            <a:pPr marL="12700">
              <a:spcBef>
                <a:spcPts val="100"/>
              </a:spcBef>
            </a:pPr>
            <a:r>
              <a:rPr sz="1400" b="1" dirty="0">
                <a:solidFill>
                  <a:srgbClr val="313131"/>
                </a:solidFill>
                <a:latin typeface="Verdana"/>
                <a:cs typeface="Verdana"/>
              </a:rPr>
              <a:t>Unspervised</a:t>
            </a:r>
            <a:r>
              <a:rPr sz="1400" b="1" spc="-8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marL="12700">
              <a:spcBef>
                <a:spcPts val="1325"/>
              </a:spcBef>
            </a:pPr>
            <a:r>
              <a:rPr sz="1200" b="1" spc="-5" dirty="0">
                <a:solidFill>
                  <a:srgbClr val="313131"/>
                </a:solidFill>
                <a:latin typeface="Verdana"/>
                <a:cs typeface="Verdana"/>
              </a:rPr>
              <a:t>Data:</a:t>
            </a:r>
            <a:r>
              <a:rPr sz="1200" b="1" spc="-25" dirty="0">
                <a:solidFill>
                  <a:srgbClr val="313131"/>
                </a:solidFill>
                <a:latin typeface="Verdana"/>
                <a:cs typeface="Verdana"/>
              </a:rPr>
              <a:t> </a:t>
            </a:r>
            <a:r>
              <a:rPr sz="1200" spc="-5" dirty="0">
                <a:solidFill>
                  <a:srgbClr val="313131"/>
                </a:solidFill>
                <a:latin typeface="Verdana"/>
                <a:cs typeface="Verdana"/>
              </a:rPr>
              <a:t>x,</a:t>
            </a:r>
            <a:r>
              <a:rPr sz="1200" spc="-25" dirty="0">
                <a:solidFill>
                  <a:srgbClr val="313131"/>
                </a:solidFill>
                <a:latin typeface="Verdana"/>
                <a:cs typeface="Verdana"/>
              </a:rPr>
              <a:t> </a:t>
            </a:r>
            <a:r>
              <a:rPr sz="1200" spc="-5" dirty="0">
                <a:solidFill>
                  <a:srgbClr val="313131"/>
                </a:solidFill>
                <a:latin typeface="Verdana"/>
                <a:cs typeface="Verdana"/>
              </a:rPr>
              <a:t>NO</a:t>
            </a:r>
            <a:r>
              <a:rPr sz="1200" spc="-25" dirty="0">
                <a:solidFill>
                  <a:srgbClr val="313131"/>
                </a:solidFill>
                <a:latin typeface="Verdana"/>
                <a:cs typeface="Verdana"/>
              </a:rPr>
              <a:t> </a:t>
            </a:r>
            <a:r>
              <a:rPr sz="1200" spc="-5" dirty="0">
                <a:solidFill>
                  <a:srgbClr val="313131"/>
                </a:solidFill>
                <a:latin typeface="Verdana"/>
                <a:cs typeface="Verdana"/>
              </a:rPr>
              <a:t>labels!!</a:t>
            </a:r>
            <a:endParaRPr sz="1200">
              <a:solidFill>
                <a:prstClr val="black"/>
              </a:solidFill>
              <a:latin typeface="Verdana"/>
              <a:cs typeface="Verdana"/>
            </a:endParaRPr>
          </a:p>
        </p:txBody>
      </p:sp>
      <p:sp>
        <p:nvSpPr>
          <p:cNvPr id="4" name="object 4"/>
          <p:cNvSpPr txBox="1"/>
          <p:nvPr/>
        </p:nvSpPr>
        <p:spPr>
          <a:xfrm>
            <a:off x="431800" y="3297492"/>
            <a:ext cx="4422140" cy="197490"/>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Goal:</a:t>
            </a:r>
            <a:r>
              <a:rPr sz="1200" spc="-5" dirty="0">
                <a:solidFill>
                  <a:srgbClr val="313131"/>
                </a:solidFill>
                <a:latin typeface="Verdana"/>
                <a:cs typeface="Verdana"/>
              </a:rPr>
              <a:t>Learn</a:t>
            </a:r>
            <a:r>
              <a:rPr sz="1200" spc="-15" dirty="0">
                <a:solidFill>
                  <a:srgbClr val="313131"/>
                </a:solidFill>
                <a:latin typeface="Verdana"/>
                <a:cs typeface="Verdana"/>
              </a:rPr>
              <a:t> </a:t>
            </a:r>
            <a:r>
              <a:rPr sz="1200" spc="-5" dirty="0">
                <a:solidFill>
                  <a:srgbClr val="313131"/>
                </a:solidFill>
                <a:latin typeface="Verdana"/>
                <a:cs typeface="Verdana"/>
              </a:rPr>
              <a:t>some</a:t>
            </a:r>
            <a:r>
              <a:rPr sz="1200" spc="-10" dirty="0">
                <a:solidFill>
                  <a:srgbClr val="313131"/>
                </a:solidFill>
                <a:latin typeface="Verdana"/>
                <a:cs typeface="Verdana"/>
              </a:rPr>
              <a:t> </a:t>
            </a:r>
            <a:r>
              <a:rPr sz="1200" spc="-5" dirty="0">
                <a:solidFill>
                  <a:srgbClr val="313131"/>
                </a:solidFill>
                <a:latin typeface="Verdana"/>
                <a:cs typeface="Verdana"/>
              </a:rPr>
              <a:t>underlying</a:t>
            </a:r>
            <a:r>
              <a:rPr sz="1200" spc="-10" dirty="0">
                <a:solidFill>
                  <a:srgbClr val="313131"/>
                </a:solidFill>
                <a:latin typeface="Verdana"/>
                <a:cs typeface="Verdana"/>
              </a:rPr>
              <a:t> </a:t>
            </a:r>
            <a:r>
              <a:rPr sz="1200" spc="-5" dirty="0">
                <a:solidFill>
                  <a:srgbClr val="313131"/>
                </a:solidFill>
                <a:latin typeface="Verdana"/>
                <a:cs typeface="Verdana"/>
              </a:rPr>
              <a:t>hidden</a:t>
            </a:r>
            <a:r>
              <a:rPr sz="1200" spc="-10" dirty="0">
                <a:solidFill>
                  <a:srgbClr val="313131"/>
                </a:solidFill>
                <a:latin typeface="Verdana"/>
                <a:cs typeface="Verdana"/>
              </a:rPr>
              <a:t> </a:t>
            </a:r>
            <a:r>
              <a:rPr sz="1200" spc="-5" dirty="0">
                <a:solidFill>
                  <a:srgbClr val="313131"/>
                </a:solidFill>
                <a:latin typeface="Verdana"/>
                <a:cs typeface="Verdana"/>
              </a:rPr>
              <a:t>structure</a:t>
            </a:r>
            <a:r>
              <a:rPr sz="1200" spc="-10" dirty="0">
                <a:solidFill>
                  <a:srgbClr val="313131"/>
                </a:solidFill>
                <a:latin typeface="Verdana"/>
                <a:cs typeface="Verdana"/>
              </a:rPr>
              <a:t> </a:t>
            </a:r>
            <a:r>
              <a:rPr sz="1200" spc="-5" dirty="0">
                <a:solidFill>
                  <a:srgbClr val="313131"/>
                </a:solidFill>
                <a:latin typeface="Verdana"/>
                <a:cs typeface="Verdana"/>
              </a:rPr>
              <a:t>of</a:t>
            </a:r>
            <a:r>
              <a:rPr sz="1200" spc="-10" dirty="0">
                <a:solidFill>
                  <a:srgbClr val="313131"/>
                </a:solidFill>
                <a:latin typeface="Verdana"/>
                <a:cs typeface="Verdana"/>
              </a:rPr>
              <a:t> </a:t>
            </a:r>
            <a:r>
              <a:rPr sz="1200" spc="-5" dirty="0">
                <a:solidFill>
                  <a:srgbClr val="313131"/>
                </a:solidFill>
                <a:latin typeface="Verdana"/>
                <a:cs typeface="Verdana"/>
              </a:rPr>
              <a:t>the</a:t>
            </a:r>
            <a:r>
              <a:rPr sz="1200" spc="-10"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5" name="object 5"/>
          <p:cNvSpPr txBox="1"/>
          <p:nvPr/>
        </p:nvSpPr>
        <p:spPr>
          <a:xfrm>
            <a:off x="431800" y="3964243"/>
            <a:ext cx="3801110" cy="541655"/>
          </a:xfrm>
          <a:prstGeom prst="rect">
            <a:avLst/>
          </a:prstGeom>
        </p:spPr>
        <p:txBody>
          <a:bodyPr vert="horz" wrap="square" lIns="0" tIns="12700" rIns="0" bIns="0" rtlCol="0">
            <a:spAutoFit/>
          </a:bodyPr>
          <a:lstStyle/>
          <a:p>
            <a:pPr marL="12700">
              <a:spcBef>
                <a:spcPts val="100"/>
              </a:spcBef>
            </a:pPr>
            <a:r>
              <a:rPr sz="1200" b="1" spc="-5" dirty="0">
                <a:solidFill>
                  <a:srgbClr val="313131"/>
                </a:solidFill>
                <a:latin typeface="Verdana"/>
                <a:cs typeface="Verdana"/>
              </a:rPr>
              <a:t>Examples</a:t>
            </a:r>
            <a:r>
              <a:rPr sz="1200" spc="-5" dirty="0">
                <a:solidFill>
                  <a:srgbClr val="313131"/>
                </a:solidFill>
                <a:latin typeface="Verdana"/>
                <a:cs typeface="Verdana"/>
              </a:rPr>
              <a:t>:</a:t>
            </a:r>
            <a:r>
              <a:rPr sz="1200" spc="-30" dirty="0">
                <a:solidFill>
                  <a:srgbClr val="313131"/>
                </a:solidFill>
                <a:latin typeface="Verdana"/>
                <a:cs typeface="Verdana"/>
              </a:rPr>
              <a:t> </a:t>
            </a:r>
            <a:r>
              <a:rPr sz="1200" spc="-5" dirty="0">
                <a:solidFill>
                  <a:srgbClr val="313131"/>
                </a:solidFill>
                <a:latin typeface="Verdana"/>
                <a:cs typeface="Verdana"/>
              </a:rPr>
              <a:t>Clustering,</a:t>
            </a:r>
            <a:r>
              <a:rPr sz="1200" spc="-25" dirty="0">
                <a:solidFill>
                  <a:srgbClr val="313131"/>
                </a:solidFill>
                <a:latin typeface="Verdana"/>
                <a:cs typeface="Verdana"/>
              </a:rPr>
              <a:t> </a:t>
            </a:r>
            <a:r>
              <a:rPr sz="1200" spc="-5" dirty="0">
                <a:solidFill>
                  <a:srgbClr val="313131"/>
                </a:solidFill>
                <a:latin typeface="Verdana"/>
                <a:cs typeface="Verdana"/>
              </a:rPr>
              <a:t>Dimensionality</a:t>
            </a:r>
            <a:r>
              <a:rPr sz="1200" spc="-30" dirty="0">
                <a:solidFill>
                  <a:srgbClr val="313131"/>
                </a:solidFill>
                <a:latin typeface="Verdana"/>
                <a:cs typeface="Verdana"/>
              </a:rPr>
              <a:t> </a:t>
            </a:r>
            <a:r>
              <a:rPr sz="1200" spc="-5" dirty="0">
                <a:solidFill>
                  <a:srgbClr val="313131"/>
                </a:solidFill>
                <a:latin typeface="Verdana"/>
                <a:cs typeface="Verdana"/>
              </a:rPr>
              <a:t>reduction,</a:t>
            </a:r>
            <a:endParaRPr sz="1200">
              <a:solidFill>
                <a:prstClr val="black"/>
              </a:solidFill>
              <a:latin typeface="Verdana"/>
              <a:cs typeface="Verdana"/>
            </a:endParaRPr>
          </a:p>
          <a:p>
            <a:pPr marL="12700">
              <a:spcBef>
                <a:spcPts val="1185"/>
              </a:spcBef>
            </a:pPr>
            <a:r>
              <a:rPr sz="1200" spc="-5" dirty="0">
                <a:solidFill>
                  <a:srgbClr val="313131"/>
                </a:solidFill>
                <a:latin typeface="Verdana"/>
                <a:cs typeface="Verdana"/>
              </a:rPr>
              <a:t>Feature</a:t>
            </a:r>
            <a:r>
              <a:rPr sz="1200" spc="-30" dirty="0">
                <a:solidFill>
                  <a:srgbClr val="313131"/>
                </a:solidFill>
                <a:latin typeface="Verdana"/>
                <a:cs typeface="Verdana"/>
              </a:rPr>
              <a:t> </a:t>
            </a:r>
            <a:r>
              <a:rPr sz="1200" spc="-5" dirty="0">
                <a:solidFill>
                  <a:srgbClr val="313131"/>
                </a:solidFill>
                <a:latin typeface="Verdana"/>
                <a:cs typeface="Verdana"/>
              </a:rPr>
              <a:t>learning,</a:t>
            </a:r>
            <a:r>
              <a:rPr sz="1200" dirty="0">
                <a:solidFill>
                  <a:srgbClr val="313131"/>
                </a:solidFill>
                <a:latin typeface="Verdana"/>
                <a:cs typeface="Verdana"/>
              </a:rPr>
              <a:t> </a:t>
            </a:r>
            <a:r>
              <a:rPr sz="1200" b="1" spc="-5" dirty="0">
                <a:solidFill>
                  <a:srgbClr val="313131"/>
                </a:solidFill>
                <a:latin typeface="Verdana"/>
                <a:cs typeface="Verdana"/>
              </a:rPr>
              <a:t>Density</a:t>
            </a:r>
            <a:r>
              <a:rPr sz="1200" b="1" spc="-25" dirty="0">
                <a:solidFill>
                  <a:srgbClr val="313131"/>
                </a:solidFill>
                <a:latin typeface="Verdana"/>
                <a:cs typeface="Verdana"/>
              </a:rPr>
              <a:t> </a:t>
            </a:r>
            <a:r>
              <a:rPr sz="1200" b="1" spc="-5" dirty="0">
                <a:solidFill>
                  <a:srgbClr val="313131"/>
                </a:solidFill>
                <a:latin typeface="Verdana"/>
                <a:cs typeface="Verdana"/>
              </a:rPr>
              <a:t>estimation</a:t>
            </a:r>
            <a:endParaRPr sz="1200">
              <a:solidFill>
                <a:prstClr val="black"/>
              </a:solidFill>
              <a:latin typeface="Verdana"/>
              <a:cs typeface="Verdana"/>
            </a:endParaRPr>
          </a:p>
        </p:txBody>
      </p:sp>
      <p:sp>
        <p:nvSpPr>
          <p:cNvPr id="6" name="object 6"/>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6125742" y="3684891"/>
            <a:ext cx="1336675" cy="182101"/>
          </a:xfrm>
          <a:prstGeom prst="rect">
            <a:avLst/>
          </a:prstGeom>
        </p:spPr>
        <p:txBody>
          <a:bodyPr vert="horz" wrap="square" lIns="0" tIns="12700" rIns="0" bIns="0" rtlCol="0">
            <a:spAutoFit/>
          </a:bodyPr>
          <a:lstStyle/>
          <a:p>
            <a:pPr marL="12700">
              <a:spcBef>
                <a:spcPts val="100"/>
              </a:spcBef>
            </a:pPr>
            <a:r>
              <a:rPr sz="1100" spc="-5" dirty="0">
                <a:solidFill>
                  <a:srgbClr val="313131"/>
                </a:solidFill>
                <a:latin typeface="Verdana"/>
                <a:cs typeface="Verdana"/>
              </a:rPr>
              <a:t>Density</a:t>
            </a:r>
            <a:r>
              <a:rPr sz="1100" spc="-75" dirty="0">
                <a:solidFill>
                  <a:srgbClr val="313131"/>
                </a:solidFill>
                <a:latin typeface="Verdana"/>
                <a:cs typeface="Verdana"/>
              </a:rPr>
              <a:t> </a:t>
            </a:r>
            <a:r>
              <a:rPr sz="1100" spc="-5" dirty="0">
                <a:solidFill>
                  <a:srgbClr val="313131"/>
                </a:solidFill>
                <a:latin typeface="Verdana"/>
                <a:cs typeface="Verdana"/>
              </a:rPr>
              <a:t>estimation</a:t>
            </a:r>
            <a:endParaRPr sz="1100">
              <a:solidFill>
                <a:prstClr val="black"/>
              </a:solidFill>
              <a:latin typeface="Verdana"/>
              <a:cs typeface="Verdana"/>
            </a:endParaRPr>
          </a:p>
        </p:txBody>
      </p:sp>
      <p:pic>
        <p:nvPicPr>
          <p:cNvPr id="8" name="object 8"/>
          <p:cNvPicPr/>
          <p:nvPr/>
        </p:nvPicPr>
        <p:blipFill>
          <a:blip r:embed="rId2" cstate="print"/>
          <a:stretch>
            <a:fillRect/>
          </a:stretch>
        </p:blipFill>
        <p:spPr>
          <a:xfrm>
            <a:off x="5165936" y="2528501"/>
            <a:ext cx="3921965" cy="1165149"/>
          </a:xfrm>
          <a:prstGeom prst="rect">
            <a:avLst/>
          </a:prstGeom>
        </p:spPr>
      </p:pic>
      <p:sp>
        <p:nvSpPr>
          <p:cNvPr id="11" name="object 11"/>
          <p:cNvSpPr txBox="1"/>
          <p:nvPr/>
        </p:nvSpPr>
        <p:spPr>
          <a:xfrm>
            <a:off x="8456277" y="5733969"/>
            <a:ext cx="617855" cy="175048"/>
          </a:xfrm>
          <a:prstGeom prst="rect">
            <a:avLst/>
          </a:prstGeom>
        </p:spPr>
        <p:txBody>
          <a:bodyPr vert="horz" wrap="square" lIns="0" tIns="13335" rIns="0" bIns="0" rtlCol="0">
            <a:spAutoFit/>
          </a:bodyPr>
          <a:lstStyle/>
          <a:p>
            <a:pPr marL="12700">
              <a:spcBef>
                <a:spcPts val="1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105"/>
                </a:spcBef>
              </a:pPr>
              <a:t>44</a:t>
            </a:fld>
            <a:endParaRPr sz="1050">
              <a:solidFill>
                <a:prstClr val="black"/>
              </a:solidFill>
              <a:latin typeface="Verdana"/>
              <a:cs typeface="Verdana"/>
            </a:endParaRPr>
          </a:p>
        </p:txBody>
      </p:sp>
      <p:pic>
        <p:nvPicPr>
          <p:cNvPr id="12" name="Picture 2" descr="E:\NIET\Project\xLogo11.png.pagespeed.ic.pydHLuCQEZ.png">
            <a:extLst>
              <a:ext uri="{FF2B5EF4-FFF2-40B4-BE49-F238E27FC236}">
                <a16:creationId xmlns:a16="http://schemas.microsoft.com/office/drawing/2014/main" id="{642C5985-ADC8-6C3E-8AD2-5F1571A5B332}"/>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3" name="Title 1">
            <a:extLst>
              <a:ext uri="{FF2B5EF4-FFF2-40B4-BE49-F238E27FC236}">
                <a16:creationId xmlns:a16="http://schemas.microsoft.com/office/drawing/2014/main" id="{775FE484-0B59-AB75-42ED-41D8924C0425}"/>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UnSupervised</a:t>
            </a: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 Learning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0" y="1092200"/>
            <a:ext cx="4802188" cy="330200"/>
          </a:xfrm>
          <a:prstGeom prst="rect">
            <a:avLst/>
          </a:prstGeom>
        </p:spPr>
        <p:txBody>
          <a:bodyPr vert="horz" wrap="square" lIns="0" tIns="12700" rIns="0" bIns="0" rtlCol="0">
            <a:spAutoFit/>
          </a:bodyPr>
          <a:lstStyle/>
          <a:p>
            <a:pPr marL="12700">
              <a:spcBef>
                <a:spcPts val="100"/>
              </a:spcBef>
            </a:pPr>
            <a:r>
              <a:rPr spc="-5" dirty="0"/>
              <a:t>Supervised</a:t>
            </a:r>
            <a:r>
              <a:rPr spc="-35" dirty="0"/>
              <a:t> </a:t>
            </a:r>
            <a:r>
              <a:rPr spc="-5" dirty="0"/>
              <a:t>vs</a:t>
            </a:r>
            <a:r>
              <a:rPr spc="-30" dirty="0"/>
              <a:t> </a:t>
            </a:r>
            <a:r>
              <a:rPr spc="-5" dirty="0"/>
              <a:t>Unsupervised</a:t>
            </a:r>
            <a:r>
              <a:rPr spc="-30" dirty="0"/>
              <a:t> </a:t>
            </a:r>
            <a:r>
              <a:rPr spc="-5" dirty="0"/>
              <a:t>Learning</a:t>
            </a:r>
          </a:p>
        </p:txBody>
      </p:sp>
      <p:sp>
        <p:nvSpPr>
          <p:cNvPr id="3" name="object 3"/>
          <p:cNvSpPr txBox="1"/>
          <p:nvPr/>
        </p:nvSpPr>
        <p:spPr>
          <a:xfrm>
            <a:off x="4445187" y="2535693"/>
            <a:ext cx="1572260" cy="371897"/>
          </a:xfrm>
          <a:prstGeom prst="rect">
            <a:avLst/>
          </a:prstGeom>
        </p:spPr>
        <p:txBody>
          <a:bodyPr vert="horz" wrap="square" lIns="0" tIns="12700" rIns="0" bIns="0" rtlCol="0">
            <a:spAutoFit/>
          </a:bodyPr>
          <a:lstStyle/>
          <a:p>
            <a:pPr marL="12700">
              <a:lnSpc>
                <a:spcPts val="1430"/>
              </a:lnSpc>
              <a:spcBef>
                <a:spcPts val="100"/>
              </a:spcBef>
            </a:pPr>
            <a:r>
              <a:rPr sz="1200" b="1" spc="-5" dirty="0">
                <a:solidFill>
                  <a:srgbClr val="313131"/>
                </a:solidFill>
                <a:latin typeface="Verdana"/>
                <a:cs typeface="Verdana"/>
              </a:rPr>
              <a:t>Data</a:t>
            </a:r>
            <a:r>
              <a:rPr sz="1200" spc="-5" dirty="0">
                <a:solidFill>
                  <a:srgbClr val="313131"/>
                </a:solidFill>
                <a:latin typeface="Verdana"/>
                <a:cs typeface="Verdana"/>
              </a:rPr>
              <a:t>:</a:t>
            </a:r>
            <a:r>
              <a:rPr sz="1200" spc="-55" dirty="0">
                <a:solidFill>
                  <a:srgbClr val="313131"/>
                </a:solidFill>
                <a:latin typeface="Verdana"/>
                <a:cs typeface="Verdana"/>
              </a:rPr>
              <a:t> </a:t>
            </a:r>
            <a:r>
              <a:rPr sz="1200" dirty="0">
                <a:solidFill>
                  <a:srgbClr val="313131"/>
                </a:solidFill>
                <a:latin typeface="Verdana"/>
                <a:cs typeface="Verdana"/>
              </a:rPr>
              <a:t>x</a:t>
            </a:r>
            <a:endParaRPr sz="1200">
              <a:solidFill>
                <a:prstClr val="black"/>
              </a:solidFill>
              <a:latin typeface="Verdana"/>
              <a:cs typeface="Verdana"/>
            </a:endParaRPr>
          </a:p>
          <a:p>
            <a:pPr marL="12700">
              <a:lnSpc>
                <a:spcPts val="1430"/>
              </a:lnSpc>
            </a:pPr>
            <a:r>
              <a:rPr sz="1200" spc="-5" dirty="0">
                <a:solidFill>
                  <a:srgbClr val="313131"/>
                </a:solidFill>
                <a:latin typeface="Verdana"/>
                <a:cs typeface="Verdana"/>
              </a:rPr>
              <a:t>Just</a:t>
            </a:r>
            <a:r>
              <a:rPr sz="1200" spc="-30" dirty="0">
                <a:solidFill>
                  <a:srgbClr val="313131"/>
                </a:solidFill>
                <a:latin typeface="Verdana"/>
                <a:cs typeface="Verdana"/>
              </a:rPr>
              <a:t> </a:t>
            </a:r>
            <a:r>
              <a:rPr sz="1200" spc="-5" dirty="0">
                <a:solidFill>
                  <a:srgbClr val="313131"/>
                </a:solidFill>
                <a:latin typeface="Verdana"/>
                <a:cs typeface="Verdana"/>
              </a:rPr>
              <a:t>data,</a:t>
            </a:r>
            <a:r>
              <a:rPr sz="1200" spc="-30" dirty="0">
                <a:solidFill>
                  <a:srgbClr val="313131"/>
                </a:solidFill>
                <a:latin typeface="Verdana"/>
                <a:cs typeface="Verdana"/>
              </a:rPr>
              <a:t> </a:t>
            </a:r>
            <a:r>
              <a:rPr sz="1200" spc="-5" dirty="0">
                <a:solidFill>
                  <a:srgbClr val="313131"/>
                </a:solidFill>
                <a:latin typeface="Verdana"/>
                <a:cs typeface="Verdana"/>
              </a:rPr>
              <a:t>no</a:t>
            </a:r>
            <a:r>
              <a:rPr sz="1200" spc="-30" dirty="0">
                <a:solidFill>
                  <a:srgbClr val="313131"/>
                </a:solidFill>
                <a:latin typeface="Verdana"/>
                <a:cs typeface="Verdana"/>
              </a:rPr>
              <a:t> </a:t>
            </a:r>
            <a:r>
              <a:rPr sz="1200" spc="-5" dirty="0">
                <a:solidFill>
                  <a:srgbClr val="313131"/>
                </a:solidFill>
                <a:latin typeface="Verdana"/>
                <a:cs typeface="Verdana"/>
              </a:rPr>
              <a:t>labels!</a:t>
            </a:r>
            <a:endParaRPr sz="1200">
              <a:solidFill>
                <a:prstClr val="black"/>
              </a:solidFill>
              <a:latin typeface="Verdana"/>
              <a:cs typeface="Verdana"/>
            </a:endParaRPr>
          </a:p>
        </p:txBody>
      </p:sp>
      <p:sp>
        <p:nvSpPr>
          <p:cNvPr id="4" name="object 4"/>
          <p:cNvSpPr txBox="1"/>
          <p:nvPr/>
        </p:nvSpPr>
        <p:spPr>
          <a:xfrm>
            <a:off x="4445188" y="2106050"/>
            <a:ext cx="3296285" cy="748030"/>
          </a:xfrm>
          <a:prstGeom prst="rect">
            <a:avLst/>
          </a:prstGeom>
        </p:spPr>
        <p:txBody>
          <a:bodyPr vert="horz" wrap="square" lIns="0" tIns="12700" rIns="0" bIns="0" rtlCol="0">
            <a:spAutoFit/>
          </a:bodyPr>
          <a:lstStyle/>
          <a:p>
            <a:pPr marL="12700">
              <a:spcBef>
                <a:spcPts val="100"/>
              </a:spcBef>
            </a:pPr>
            <a:r>
              <a:rPr sz="1400" b="1" dirty="0">
                <a:solidFill>
                  <a:srgbClr val="313131"/>
                </a:solidFill>
                <a:latin typeface="Verdana"/>
                <a:cs typeface="Verdana"/>
              </a:rPr>
              <a:t>Unsupervised</a:t>
            </a:r>
            <a:r>
              <a:rPr sz="1400" b="1" spc="-60"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pPr>
              <a:spcBef>
                <a:spcPts val="10"/>
              </a:spcBef>
            </a:pPr>
            <a:endParaRPr sz="2300">
              <a:solidFill>
                <a:prstClr val="black"/>
              </a:solidFill>
              <a:latin typeface="Verdana"/>
              <a:cs typeface="Verdana"/>
            </a:endParaRPr>
          </a:p>
          <a:p>
            <a:pPr marL="1871980"/>
            <a:r>
              <a:rPr sz="1000" spc="-5" dirty="0">
                <a:solidFill>
                  <a:srgbClr val="00B050"/>
                </a:solidFill>
                <a:latin typeface="Verdana"/>
                <a:cs typeface="Verdana"/>
              </a:rPr>
              <a:t>Training</a:t>
            </a:r>
            <a:r>
              <a:rPr sz="1000" spc="-30" dirty="0">
                <a:solidFill>
                  <a:srgbClr val="00B050"/>
                </a:solidFill>
                <a:latin typeface="Verdana"/>
                <a:cs typeface="Verdana"/>
              </a:rPr>
              <a:t> </a:t>
            </a:r>
            <a:r>
              <a:rPr sz="1000" spc="-5" dirty="0">
                <a:solidFill>
                  <a:srgbClr val="00B050"/>
                </a:solidFill>
                <a:latin typeface="Verdana"/>
                <a:cs typeface="Verdana"/>
              </a:rPr>
              <a:t>data</a:t>
            </a:r>
            <a:r>
              <a:rPr sz="1000" spc="-30" dirty="0">
                <a:solidFill>
                  <a:srgbClr val="00B050"/>
                </a:solidFill>
                <a:latin typeface="Verdana"/>
                <a:cs typeface="Verdana"/>
              </a:rPr>
              <a:t> </a:t>
            </a:r>
            <a:r>
              <a:rPr sz="1000" spc="-5" dirty="0">
                <a:solidFill>
                  <a:srgbClr val="00B050"/>
                </a:solidFill>
                <a:latin typeface="Verdana"/>
                <a:cs typeface="Verdana"/>
              </a:rPr>
              <a:t>is</a:t>
            </a:r>
            <a:r>
              <a:rPr sz="1000" spc="-30" dirty="0">
                <a:solidFill>
                  <a:srgbClr val="00B050"/>
                </a:solidFill>
                <a:latin typeface="Verdana"/>
                <a:cs typeface="Verdana"/>
              </a:rPr>
              <a:t> </a:t>
            </a:r>
            <a:r>
              <a:rPr sz="1000" spc="-5" dirty="0">
                <a:solidFill>
                  <a:srgbClr val="00B050"/>
                </a:solidFill>
                <a:latin typeface="Verdana"/>
                <a:cs typeface="Verdana"/>
              </a:rPr>
              <a:t>cheap</a:t>
            </a:r>
            <a:endParaRPr sz="1000">
              <a:solidFill>
                <a:prstClr val="black"/>
              </a:solidFill>
              <a:latin typeface="Verdana"/>
              <a:cs typeface="Verdana"/>
            </a:endParaRPr>
          </a:p>
        </p:txBody>
      </p:sp>
      <p:sp>
        <p:nvSpPr>
          <p:cNvPr id="5" name="object 5"/>
          <p:cNvSpPr txBox="1"/>
          <p:nvPr/>
        </p:nvSpPr>
        <p:spPr>
          <a:xfrm>
            <a:off x="4445187" y="3459616"/>
            <a:ext cx="863600"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of</a:t>
            </a:r>
            <a:r>
              <a:rPr sz="1200" spc="-45" dirty="0">
                <a:solidFill>
                  <a:srgbClr val="313131"/>
                </a:solidFill>
                <a:latin typeface="Verdana"/>
                <a:cs typeface="Verdana"/>
              </a:rPr>
              <a:t> </a:t>
            </a:r>
            <a:r>
              <a:rPr sz="1200" spc="-5" dirty="0">
                <a:solidFill>
                  <a:srgbClr val="313131"/>
                </a:solidFill>
                <a:latin typeface="Verdana"/>
                <a:cs typeface="Verdana"/>
              </a:rPr>
              <a:t>the</a:t>
            </a:r>
            <a:r>
              <a:rPr sz="1200" spc="-45"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6" name="object 6"/>
          <p:cNvSpPr txBox="1"/>
          <p:nvPr/>
        </p:nvSpPr>
        <p:spPr>
          <a:xfrm>
            <a:off x="4445187" y="3231719"/>
            <a:ext cx="3963670" cy="1550670"/>
          </a:xfrm>
          <a:prstGeom prst="rect">
            <a:avLst/>
          </a:prstGeom>
        </p:spPr>
        <p:txBody>
          <a:bodyPr vert="horz" wrap="square" lIns="0" tIns="59690" rIns="0" bIns="0" rtlCol="0">
            <a:spAutoFit/>
          </a:bodyPr>
          <a:lstStyle/>
          <a:p>
            <a:pPr marL="12700">
              <a:spcBef>
                <a:spcPts val="470"/>
              </a:spcBef>
            </a:pPr>
            <a:r>
              <a:rPr sz="1200" b="1" dirty="0">
                <a:solidFill>
                  <a:srgbClr val="313131"/>
                </a:solidFill>
                <a:latin typeface="Verdana"/>
                <a:cs typeface="Verdana"/>
              </a:rPr>
              <a:t>Goal</a:t>
            </a:r>
            <a:r>
              <a:rPr sz="1200" dirty="0">
                <a:solidFill>
                  <a:srgbClr val="313131"/>
                </a:solidFill>
                <a:latin typeface="Verdana"/>
                <a:cs typeface="Verdana"/>
              </a:rPr>
              <a:t>:</a:t>
            </a:r>
            <a:r>
              <a:rPr sz="1200" spc="-20" dirty="0">
                <a:solidFill>
                  <a:srgbClr val="313131"/>
                </a:solidFill>
                <a:latin typeface="Verdana"/>
                <a:cs typeface="Verdana"/>
              </a:rPr>
              <a:t> </a:t>
            </a:r>
            <a:r>
              <a:rPr sz="1200" spc="-5" dirty="0">
                <a:solidFill>
                  <a:srgbClr val="313131"/>
                </a:solidFill>
                <a:latin typeface="Verdana"/>
                <a:cs typeface="Verdana"/>
              </a:rPr>
              <a:t>Learn</a:t>
            </a:r>
            <a:r>
              <a:rPr sz="1200" spc="-20" dirty="0">
                <a:solidFill>
                  <a:srgbClr val="313131"/>
                </a:solidFill>
                <a:latin typeface="Verdana"/>
                <a:cs typeface="Verdana"/>
              </a:rPr>
              <a:t> </a:t>
            </a:r>
            <a:r>
              <a:rPr sz="1200" spc="-5" dirty="0">
                <a:solidFill>
                  <a:srgbClr val="313131"/>
                </a:solidFill>
                <a:latin typeface="Verdana"/>
                <a:cs typeface="Verdana"/>
              </a:rPr>
              <a:t>some</a:t>
            </a:r>
            <a:r>
              <a:rPr sz="1200" spc="-20" dirty="0">
                <a:solidFill>
                  <a:srgbClr val="313131"/>
                </a:solidFill>
                <a:latin typeface="Verdana"/>
                <a:cs typeface="Verdana"/>
              </a:rPr>
              <a:t> </a:t>
            </a:r>
            <a:r>
              <a:rPr sz="1200" spc="-5" dirty="0">
                <a:solidFill>
                  <a:srgbClr val="313131"/>
                </a:solidFill>
                <a:latin typeface="Verdana"/>
                <a:cs typeface="Verdana"/>
              </a:rPr>
              <a:t>underlying</a:t>
            </a:r>
            <a:r>
              <a:rPr sz="1200" spc="-15" dirty="0">
                <a:solidFill>
                  <a:srgbClr val="313131"/>
                </a:solidFill>
                <a:latin typeface="Verdana"/>
                <a:cs typeface="Verdana"/>
              </a:rPr>
              <a:t> </a:t>
            </a:r>
            <a:r>
              <a:rPr sz="1200" spc="-5" dirty="0">
                <a:solidFill>
                  <a:srgbClr val="313131"/>
                </a:solidFill>
                <a:latin typeface="Verdana"/>
                <a:cs typeface="Verdana"/>
              </a:rPr>
              <a:t>hidden</a:t>
            </a:r>
            <a:r>
              <a:rPr sz="1200" spc="-20" dirty="0">
                <a:solidFill>
                  <a:srgbClr val="313131"/>
                </a:solidFill>
                <a:latin typeface="Verdana"/>
                <a:cs typeface="Verdana"/>
              </a:rPr>
              <a:t> </a:t>
            </a:r>
            <a:r>
              <a:rPr sz="1200" spc="-5" dirty="0">
                <a:solidFill>
                  <a:srgbClr val="313131"/>
                </a:solidFill>
                <a:latin typeface="Verdana"/>
                <a:cs typeface="Verdana"/>
              </a:rPr>
              <a:t>structure</a:t>
            </a:r>
            <a:endParaRPr sz="1200">
              <a:solidFill>
                <a:prstClr val="black"/>
              </a:solidFill>
              <a:latin typeface="Verdana"/>
              <a:cs typeface="Verdana"/>
            </a:endParaRPr>
          </a:p>
          <a:p>
            <a:pPr marL="1640839">
              <a:spcBef>
                <a:spcPts val="305"/>
              </a:spcBef>
            </a:pPr>
            <a:r>
              <a:rPr sz="1000" spc="-5" dirty="0">
                <a:solidFill>
                  <a:srgbClr val="00B050"/>
                </a:solidFill>
                <a:latin typeface="Verdana"/>
                <a:cs typeface="Verdana"/>
              </a:rPr>
              <a:t>Solve</a:t>
            </a:r>
            <a:r>
              <a:rPr sz="1000" spc="-30" dirty="0">
                <a:solidFill>
                  <a:srgbClr val="00B050"/>
                </a:solidFill>
                <a:latin typeface="Verdana"/>
                <a:cs typeface="Verdana"/>
              </a:rPr>
              <a:t> </a:t>
            </a:r>
            <a:r>
              <a:rPr sz="1000" spc="-5" dirty="0">
                <a:solidFill>
                  <a:srgbClr val="00B050"/>
                </a:solidFill>
                <a:latin typeface="Verdana"/>
                <a:cs typeface="Verdana"/>
              </a:rPr>
              <a:t>unsupervised</a:t>
            </a:r>
            <a:r>
              <a:rPr sz="1000" spc="-25" dirty="0">
                <a:solidFill>
                  <a:srgbClr val="00B050"/>
                </a:solidFill>
                <a:latin typeface="Verdana"/>
                <a:cs typeface="Verdana"/>
              </a:rPr>
              <a:t> </a:t>
            </a:r>
            <a:r>
              <a:rPr sz="1000" spc="-5" dirty="0">
                <a:solidFill>
                  <a:srgbClr val="00B050"/>
                </a:solidFill>
                <a:latin typeface="Verdana"/>
                <a:cs typeface="Verdana"/>
              </a:rPr>
              <a:t>learning</a:t>
            </a:r>
            <a:r>
              <a:rPr sz="1000" spc="-25" dirty="0">
                <a:solidFill>
                  <a:srgbClr val="00B050"/>
                </a:solidFill>
                <a:latin typeface="Verdana"/>
                <a:cs typeface="Verdana"/>
              </a:rPr>
              <a:t> </a:t>
            </a:r>
            <a:r>
              <a:rPr sz="1000" spc="-5" dirty="0">
                <a:solidFill>
                  <a:srgbClr val="00B050"/>
                </a:solidFill>
                <a:latin typeface="Verdana"/>
                <a:cs typeface="Verdana"/>
              </a:rPr>
              <a:t>=&gt;</a:t>
            </a:r>
            <a:endParaRPr sz="1000">
              <a:solidFill>
                <a:prstClr val="black"/>
              </a:solidFill>
              <a:latin typeface="Verdana"/>
              <a:cs typeface="Verdana"/>
            </a:endParaRPr>
          </a:p>
          <a:p>
            <a:pPr marL="1640839">
              <a:spcBef>
                <a:spcPts val="750"/>
              </a:spcBef>
            </a:pPr>
            <a:r>
              <a:rPr sz="1000" spc="-5" dirty="0">
                <a:solidFill>
                  <a:srgbClr val="00B050"/>
                </a:solidFill>
                <a:latin typeface="Verdana"/>
                <a:cs typeface="Verdana"/>
              </a:rPr>
              <a:t>understand</a:t>
            </a:r>
            <a:r>
              <a:rPr sz="1000" spc="-25" dirty="0">
                <a:solidFill>
                  <a:srgbClr val="00B050"/>
                </a:solidFill>
                <a:latin typeface="Verdana"/>
                <a:cs typeface="Verdana"/>
              </a:rPr>
              <a:t> </a:t>
            </a:r>
            <a:r>
              <a:rPr sz="1000" spc="-5" dirty="0">
                <a:solidFill>
                  <a:srgbClr val="00B050"/>
                </a:solidFill>
                <a:latin typeface="Verdana"/>
                <a:cs typeface="Verdana"/>
              </a:rPr>
              <a:t>structure</a:t>
            </a:r>
            <a:r>
              <a:rPr sz="1000" spc="-20" dirty="0">
                <a:solidFill>
                  <a:srgbClr val="00B050"/>
                </a:solidFill>
                <a:latin typeface="Verdana"/>
                <a:cs typeface="Verdana"/>
              </a:rPr>
              <a:t> </a:t>
            </a:r>
            <a:r>
              <a:rPr sz="1000" spc="-5" dirty="0">
                <a:solidFill>
                  <a:srgbClr val="00B050"/>
                </a:solidFill>
                <a:latin typeface="Verdana"/>
                <a:cs typeface="Verdana"/>
              </a:rPr>
              <a:t>of</a:t>
            </a:r>
            <a:r>
              <a:rPr sz="1000" spc="-25" dirty="0">
                <a:solidFill>
                  <a:srgbClr val="00B050"/>
                </a:solidFill>
                <a:latin typeface="Verdana"/>
                <a:cs typeface="Verdana"/>
              </a:rPr>
              <a:t> </a:t>
            </a:r>
            <a:r>
              <a:rPr sz="1000" spc="-5" dirty="0">
                <a:solidFill>
                  <a:srgbClr val="00B050"/>
                </a:solidFill>
                <a:latin typeface="Verdana"/>
                <a:cs typeface="Verdana"/>
              </a:rPr>
              <a:t>visual</a:t>
            </a:r>
            <a:r>
              <a:rPr sz="1000" spc="-20" dirty="0">
                <a:solidFill>
                  <a:srgbClr val="00B050"/>
                </a:solidFill>
                <a:latin typeface="Verdana"/>
                <a:cs typeface="Verdana"/>
              </a:rPr>
              <a:t> </a:t>
            </a:r>
            <a:r>
              <a:rPr sz="1000" spc="-5" dirty="0">
                <a:solidFill>
                  <a:srgbClr val="00B050"/>
                </a:solidFill>
                <a:latin typeface="Verdana"/>
                <a:cs typeface="Verdana"/>
              </a:rPr>
              <a:t>world</a:t>
            </a:r>
            <a:endParaRPr sz="1000">
              <a:solidFill>
                <a:prstClr val="black"/>
              </a:solidFill>
              <a:latin typeface="Verdana"/>
              <a:cs typeface="Verdana"/>
            </a:endParaRPr>
          </a:p>
          <a:p>
            <a:endParaRPr sz="1200">
              <a:solidFill>
                <a:prstClr val="black"/>
              </a:solidFill>
              <a:latin typeface="Verdana"/>
              <a:cs typeface="Verdana"/>
            </a:endParaRPr>
          </a:p>
          <a:p>
            <a:pPr marL="12700" marR="958215">
              <a:lnSpc>
                <a:spcPts val="1430"/>
              </a:lnSpc>
              <a:spcBef>
                <a:spcPts val="1050"/>
              </a:spcBef>
            </a:pPr>
            <a:r>
              <a:rPr sz="1200" b="1" spc="-5" dirty="0">
                <a:solidFill>
                  <a:srgbClr val="313131"/>
                </a:solidFill>
                <a:latin typeface="Verdana"/>
                <a:cs typeface="Verdana"/>
              </a:rPr>
              <a:t>Examples</a:t>
            </a:r>
            <a:r>
              <a:rPr sz="1200" spc="-5" dirty="0">
                <a:solidFill>
                  <a:srgbClr val="313131"/>
                </a:solidFill>
                <a:latin typeface="Verdana"/>
                <a:cs typeface="Verdana"/>
              </a:rPr>
              <a:t>: Clustering,</a:t>
            </a:r>
            <a:r>
              <a:rPr sz="1200" dirty="0">
                <a:solidFill>
                  <a:srgbClr val="313131"/>
                </a:solidFill>
                <a:latin typeface="Verdana"/>
                <a:cs typeface="Verdana"/>
              </a:rPr>
              <a:t> </a:t>
            </a:r>
            <a:r>
              <a:rPr sz="1200" spc="-5" dirty="0">
                <a:solidFill>
                  <a:srgbClr val="313131"/>
                </a:solidFill>
                <a:latin typeface="Verdana"/>
                <a:cs typeface="Verdana"/>
              </a:rPr>
              <a:t>dimensionality </a:t>
            </a:r>
            <a:r>
              <a:rPr sz="1200" spc="-409" dirty="0">
                <a:solidFill>
                  <a:srgbClr val="313131"/>
                </a:solidFill>
                <a:latin typeface="Verdana"/>
                <a:cs typeface="Verdana"/>
              </a:rPr>
              <a:t> </a:t>
            </a:r>
            <a:r>
              <a:rPr sz="1200" spc="-5" dirty="0">
                <a:solidFill>
                  <a:srgbClr val="313131"/>
                </a:solidFill>
                <a:latin typeface="Verdana"/>
                <a:cs typeface="Verdana"/>
              </a:rPr>
              <a:t>reduction, feature</a:t>
            </a:r>
            <a:r>
              <a:rPr sz="1200" dirty="0">
                <a:solidFill>
                  <a:srgbClr val="313131"/>
                </a:solidFill>
                <a:latin typeface="Verdana"/>
                <a:cs typeface="Verdana"/>
              </a:rPr>
              <a:t> </a:t>
            </a:r>
            <a:r>
              <a:rPr sz="1200" spc="-5" dirty="0">
                <a:solidFill>
                  <a:srgbClr val="313131"/>
                </a:solidFill>
                <a:latin typeface="Verdana"/>
                <a:cs typeface="Verdana"/>
              </a:rPr>
              <a:t>learning, density </a:t>
            </a:r>
            <a:r>
              <a:rPr sz="1200" dirty="0">
                <a:solidFill>
                  <a:srgbClr val="313131"/>
                </a:solidFill>
                <a:latin typeface="Verdana"/>
                <a:cs typeface="Verdana"/>
              </a:rPr>
              <a:t> </a:t>
            </a:r>
            <a:r>
              <a:rPr sz="1200" spc="-5" dirty="0">
                <a:solidFill>
                  <a:srgbClr val="313131"/>
                </a:solidFill>
                <a:latin typeface="Verdana"/>
                <a:cs typeface="Verdana"/>
              </a:rPr>
              <a:t>estimation,</a:t>
            </a:r>
            <a:r>
              <a:rPr sz="1200" spc="-10" dirty="0">
                <a:solidFill>
                  <a:srgbClr val="313131"/>
                </a:solidFill>
                <a:latin typeface="Verdana"/>
                <a:cs typeface="Verdana"/>
              </a:rPr>
              <a:t> </a:t>
            </a:r>
            <a:r>
              <a:rPr sz="1200" spc="-5" dirty="0">
                <a:solidFill>
                  <a:srgbClr val="313131"/>
                </a:solidFill>
                <a:latin typeface="Verdana"/>
                <a:cs typeface="Verdana"/>
              </a:rPr>
              <a:t>etc.</a:t>
            </a:r>
            <a:endParaRPr sz="1200">
              <a:solidFill>
                <a:prstClr val="black"/>
              </a:solidFill>
              <a:latin typeface="Verdana"/>
              <a:cs typeface="Verdana"/>
            </a:endParaRPr>
          </a:p>
        </p:txBody>
      </p:sp>
      <p:sp>
        <p:nvSpPr>
          <p:cNvPr id="7" name="object 7"/>
          <p:cNvSpPr txBox="1"/>
          <p:nvPr/>
        </p:nvSpPr>
        <p:spPr>
          <a:xfrm>
            <a:off x="445489" y="2106051"/>
            <a:ext cx="2983865" cy="1410335"/>
          </a:xfrm>
          <a:prstGeom prst="rect">
            <a:avLst/>
          </a:prstGeom>
        </p:spPr>
        <p:txBody>
          <a:bodyPr vert="horz" wrap="square" lIns="0" tIns="12700" rIns="0" bIns="0" rtlCol="0">
            <a:spAutoFit/>
          </a:bodyPr>
          <a:lstStyle/>
          <a:p>
            <a:pPr marL="12700">
              <a:spcBef>
                <a:spcPts val="100"/>
              </a:spcBef>
            </a:pPr>
            <a:r>
              <a:rPr sz="1400" b="1" spc="-5" dirty="0">
                <a:solidFill>
                  <a:srgbClr val="313131"/>
                </a:solidFill>
                <a:latin typeface="Verdana"/>
                <a:cs typeface="Verdana"/>
              </a:rPr>
              <a:t>Supervised</a:t>
            </a:r>
            <a:r>
              <a:rPr sz="1400" b="1" spc="-55" dirty="0">
                <a:solidFill>
                  <a:srgbClr val="313131"/>
                </a:solidFill>
                <a:latin typeface="Verdana"/>
                <a:cs typeface="Verdana"/>
              </a:rPr>
              <a:t> </a:t>
            </a:r>
            <a:r>
              <a:rPr sz="1400" b="1" spc="-5" dirty="0">
                <a:solidFill>
                  <a:srgbClr val="313131"/>
                </a:solidFill>
                <a:latin typeface="Verdana"/>
                <a:cs typeface="Verdana"/>
              </a:rPr>
              <a:t>Learning</a:t>
            </a:r>
            <a:endParaRPr sz="1400">
              <a:solidFill>
                <a:prstClr val="black"/>
              </a:solidFill>
              <a:latin typeface="Verdana"/>
              <a:cs typeface="Verdana"/>
            </a:endParaRPr>
          </a:p>
          <a:p>
            <a:endParaRPr sz="1400">
              <a:solidFill>
                <a:prstClr val="black"/>
              </a:solidFill>
              <a:latin typeface="Verdana"/>
              <a:cs typeface="Verdana"/>
            </a:endParaRPr>
          </a:p>
          <a:p>
            <a:pPr marL="12700">
              <a:lnSpc>
                <a:spcPts val="1430"/>
              </a:lnSpc>
            </a:pPr>
            <a:r>
              <a:rPr sz="1200" b="1" spc="-5" dirty="0">
                <a:solidFill>
                  <a:srgbClr val="313131"/>
                </a:solidFill>
                <a:latin typeface="Verdana"/>
                <a:cs typeface="Verdana"/>
              </a:rPr>
              <a:t>Data</a:t>
            </a:r>
            <a:r>
              <a:rPr sz="1200" spc="-5" dirty="0">
                <a:solidFill>
                  <a:srgbClr val="313131"/>
                </a:solidFill>
                <a:latin typeface="Verdana"/>
                <a:cs typeface="Verdana"/>
              </a:rPr>
              <a:t>:</a:t>
            </a:r>
            <a:r>
              <a:rPr sz="1200" spc="-35" dirty="0">
                <a:solidFill>
                  <a:srgbClr val="313131"/>
                </a:solidFill>
                <a:latin typeface="Verdana"/>
                <a:cs typeface="Verdana"/>
              </a:rPr>
              <a:t> </a:t>
            </a:r>
            <a:r>
              <a:rPr sz="1200" spc="-5" dirty="0">
                <a:solidFill>
                  <a:srgbClr val="313131"/>
                </a:solidFill>
                <a:latin typeface="Verdana"/>
                <a:cs typeface="Verdana"/>
              </a:rPr>
              <a:t>(x,</a:t>
            </a:r>
            <a:r>
              <a:rPr sz="1200" spc="-35" dirty="0">
                <a:solidFill>
                  <a:srgbClr val="313131"/>
                </a:solidFill>
                <a:latin typeface="Verdana"/>
                <a:cs typeface="Verdana"/>
              </a:rPr>
              <a:t> </a:t>
            </a:r>
            <a:r>
              <a:rPr sz="1200" spc="-5" dirty="0">
                <a:solidFill>
                  <a:srgbClr val="313131"/>
                </a:solidFill>
                <a:latin typeface="Verdana"/>
                <a:cs typeface="Verdana"/>
              </a:rPr>
              <a:t>y)</a:t>
            </a:r>
            <a:endParaRPr sz="1200">
              <a:solidFill>
                <a:prstClr val="black"/>
              </a:solidFill>
              <a:latin typeface="Verdana"/>
              <a:cs typeface="Verdana"/>
            </a:endParaRPr>
          </a:p>
          <a:p>
            <a:pPr marL="12700">
              <a:lnSpc>
                <a:spcPts val="1430"/>
              </a:lnSpc>
            </a:pPr>
            <a:r>
              <a:rPr sz="1200" dirty="0">
                <a:solidFill>
                  <a:srgbClr val="313131"/>
                </a:solidFill>
                <a:latin typeface="Verdana"/>
                <a:cs typeface="Verdana"/>
              </a:rPr>
              <a:t>x</a:t>
            </a:r>
            <a:r>
              <a:rPr sz="1200" spc="-20" dirty="0">
                <a:solidFill>
                  <a:srgbClr val="313131"/>
                </a:solidFill>
                <a:latin typeface="Verdana"/>
                <a:cs typeface="Verdana"/>
              </a:rPr>
              <a:t> </a:t>
            </a:r>
            <a:r>
              <a:rPr sz="1200" spc="-5" dirty="0">
                <a:solidFill>
                  <a:srgbClr val="313131"/>
                </a:solidFill>
                <a:latin typeface="Verdana"/>
                <a:cs typeface="Verdana"/>
              </a:rPr>
              <a:t>is</a:t>
            </a:r>
            <a:r>
              <a:rPr sz="1200" spc="-20" dirty="0">
                <a:solidFill>
                  <a:srgbClr val="313131"/>
                </a:solidFill>
                <a:latin typeface="Verdana"/>
                <a:cs typeface="Verdana"/>
              </a:rPr>
              <a:t> </a:t>
            </a:r>
            <a:r>
              <a:rPr sz="1200" spc="-5" dirty="0">
                <a:solidFill>
                  <a:srgbClr val="313131"/>
                </a:solidFill>
                <a:latin typeface="Verdana"/>
                <a:cs typeface="Verdana"/>
              </a:rPr>
              <a:t>data,</a:t>
            </a:r>
            <a:r>
              <a:rPr sz="1200" spc="-20" dirty="0">
                <a:solidFill>
                  <a:srgbClr val="313131"/>
                </a:solidFill>
                <a:latin typeface="Verdana"/>
                <a:cs typeface="Verdana"/>
              </a:rPr>
              <a:t> </a:t>
            </a:r>
            <a:r>
              <a:rPr sz="1200" dirty="0">
                <a:solidFill>
                  <a:srgbClr val="313131"/>
                </a:solidFill>
                <a:latin typeface="Verdana"/>
                <a:cs typeface="Verdana"/>
              </a:rPr>
              <a:t>y</a:t>
            </a:r>
            <a:r>
              <a:rPr sz="1200" spc="-20" dirty="0">
                <a:solidFill>
                  <a:srgbClr val="313131"/>
                </a:solidFill>
                <a:latin typeface="Verdana"/>
                <a:cs typeface="Verdana"/>
              </a:rPr>
              <a:t> </a:t>
            </a:r>
            <a:r>
              <a:rPr sz="1200" spc="-5" dirty="0">
                <a:solidFill>
                  <a:srgbClr val="313131"/>
                </a:solidFill>
                <a:latin typeface="Verdana"/>
                <a:cs typeface="Verdana"/>
              </a:rPr>
              <a:t>is</a:t>
            </a:r>
            <a:r>
              <a:rPr sz="1200" spc="-20" dirty="0">
                <a:solidFill>
                  <a:srgbClr val="313131"/>
                </a:solidFill>
                <a:latin typeface="Verdana"/>
                <a:cs typeface="Verdana"/>
              </a:rPr>
              <a:t> </a:t>
            </a:r>
            <a:r>
              <a:rPr sz="1200" spc="-5" dirty="0">
                <a:solidFill>
                  <a:srgbClr val="313131"/>
                </a:solidFill>
                <a:latin typeface="Verdana"/>
                <a:cs typeface="Verdana"/>
              </a:rPr>
              <a:t>label</a:t>
            </a:r>
            <a:endParaRPr sz="1200">
              <a:solidFill>
                <a:prstClr val="black"/>
              </a:solidFill>
              <a:latin typeface="Verdana"/>
              <a:cs typeface="Verdana"/>
            </a:endParaRPr>
          </a:p>
          <a:p>
            <a:endParaRPr sz="1400">
              <a:solidFill>
                <a:prstClr val="black"/>
              </a:solidFill>
              <a:latin typeface="Verdana"/>
              <a:cs typeface="Verdana"/>
            </a:endParaRPr>
          </a:p>
          <a:p>
            <a:endParaRPr sz="1050">
              <a:solidFill>
                <a:prstClr val="black"/>
              </a:solidFill>
              <a:latin typeface="Verdana"/>
              <a:cs typeface="Verdana"/>
            </a:endParaRPr>
          </a:p>
          <a:p>
            <a:pPr marL="12700"/>
            <a:r>
              <a:rPr sz="1200" b="1" dirty="0">
                <a:solidFill>
                  <a:srgbClr val="313131"/>
                </a:solidFill>
                <a:latin typeface="Verdana"/>
                <a:cs typeface="Verdana"/>
              </a:rPr>
              <a:t>Goal</a:t>
            </a:r>
            <a:r>
              <a:rPr sz="1200" dirty="0">
                <a:solidFill>
                  <a:srgbClr val="313131"/>
                </a:solidFill>
                <a:latin typeface="Verdana"/>
                <a:cs typeface="Verdana"/>
              </a:rPr>
              <a:t>:</a:t>
            </a:r>
            <a:r>
              <a:rPr sz="1200" spc="-15" dirty="0">
                <a:solidFill>
                  <a:srgbClr val="313131"/>
                </a:solidFill>
                <a:latin typeface="Verdana"/>
                <a:cs typeface="Verdana"/>
              </a:rPr>
              <a:t> </a:t>
            </a:r>
            <a:r>
              <a:rPr sz="1200" spc="-5" dirty="0">
                <a:solidFill>
                  <a:srgbClr val="313131"/>
                </a:solidFill>
                <a:latin typeface="Verdana"/>
                <a:cs typeface="Verdana"/>
              </a:rPr>
              <a:t>Learn</a:t>
            </a:r>
            <a:r>
              <a:rPr sz="1200" spc="-15" dirty="0">
                <a:solidFill>
                  <a:srgbClr val="313131"/>
                </a:solidFill>
                <a:latin typeface="Verdana"/>
                <a:cs typeface="Verdana"/>
              </a:rPr>
              <a:t> </a:t>
            </a:r>
            <a:r>
              <a:rPr sz="1200" dirty="0">
                <a:solidFill>
                  <a:srgbClr val="313131"/>
                </a:solidFill>
                <a:latin typeface="Verdana"/>
                <a:cs typeface="Verdana"/>
              </a:rPr>
              <a:t>a</a:t>
            </a:r>
            <a:r>
              <a:rPr sz="1200" spc="-15" dirty="0">
                <a:solidFill>
                  <a:srgbClr val="313131"/>
                </a:solidFill>
                <a:latin typeface="Verdana"/>
                <a:cs typeface="Verdana"/>
              </a:rPr>
              <a:t> </a:t>
            </a:r>
            <a:r>
              <a:rPr sz="1200" spc="-5" dirty="0">
                <a:solidFill>
                  <a:srgbClr val="313131"/>
                </a:solidFill>
                <a:latin typeface="Verdana"/>
                <a:cs typeface="Verdana"/>
              </a:rPr>
              <a:t>function</a:t>
            </a:r>
            <a:r>
              <a:rPr sz="1200" spc="-10" dirty="0">
                <a:solidFill>
                  <a:srgbClr val="313131"/>
                </a:solidFill>
                <a:latin typeface="Verdana"/>
                <a:cs typeface="Verdana"/>
              </a:rPr>
              <a:t> </a:t>
            </a:r>
            <a:r>
              <a:rPr sz="1200" spc="-5" dirty="0">
                <a:solidFill>
                  <a:srgbClr val="313131"/>
                </a:solidFill>
                <a:latin typeface="Verdana"/>
                <a:cs typeface="Verdana"/>
              </a:rPr>
              <a:t>to</a:t>
            </a:r>
            <a:r>
              <a:rPr sz="1200" spc="-15" dirty="0">
                <a:solidFill>
                  <a:srgbClr val="313131"/>
                </a:solidFill>
                <a:latin typeface="Verdana"/>
                <a:cs typeface="Verdana"/>
              </a:rPr>
              <a:t> </a:t>
            </a:r>
            <a:r>
              <a:rPr sz="1200" spc="-5" dirty="0">
                <a:solidFill>
                  <a:srgbClr val="313131"/>
                </a:solidFill>
                <a:latin typeface="Verdana"/>
                <a:cs typeface="Verdana"/>
              </a:rPr>
              <a:t>map</a:t>
            </a:r>
            <a:r>
              <a:rPr sz="1200" spc="15" dirty="0">
                <a:solidFill>
                  <a:srgbClr val="313131"/>
                </a:solidFill>
                <a:latin typeface="Verdana"/>
                <a:cs typeface="Verdana"/>
              </a:rPr>
              <a:t> </a:t>
            </a:r>
            <a:r>
              <a:rPr sz="1400" dirty="0">
                <a:solidFill>
                  <a:srgbClr val="313131"/>
                </a:solidFill>
                <a:latin typeface="Verdana"/>
                <a:cs typeface="Verdana"/>
              </a:rPr>
              <a:t>x</a:t>
            </a:r>
            <a:r>
              <a:rPr sz="1400" spc="-15" dirty="0">
                <a:solidFill>
                  <a:srgbClr val="313131"/>
                </a:solidFill>
                <a:latin typeface="Verdana"/>
                <a:cs typeface="Verdana"/>
              </a:rPr>
              <a:t> </a:t>
            </a:r>
            <a:r>
              <a:rPr sz="1400" spc="-5" dirty="0">
                <a:solidFill>
                  <a:srgbClr val="313131"/>
                </a:solidFill>
                <a:latin typeface="Verdana"/>
                <a:cs typeface="Verdana"/>
              </a:rPr>
              <a:t>-&gt;</a:t>
            </a:r>
            <a:r>
              <a:rPr sz="1400" spc="-15" dirty="0">
                <a:solidFill>
                  <a:srgbClr val="313131"/>
                </a:solidFill>
                <a:latin typeface="Verdana"/>
                <a:cs typeface="Verdana"/>
              </a:rPr>
              <a:t> </a:t>
            </a:r>
            <a:r>
              <a:rPr sz="1400" dirty="0">
                <a:solidFill>
                  <a:srgbClr val="313131"/>
                </a:solidFill>
                <a:latin typeface="Verdana"/>
                <a:cs typeface="Verdana"/>
              </a:rPr>
              <a:t>y</a:t>
            </a:r>
            <a:endParaRPr sz="1400">
              <a:solidFill>
                <a:prstClr val="black"/>
              </a:solidFill>
              <a:latin typeface="Verdana"/>
              <a:cs typeface="Verdana"/>
            </a:endParaRPr>
          </a:p>
        </p:txBody>
      </p:sp>
      <p:sp>
        <p:nvSpPr>
          <p:cNvPr id="8" name="object 8"/>
          <p:cNvSpPr txBox="1"/>
          <p:nvPr/>
        </p:nvSpPr>
        <p:spPr>
          <a:xfrm>
            <a:off x="445489" y="4250193"/>
            <a:ext cx="3714115" cy="389255"/>
          </a:xfrm>
          <a:prstGeom prst="rect">
            <a:avLst/>
          </a:prstGeom>
        </p:spPr>
        <p:txBody>
          <a:bodyPr vert="horz" wrap="square" lIns="0" tIns="20955" rIns="0" bIns="0" rtlCol="0">
            <a:spAutoFit/>
          </a:bodyPr>
          <a:lstStyle/>
          <a:p>
            <a:pPr marL="12700" marR="5080">
              <a:lnSpc>
                <a:spcPts val="1420"/>
              </a:lnSpc>
              <a:spcBef>
                <a:spcPts val="165"/>
              </a:spcBef>
            </a:pPr>
            <a:r>
              <a:rPr sz="1200" b="1" spc="-5" dirty="0">
                <a:solidFill>
                  <a:srgbClr val="313131"/>
                </a:solidFill>
                <a:latin typeface="Verdana"/>
                <a:cs typeface="Verdana"/>
              </a:rPr>
              <a:t>Examples</a:t>
            </a:r>
            <a:r>
              <a:rPr sz="1200" spc="-5" dirty="0">
                <a:solidFill>
                  <a:srgbClr val="313131"/>
                </a:solidFill>
                <a:latin typeface="Verdana"/>
                <a:cs typeface="Verdana"/>
              </a:rPr>
              <a:t>: Classification, Object detection </a:t>
            </a:r>
            <a:r>
              <a:rPr sz="1200" dirty="0">
                <a:solidFill>
                  <a:srgbClr val="313131"/>
                </a:solidFill>
                <a:latin typeface="Verdana"/>
                <a:cs typeface="Verdana"/>
              </a:rPr>
              <a:t>, </a:t>
            </a:r>
            <a:r>
              <a:rPr sz="1200" spc="5" dirty="0">
                <a:solidFill>
                  <a:srgbClr val="313131"/>
                </a:solidFill>
                <a:latin typeface="Verdana"/>
                <a:cs typeface="Verdana"/>
              </a:rPr>
              <a:t> </a:t>
            </a:r>
            <a:r>
              <a:rPr sz="1200" spc="-5" dirty="0">
                <a:solidFill>
                  <a:srgbClr val="313131"/>
                </a:solidFill>
                <a:latin typeface="Verdana"/>
                <a:cs typeface="Verdana"/>
              </a:rPr>
              <a:t>Semantic</a:t>
            </a:r>
            <a:r>
              <a:rPr sz="1200" spc="-20" dirty="0">
                <a:solidFill>
                  <a:srgbClr val="313131"/>
                </a:solidFill>
                <a:latin typeface="Verdana"/>
                <a:cs typeface="Verdana"/>
              </a:rPr>
              <a:t> </a:t>
            </a:r>
            <a:r>
              <a:rPr sz="1200" spc="-5" dirty="0">
                <a:solidFill>
                  <a:srgbClr val="313131"/>
                </a:solidFill>
                <a:latin typeface="Verdana"/>
                <a:cs typeface="Verdana"/>
              </a:rPr>
              <a:t>segmentation,</a:t>
            </a:r>
            <a:r>
              <a:rPr sz="1200" spc="-20" dirty="0">
                <a:solidFill>
                  <a:srgbClr val="313131"/>
                </a:solidFill>
                <a:latin typeface="Verdana"/>
                <a:cs typeface="Verdana"/>
              </a:rPr>
              <a:t> </a:t>
            </a:r>
            <a:r>
              <a:rPr sz="1200" spc="-5" dirty="0">
                <a:solidFill>
                  <a:srgbClr val="313131"/>
                </a:solidFill>
                <a:latin typeface="Verdana"/>
                <a:cs typeface="Verdana"/>
              </a:rPr>
              <a:t>Image</a:t>
            </a:r>
            <a:r>
              <a:rPr sz="1200" spc="385" dirty="0">
                <a:solidFill>
                  <a:srgbClr val="313131"/>
                </a:solidFill>
                <a:latin typeface="Verdana"/>
                <a:cs typeface="Verdana"/>
              </a:rPr>
              <a:t> </a:t>
            </a:r>
            <a:r>
              <a:rPr sz="1200" spc="-5" dirty="0">
                <a:solidFill>
                  <a:srgbClr val="313131"/>
                </a:solidFill>
                <a:latin typeface="Verdana"/>
                <a:cs typeface="Verdana"/>
              </a:rPr>
              <a:t>captioning,</a:t>
            </a:r>
            <a:r>
              <a:rPr sz="1200" spc="-20" dirty="0">
                <a:solidFill>
                  <a:srgbClr val="313131"/>
                </a:solidFill>
                <a:latin typeface="Verdana"/>
                <a:cs typeface="Verdana"/>
              </a:rPr>
              <a:t> </a:t>
            </a:r>
            <a:r>
              <a:rPr sz="1200" spc="-5" dirty="0">
                <a:solidFill>
                  <a:srgbClr val="313131"/>
                </a:solidFill>
                <a:latin typeface="Verdana"/>
                <a:cs typeface="Verdana"/>
              </a:rPr>
              <a:t>etc.</a:t>
            </a:r>
            <a:endParaRPr sz="1200">
              <a:solidFill>
                <a:prstClr val="black"/>
              </a:solidFill>
              <a:latin typeface="Verdana"/>
              <a:cs typeface="Verdana"/>
            </a:endParaRPr>
          </a:p>
        </p:txBody>
      </p:sp>
      <p:sp>
        <p:nvSpPr>
          <p:cNvPr id="9" name="object 9"/>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2" name="object 12"/>
          <p:cNvSpPr txBox="1"/>
          <p:nvPr/>
        </p:nvSpPr>
        <p:spPr>
          <a:xfrm>
            <a:off x="8326237" y="5733969"/>
            <a:ext cx="702310" cy="200696"/>
          </a:xfrm>
          <a:prstGeom prst="rect">
            <a:avLst/>
          </a:prstGeom>
        </p:spPr>
        <p:txBody>
          <a:bodyPr vert="horz" wrap="square" lIns="0" tIns="38735" rIns="0" bIns="0" rtlCol="0">
            <a:spAutoFit/>
          </a:bodyPr>
          <a:lstStyle/>
          <a:p>
            <a:pPr marL="12700">
              <a:spcBef>
                <a:spcPts val="3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305"/>
                </a:spcBef>
              </a:pPr>
              <a:t>45</a:t>
            </a:fld>
            <a:endParaRPr sz="1050">
              <a:solidFill>
                <a:prstClr val="black"/>
              </a:solidFill>
              <a:latin typeface="Verdana"/>
              <a:cs typeface="Verdana"/>
            </a:endParaRPr>
          </a:p>
        </p:txBody>
      </p:sp>
      <p:pic>
        <p:nvPicPr>
          <p:cNvPr id="13" name="Picture 2" descr="E:\NIET\Project\xLogo11.png.pagespeed.ic.pydHLuCQEZ.png">
            <a:extLst>
              <a:ext uri="{FF2B5EF4-FFF2-40B4-BE49-F238E27FC236}">
                <a16:creationId xmlns:a16="http://schemas.microsoft.com/office/drawing/2014/main" id="{20258BAA-5CFE-1F8E-5B26-9FF17282EF6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Title 1">
            <a:extLst>
              <a:ext uri="{FF2B5EF4-FFF2-40B4-BE49-F238E27FC236}">
                <a16:creationId xmlns:a16="http://schemas.microsoft.com/office/drawing/2014/main" id="{F69AB2C2-88D5-375C-3810-17B9A369A054}"/>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Supervised vs Unsupervised Learning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2538"/>
            <a:ext cx="2384425" cy="330200"/>
          </a:xfrm>
          <a:prstGeom prst="rect">
            <a:avLst/>
          </a:prstGeom>
        </p:spPr>
        <p:txBody>
          <a:bodyPr vert="horz" wrap="square" lIns="0" tIns="12700" rIns="0" bIns="0" rtlCol="0">
            <a:spAutoFit/>
          </a:bodyPr>
          <a:lstStyle/>
          <a:p>
            <a:pPr marL="12700">
              <a:spcBef>
                <a:spcPts val="100"/>
              </a:spcBef>
            </a:pPr>
            <a:r>
              <a:rPr spc="-5" dirty="0"/>
              <a:t>Generative</a:t>
            </a:r>
            <a:r>
              <a:rPr spc="-85" dirty="0"/>
              <a:t> </a:t>
            </a:r>
            <a:r>
              <a:rPr spc="-5" dirty="0"/>
              <a:t>Models</a:t>
            </a:r>
          </a:p>
        </p:txBody>
      </p:sp>
      <p:sp>
        <p:nvSpPr>
          <p:cNvPr id="3" name="object 3"/>
          <p:cNvSpPr txBox="1"/>
          <p:nvPr/>
        </p:nvSpPr>
        <p:spPr>
          <a:xfrm>
            <a:off x="318862" y="2100832"/>
            <a:ext cx="5120005"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Verdana"/>
                <a:cs typeface="Verdana"/>
              </a:rPr>
              <a:t>Given</a:t>
            </a:r>
            <a:r>
              <a:rPr sz="1200" spc="-15" dirty="0">
                <a:solidFill>
                  <a:prstClr val="black"/>
                </a:solidFill>
                <a:latin typeface="Verdana"/>
                <a:cs typeface="Verdana"/>
              </a:rPr>
              <a:t> </a:t>
            </a:r>
            <a:r>
              <a:rPr sz="1200" spc="-5" dirty="0">
                <a:solidFill>
                  <a:prstClr val="black"/>
                </a:solidFill>
                <a:latin typeface="Verdana"/>
                <a:cs typeface="Verdana"/>
              </a:rPr>
              <a:t>training</a:t>
            </a:r>
            <a:r>
              <a:rPr sz="1200" spc="-10" dirty="0">
                <a:solidFill>
                  <a:prstClr val="black"/>
                </a:solidFill>
                <a:latin typeface="Verdana"/>
                <a:cs typeface="Verdana"/>
              </a:rPr>
              <a:t> </a:t>
            </a:r>
            <a:r>
              <a:rPr sz="1200" spc="-5" dirty="0">
                <a:solidFill>
                  <a:prstClr val="black"/>
                </a:solidFill>
                <a:latin typeface="Verdana"/>
                <a:cs typeface="Verdana"/>
              </a:rPr>
              <a:t>data,</a:t>
            </a:r>
            <a:r>
              <a:rPr sz="1200" spc="-15" dirty="0">
                <a:solidFill>
                  <a:prstClr val="black"/>
                </a:solidFill>
                <a:latin typeface="Verdana"/>
                <a:cs typeface="Verdana"/>
              </a:rPr>
              <a:t> </a:t>
            </a:r>
            <a:r>
              <a:rPr sz="1200" spc="-5" dirty="0">
                <a:solidFill>
                  <a:prstClr val="black"/>
                </a:solidFill>
                <a:latin typeface="Verdana"/>
                <a:cs typeface="Verdana"/>
              </a:rPr>
              <a:t>generate</a:t>
            </a:r>
            <a:r>
              <a:rPr sz="1200" spc="-10" dirty="0">
                <a:solidFill>
                  <a:prstClr val="black"/>
                </a:solidFill>
                <a:latin typeface="Verdana"/>
                <a:cs typeface="Verdana"/>
              </a:rPr>
              <a:t> </a:t>
            </a:r>
            <a:r>
              <a:rPr sz="1200" spc="-5" dirty="0">
                <a:solidFill>
                  <a:prstClr val="black"/>
                </a:solidFill>
                <a:latin typeface="Verdana"/>
                <a:cs typeface="Verdana"/>
              </a:rPr>
              <a:t>new</a:t>
            </a:r>
            <a:r>
              <a:rPr sz="1200" spc="-10" dirty="0">
                <a:solidFill>
                  <a:prstClr val="black"/>
                </a:solidFill>
                <a:latin typeface="Verdana"/>
                <a:cs typeface="Verdana"/>
              </a:rPr>
              <a:t> </a:t>
            </a:r>
            <a:r>
              <a:rPr sz="1200" spc="-5" dirty="0">
                <a:solidFill>
                  <a:prstClr val="black"/>
                </a:solidFill>
                <a:latin typeface="Verdana"/>
                <a:cs typeface="Verdana"/>
              </a:rPr>
              <a:t>samples</a:t>
            </a:r>
            <a:r>
              <a:rPr sz="1200" spc="-15" dirty="0">
                <a:solidFill>
                  <a:prstClr val="black"/>
                </a:solidFill>
                <a:latin typeface="Verdana"/>
                <a:cs typeface="Verdana"/>
              </a:rPr>
              <a:t> </a:t>
            </a:r>
            <a:r>
              <a:rPr sz="1200" spc="-5" dirty="0">
                <a:solidFill>
                  <a:prstClr val="black"/>
                </a:solidFill>
                <a:latin typeface="Verdana"/>
                <a:cs typeface="Verdana"/>
              </a:rPr>
              <a:t>from</a:t>
            </a:r>
            <a:r>
              <a:rPr sz="1200" spc="-10" dirty="0">
                <a:solidFill>
                  <a:prstClr val="black"/>
                </a:solidFill>
                <a:latin typeface="Verdana"/>
                <a:cs typeface="Verdana"/>
              </a:rPr>
              <a:t> </a:t>
            </a:r>
            <a:r>
              <a:rPr sz="1200" spc="-5" dirty="0">
                <a:solidFill>
                  <a:prstClr val="black"/>
                </a:solidFill>
                <a:latin typeface="Verdana"/>
                <a:cs typeface="Verdana"/>
              </a:rPr>
              <a:t>same</a:t>
            </a:r>
            <a:r>
              <a:rPr sz="1200" spc="-10" dirty="0">
                <a:solidFill>
                  <a:prstClr val="black"/>
                </a:solidFill>
                <a:latin typeface="Verdana"/>
                <a:cs typeface="Verdana"/>
              </a:rPr>
              <a:t> </a:t>
            </a:r>
            <a:r>
              <a:rPr sz="1200" spc="-5" dirty="0">
                <a:solidFill>
                  <a:prstClr val="black"/>
                </a:solidFill>
                <a:latin typeface="Verdana"/>
                <a:cs typeface="Verdana"/>
              </a:rPr>
              <a:t>distribution</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 name="object 5"/>
          <p:cNvSpPr txBox="1"/>
          <p:nvPr/>
        </p:nvSpPr>
        <p:spPr>
          <a:xfrm>
            <a:off x="1111250" y="4451375"/>
            <a:ext cx="6332855" cy="964565"/>
          </a:xfrm>
          <a:prstGeom prst="rect">
            <a:avLst/>
          </a:prstGeom>
        </p:spPr>
        <p:txBody>
          <a:bodyPr vert="horz" wrap="square" lIns="0" tIns="12700" rIns="0" bIns="0" rtlCol="0">
            <a:spAutoFit/>
          </a:bodyPr>
          <a:lstStyle/>
          <a:p>
            <a:pPr marL="63500">
              <a:spcBef>
                <a:spcPts val="100"/>
              </a:spcBef>
              <a:tabLst>
                <a:tab pos="1953895" algn="l"/>
              </a:tabLst>
            </a:pPr>
            <a:r>
              <a:rPr sz="1050" spc="-5" dirty="0">
                <a:solidFill>
                  <a:prstClr val="black"/>
                </a:solidFill>
                <a:latin typeface="Verdana"/>
                <a:cs typeface="Verdana"/>
              </a:rPr>
              <a:t>Training</a:t>
            </a:r>
            <a:r>
              <a:rPr sz="1050" dirty="0">
                <a:solidFill>
                  <a:prstClr val="black"/>
                </a:solidFill>
                <a:latin typeface="Verdana"/>
                <a:cs typeface="Verdana"/>
              </a:rPr>
              <a:t> </a:t>
            </a:r>
            <a:r>
              <a:rPr sz="1050" spc="-5" dirty="0">
                <a:solidFill>
                  <a:prstClr val="black"/>
                </a:solidFill>
                <a:latin typeface="Verdana"/>
                <a:cs typeface="Verdana"/>
              </a:rPr>
              <a:t>data</a:t>
            </a:r>
            <a:r>
              <a:rPr sz="1050" spc="5" dirty="0">
                <a:solidFill>
                  <a:prstClr val="black"/>
                </a:solidFill>
                <a:latin typeface="Verdana"/>
                <a:cs typeface="Verdana"/>
              </a:rPr>
              <a:t> </a:t>
            </a:r>
            <a:r>
              <a:rPr sz="1200" dirty="0">
                <a:solidFill>
                  <a:prstClr val="black"/>
                </a:solidFill>
                <a:latin typeface="Verdana"/>
                <a:cs typeface="Verdana"/>
              </a:rPr>
              <a:t>~ </a:t>
            </a:r>
            <a:r>
              <a:rPr sz="1200" spc="-5" dirty="0">
                <a:solidFill>
                  <a:prstClr val="black"/>
                </a:solidFill>
                <a:latin typeface="Verdana"/>
                <a:cs typeface="Verdana"/>
              </a:rPr>
              <a:t>p</a:t>
            </a:r>
            <a:r>
              <a:rPr sz="1200" spc="-7" baseline="-31250" dirty="0">
                <a:solidFill>
                  <a:prstClr val="black"/>
                </a:solidFill>
                <a:latin typeface="Verdana"/>
                <a:cs typeface="Verdana"/>
              </a:rPr>
              <a:t>data</a:t>
            </a:r>
            <a:r>
              <a:rPr sz="1200" spc="-5" dirty="0">
                <a:solidFill>
                  <a:prstClr val="black"/>
                </a:solidFill>
                <a:latin typeface="Verdana"/>
                <a:cs typeface="Verdana"/>
              </a:rPr>
              <a:t>(x)	</a:t>
            </a:r>
            <a:r>
              <a:rPr sz="1050" spc="-5" dirty="0">
                <a:solidFill>
                  <a:prstClr val="black"/>
                </a:solidFill>
                <a:latin typeface="Verdana"/>
                <a:cs typeface="Verdana"/>
              </a:rPr>
              <a:t>Generated</a:t>
            </a:r>
            <a:r>
              <a:rPr sz="1050" spc="-25" dirty="0">
                <a:solidFill>
                  <a:prstClr val="black"/>
                </a:solidFill>
                <a:latin typeface="Verdana"/>
                <a:cs typeface="Verdana"/>
              </a:rPr>
              <a:t> </a:t>
            </a:r>
            <a:r>
              <a:rPr sz="1050" spc="-5" dirty="0">
                <a:solidFill>
                  <a:prstClr val="black"/>
                </a:solidFill>
                <a:latin typeface="Verdana"/>
                <a:cs typeface="Verdana"/>
              </a:rPr>
              <a:t>samples</a:t>
            </a:r>
            <a:r>
              <a:rPr sz="1050" dirty="0">
                <a:solidFill>
                  <a:prstClr val="black"/>
                </a:solidFill>
                <a:latin typeface="Verdana"/>
                <a:cs typeface="Verdana"/>
              </a:rPr>
              <a:t> </a:t>
            </a:r>
            <a:r>
              <a:rPr sz="1200" dirty="0">
                <a:solidFill>
                  <a:prstClr val="black"/>
                </a:solidFill>
                <a:latin typeface="Verdana"/>
                <a:cs typeface="Verdana"/>
              </a:rPr>
              <a:t>~</a:t>
            </a:r>
            <a:r>
              <a:rPr sz="1200" spc="-30" dirty="0">
                <a:solidFill>
                  <a:prstClr val="black"/>
                </a:solidFill>
                <a:latin typeface="Verdana"/>
                <a:cs typeface="Verdana"/>
              </a:rPr>
              <a:t> </a:t>
            </a:r>
            <a:r>
              <a:rPr sz="1200" spc="-5" dirty="0">
                <a:solidFill>
                  <a:prstClr val="black"/>
                </a:solidFill>
                <a:latin typeface="Verdana"/>
                <a:cs typeface="Verdana"/>
              </a:rPr>
              <a:t>p</a:t>
            </a:r>
            <a:r>
              <a:rPr sz="1200" spc="-7" baseline="-31250" dirty="0">
                <a:solidFill>
                  <a:prstClr val="black"/>
                </a:solidFill>
                <a:latin typeface="Verdana"/>
                <a:cs typeface="Verdana"/>
              </a:rPr>
              <a:t>model</a:t>
            </a:r>
            <a:r>
              <a:rPr sz="1200" spc="-5" dirty="0">
                <a:solidFill>
                  <a:prstClr val="black"/>
                </a:solidFill>
                <a:latin typeface="Verdana"/>
                <a:cs typeface="Verdana"/>
              </a:rPr>
              <a:t>(x)</a:t>
            </a:r>
            <a:endParaRPr sz="1200">
              <a:solidFill>
                <a:prstClr val="black"/>
              </a:solidFill>
              <a:latin typeface="Verdana"/>
              <a:cs typeface="Verdana"/>
            </a:endParaRPr>
          </a:p>
          <a:p>
            <a:pPr marL="1273175">
              <a:spcBef>
                <a:spcPts val="1120"/>
              </a:spcBef>
            </a:pPr>
            <a:r>
              <a:rPr sz="1200" i="1" spc="-5" dirty="0">
                <a:solidFill>
                  <a:prstClr val="black"/>
                </a:solidFill>
                <a:latin typeface="Verdana"/>
                <a:cs typeface="Verdana"/>
              </a:rPr>
              <a:t>Want</a:t>
            </a:r>
            <a:r>
              <a:rPr sz="1200" i="1" spc="-10" dirty="0">
                <a:solidFill>
                  <a:prstClr val="black"/>
                </a:solidFill>
                <a:latin typeface="Verdana"/>
                <a:cs typeface="Verdana"/>
              </a:rPr>
              <a:t> </a:t>
            </a:r>
            <a:r>
              <a:rPr sz="1200" i="1" spc="-5" dirty="0">
                <a:solidFill>
                  <a:prstClr val="black"/>
                </a:solidFill>
                <a:latin typeface="Verdana"/>
                <a:cs typeface="Verdana"/>
              </a:rPr>
              <a:t>to:</a:t>
            </a:r>
            <a:r>
              <a:rPr sz="1200" i="1" spc="-10" dirty="0">
                <a:solidFill>
                  <a:prstClr val="black"/>
                </a:solidFill>
                <a:latin typeface="Verdana"/>
                <a:cs typeface="Verdana"/>
              </a:rPr>
              <a:t> </a:t>
            </a:r>
            <a:r>
              <a:rPr sz="1200" i="1" spc="-5" dirty="0">
                <a:solidFill>
                  <a:prstClr val="black"/>
                </a:solidFill>
                <a:latin typeface="Verdana"/>
                <a:cs typeface="Verdana"/>
              </a:rPr>
              <a:t>learn</a:t>
            </a:r>
            <a:r>
              <a:rPr sz="1200" i="1" spc="-10" dirty="0">
                <a:solidFill>
                  <a:prstClr val="black"/>
                </a:solidFill>
                <a:latin typeface="Verdana"/>
                <a:cs typeface="Verdana"/>
              </a:rPr>
              <a:t> </a:t>
            </a:r>
            <a:r>
              <a:rPr sz="1200" i="1" spc="-5" dirty="0">
                <a:solidFill>
                  <a:prstClr val="black"/>
                </a:solidFill>
                <a:latin typeface="Verdana"/>
                <a:cs typeface="Verdana"/>
              </a:rPr>
              <a:t>p</a:t>
            </a:r>
            <a:r>
              <a:rPr sz="1200" i="1" spc="-7" baseline="-31250" dirty="0">
                <a:solidFill>
                  <a:prstClr val="black"/>
                </a:solidFill>
                <a:latin typeface="Verdana"/>
                <a:cs typeface="Verdana"/>
              </a:rPr>
              <a:t>model</a:t>
            </a:r>
            <a:r>
              <a:rPr sz="1200" i="1" spc="-5" dirty="0">
                <a:solidFill>
                  <a:prstClr val="black"/>
                </a:solidFill>
                <a:latin typeface="Verdana"/>
                <a:cs typeface="Verdana"/>
              </a:rPr>
              <a:t>(x) similar</a:t>
            </a:r>
            <a:r>
              <a:rPr sz="1200" i="1" spc="-10" dirty="0">
                <a:solidFill>
                  <a:prstClr val="black"/>
                </a:solidFill>
                <a:latin typeface="Verdana"/>
                <a:cs typeface="Verdana"/>
              </a:rPr>
              <a:t> </a:t>
            </a:r>
            <a:r>
              <a:rPr sz="1200" i="1" spc="-5" dirty="0">
                <a:solidFill>
                  <a:prstClr val="black"/>
                </a:solidFill>
                <a:latin typeface="Verdana"/>
                <a:cs typeface="Verdana"/>
              </a:rPr>
              <a:t>to</a:t>
            </a:r>
            <a:r>
              <a:rPr sz="1200" i="1" spc="-10" dirty="0">
                <a:solidFill>
                  <a:prstClr val="black"/>
                </a:solidFill>
                <a:latin typeface="Verdana"/>
                <a:cs typeface="Verdana"/>
              </a:rPr>
              <a:t> </a:t>
            </a:r>
            <a:r>
              <a:rPr sz="1200" i="1" spc="-5" dirty="0">
                <a:solidFill>
                  <a:prstClr val="black"/>
                </a:solidFill>
                <a:latin typeface="Verdana"/>
                <a:cs typeface="Verdana"/>
              </a:rPr>
              <a:t>p</a:t>
            </a:r>
            <a:r>
              <a:rPr sz="1200" i="1" spc="-7" baseline="-31250" dirty="0">
                <a:solidFill>
                  <a:prstClr val="black"/>
                </a:solidFill>
                <a:latin typeface="Verdana"/>
                <a:cs typeface="Verdana"/>
              </a:rPr>
              <a:t>data</a:t>
            </a:r>
            <a:r>
              <a:rPr sz="1200" i="1" spc="-5" dirty="0">
                <a:solidFill>
                  <a:prstClr val="black"/>
                </a:solidFill>
                <a:latin typeface="Verdana"/>
                <a:cs typeface="Verdana"/>
              </a:rPr>
              <a:t>(x)</a:t>
            </a:r>
            <a:endParaRPr sz="1200">
              <a:solidFill>
                <a:prstClr val="black"/>
              </a:solidFill>
              <a:latin typeface="Verdana"/>
              <a:cs typeface="Verdana"/>
            </a:endParaRPr>
          </a:p>
          <a:p>
            <a:pPr>
              <a:spcBef>
                <a:spcPts val="10"/>
              </a:spcBef>
            </a:pPr>
            <a:endParaRPr sz="1600">
              <a:solidFill>
                <a:prstClr val="black"/>
              </a:solidFill>
              <a:latin typeface="Verdana"/>
              <a:cs typeface="Verdana"/>
            </a:endParaRPr>
          </a:p>
          <a:p>
            <a:pPr marL="240029"/>
            <a:r>
              <a:rPr sz="1200" spc="-5" dirty="0">
                <a:solidFill>
                  <a:prstClr val="black"/>
                </a:solidFill>
                <a:latin typeface="Verdana"/>
                <a:cs typeface="Verdana"/>
              </a:rPr>
              <a:t>Addresses</a:t>
            </a:r>
            <a:r>
              <a:rPr sz="1200" spc="-10" dirty="0">
                <a:solidFill>
                  <a:prstClr val="black"/>
                </a:solidFill>
                <a:latin typeface="Verdana"/>
                <a:cs typeface="Verdana"/>
              </a:rPr>
              <a:t> </a:t>
            </a:r>
            <a:r>
              <a:rPr sz="1200" spc="-5" dirty="0">
                <a:solidFill>
                  <a:prstClr val="black"/>
                </a:solidFill>
                <a:latin typeface="Verdana"/>
                <a:cs typeface="Verdana"/>
              </a:rPr>
              <a:t>density</a:t>
            </a:r>
            <a:r>
              <a:rPr sz="1200" spc="-10" dirty="0">
                <a:solidFill>
                  <a:prstClr val="black"/>
                </a:solidFill>
                <a:latin typeface="Verdana"/>
                <a:cs typeface="Verdana"/>
              </a:rPr>
              <a:t> </a:t>
            </a:r>
            <a:r>
              <a:rPr sz="1200" spc="-5" dirty="0">
                <a:solidFill>
                  <a:prstClr val="black"/>
                </a:solidFill>
                <a:latin typeface="Verdana"/>
                <a:cs typeface="Verdana"/>
              </a:rPr>
              <a:t>estimation</a:t>
            </a:r>
            <a:r>
              <a:rPr sz="1200" spc="-15" dirty="0">
                <a:solidFill>
                  <a:prstClr val="black"/>
                </a:solidFill>
                <a:latin typeface="Verdana"/>
                <a:cs typeface="Verdana"/>
              </a:rPr>
              <a:t> </a:t>
            </a:r>
            <a:r>
              <a:rPr sz="1200" spc="-5" dirty="0">
                <a:solidFill>
                  <a:prstClr val="black"/>
                </a:solidFill>
                <a:latin typeface="Verdana"/>
                <a:cs typeface="Verdana"/>
              </a:rPr>
              <a:t>which</a:t>
            </a:r>
            <a:r>
              <a:rPr sz="1200" spc="-10" dirty="0">
                <a:solidFill>
                  <a:prstClr val="black"/>
                </a:solidFill>
                <a:latin typeface="Verdana"/>
                <a:cs typeface="Verdana"/>
              </a:rPr>
              <a:t> </a:t>
            </a:r>
            <a:r>
              <a:rPr sz="1200" spc="-5" dirty="0">
                <a:solidFill>
                  <a:prstClr val="black"/>
                </a:solidFill>
                <a:latin typeface="Verdana"/>
                <a:cs typeface="Verdana"/>
              </a:rPr>
              <a:t>is</a:t>
            </a:r>
            <a:r>
              <a:rPr sz="1200" spc="-10" dirty="0">
                <a:solidFill>
                  <a:prstClr val="black"/>
                </a:solidFill>
                <a:latin typeface="Verdana"/>
                <a:cs typeface="Verdana"/>
              </a:rPr>
              <a:t> </a:t>
            </a:r>
            <a:r>
              <a:rPr sz="1200" dirty="0">
                <a:solidFill>
                  <a:prstClr val="black"/>
                </a:solidFill>
                <a:latin typeface="Verdana"/>
                <a:cs typeface="Verdana"/>
              </a:rPr>
              <a:t>a</a:t>
            </a:r>
            <a:r>
              <a:rPr sz="1200" spc="-10" dirty="0">
                <a:solidFill>
                  <a:prstClr val="black"/>
                </a:solidFill>
                <a:latin typeface="Verdana"/>
                <a:cs typeface="Verdana"/>
              </a:rPr>
              <a:t> </a:t>
            </a:r>
            <a:r>
              <a:rPr sz="1200" spc="-5" dirty="0">
                <a:solidFill>
                  <a:prstClr val="black"/>
                </a:solidFill>
                <a:latin typeface="Verdana"/>
                <a:cs typeface="Verdana"/>
              </a:rPr>
              <a:t>core</a:t>
            </a:r>
            <a:r>
              <a:rPr sz="1200" spc="-10" dirty="0">
                <a:solidFill>
                  <a:prstClr val="black"/>
                </a:solidFill>
                <a:latin typeface="Verdana"/>
                <a:cs typeface="Verdana"/>
              </a:rPr>
              <a:t> </a:t>
            </a:r>
            <a:r>
              <a:rPr sz="1200" spc="-5" dirty="0">
                <a:solidFill>
                  <a:prstClr val="black"/>
                </a:solidFill>
                <a:latin typeface="Verdana"/>
                <a:cs typeface="Verdana"/>
              </a:rPr>
              <a:t>problem</a:t>
            </a:r>
            <a:r>
              <a:rPr sz="1200" spc="-10" dirty="0">
                <a:solidFill>
                  <a:prstClr val="black"/>
                </a:solidFill>
                <a:latin typeface="Verdana"/>
                <a:cs typeface="Verdana"/>
              </a:rPr>
              <a:t> </a:t>
            </a:r>
            <a:r>
              <a:rPr sz="1200" spc="-5" dirty="0">
                <a:solidFill>
                  <a:prstClr val="black"/>
                </a:solidFill>
                <a:latin typeface="Verdana"/>
                <a:cs typeface="Verdana"/>
              </a:rPr>
              <a:t>in</a:t>
            </a:r>
            <a:r>
              <a:rPr sz="1200" spc="-10" dirty="0">
                <a:solidFill>
                  <a:prstClr val="black"/>
                </a:solidFill>
                <a:latin typeface="Verdana"/>
                <a:cs typeface="Verdana"/>
              </a:rPr>
              <a:t> </a:t>
            </a:r>
            <a:r>
              <a:rPr sz="1200" spc="-5" dirty="0">
                <a:solidFill>
                  <a:prstClr val="black"/>
                </a:solidFill>
                <a:latin typeface="Verdana"/>
                <a:cs typeface="Verdana"/>
              </a:rPr>
              <a:t>unsupervised</a:t>
            </a:r>
            <a:r>
              <a:rPr sz="1200" spc="-10" dirty="0">
                <a:solidFill>
                  <a:prstClr val="black"/>
                </a:solidFill>
                <a:latin typeface="Verdana"/>
                <a:cs typeface="Verdana"/>
              </a:rPr>
              <a:t> </a:t>
            </a:r>
            <a:r>
              <a:rPr sz="1200" spc="-5" dirty="0">
                <a:solidFill>
                  <a:prstClr val="black"/>
                </a:solidFill>
                <a:latin typeface="Verdana"/>
                <a:cs typeface="Verdana"/>
              </a:rPr>
              <a:t>learning</a:t>
            </a:r>
            <a:endParaRPr sz="1200">
              <a:solidFill>
                <a:prstClr val="black"/>
              </a:solidFill>
              <a:latin typeface="Verdana"/>
              <a:cs typeface="Verdana"/>
            </a:endParaRPr>
          </a:p>
        </p:txBody>
      </p:sp>
      <p:pic>
        <p:nvPicPr>
          <p:cNvPr id="6" name="object 6"/>
          <p:cNvPicPr/>
          <p:nvPr/>
        </p:nvPicPr>
        <p:blipFill>
          <a:blip r:embed="rId2" cstate="print"/>
          <a:stretch>
            <a:fillRect/>
          </a:stretch>
        </p:blipFill>
        <p:spPr>
          <a:xfrm>
            <a:off x="4287851" y="2484422"/>
            <a:ext cx="1846214" cy="1852397"/>
          </a:xfrm>
          <a:prstGeom prst="rect">
            <a:avLst/>
          </a:prstGeom>
        </p:spPr>
      </p:pic>
      <p:pic>
        <p:nvPicPr>
          <p:cNvPr id="7" name="object 7"/>
          <p:cNvPicPr/>
          <p:nvPr/>
        </p:nvPicPr>
        <p:blipFill>
          <a:blip r:embed="rId3" cstate="print"/>
          <a:stretch>
            <a:fillRect/>
          </a:stretch>
        </p:blipFill>
        <p:spPr>
          <a:xfrm>
            <a:off x="1157625" y="2445873"/>
            <a:ext cx="2035407" cy="2070673"/>
          </a:xfrm>
          <a:prstGeom prst="rect">
            <a:avLst/>
          </a:prstGeom>
        </p:spPr>
      </p:pic>
      <p:grpSp>
        <p:nvGrpSpPr>
          <p:cNvPr id="8" name="object 8"/>
          <p:cNvGrpSpPr/>
          <p:nvPr/>
        </p:nvGrpSpPr>
        <p:grpSpPr>
          <a:xfrm>
            <a:off x="512344" y="4767620"/>
            <a:ext cx="762635" cy="586105"/>
            <a:chOff x="512343" y="3910369"/>
            <a:chExt cx="762635" cy="586105"/>
          </a:xfrm>
        </p:grpSpPr>
        <p:sp>
          <p:nvSpPr>
            <p:cNvPr id="9" name="object 9"/>
            <p:cNvSpPr/>
            <p:nvPr/>
          </p:nvSpPr>
          <p:spPr>
            <a:xfrm>
              <a:off x="525043" y="3923069"/>
              <a:ext cx="737235" cy="560705"/>
            </a:xfrm>
            <a:custGeom>
              <a:avLst/>
              <a:gdLst/>
              <a:ahLst/>
              <a:cxnLst/>
              <a:rect l="l" t="t" r="r" b="b"/>
              <a:pathLst>
                <a:path w="737235" h="560704">
                  <a:moveTo>
                    <a:pt x="736701" y="560322"/>
                  </a:moveTo>
                  <a:lnTo>
                    <a:pt x="341475" y="386907"/>
                  </a:lnTo>
                  <a:lnTo>
                    <a:pt x="416850" y="362834"/>
                  </a:lnTo>
                  <a:lnTo>
                    <a:pt x="171283" y="251756"/>
                  </a:lnTo>
                  <a:lnTo>
                    <a:pt x="259278" y="217436"/>
                  </a:lnTo>
                  <a:lnTo>
                    <a:pt x="0" y="100909"/>
                  </a:lnTo>
                  <a:lnTo>
                    <a:pt x="288950" y="0"/>
                  </a:lnTo>
                  <a:lnTo>
                    <a:pt x="438610" y="157720"/>
                  </a:lnTo>
                  <a:lnTo>
                    <a:pt x="376877" y="176320"/>
                  </a:lnTo>
                  <a:lnTo>
                    <a:pt x="565384" y="311472"/>
                  </a:lnTo>
                  <a:lnTo>
                    <a:pt x="503651" y="334040"/>
                  </a:lnTo>
                  <a:lnTo>
                    <a:pt x="736701" y="560322"/>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0" name="object 10"/>
            <p:cNvSpPr/>
            <p:nvPr/>
          </p:nvSpPr>
          <p:spPr>
            <a:xfrm>
              <a:off x="525043" y="3923069"/>
              <a:ext cx="737235" cy="560705"/>
            </a:xfrm>
            <a:custGeom>
              <a:avLst/>
              <a:gdLst/>
              <a:ahLst/>
              <a:cxnLst/>
              <a:rect l="l" t="t" r="r" b="b"/>
              <a:pathLst>
                <a:path w="737235" h="560704">
                  <a:moveTo>
                    <a:pt x="288950" y="0"/>
                  </a:moveTo>
                  <a:lnTo>
                    <a:pt x="438610" y="157720"/>
                  </a:lnTo>
                  <a:lnTo>
                    <a:pt x="376877" y="176320"/>
                  </a:lnTo>
                  <a:lnTo>
                    <a:pt x="565384" y="311472"/>
                  </a:lnTo>
                  <a:lnTo>
                    <a:pt x="503651" y="334040"/>
                  </a:lnTo>
                  <a:lnTo>
                    <a:pt x="736701" y="560322"/>
                  </a:lnTo>
                  <a:lnTo>
                    <a:pt x="341475" y="386907"/>
                  </a:lnTo>
                  <a:lnTo>
                    <a:pt x="416850" y="362834"/>
                  </a:lnTo>
                  <a:lnTo>
                    <a:pt x="171283" y="251756"/>
                  </a:lnTo>
                  <a:lnTo>
                    <a:pt x="259278" y="217436"/>
                  </a:lnTo>
                  <a:lnTo>
                    <a:pt x="0" y="100909"/>
                  </a:lnTo>
                  <a:lnTo>
                    <a:pt x="288950" y="0"/>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sp>
        <p:nvSpPr>
          <p:cNvPr id="13" name="object 13"/>
          <p:cNvSpPr txBox="1"/>
          <p:nvPr/>
        </p:nvSpPr>
        <p:spPr>
          <a:xfrm>
            <a:off x="8326237" y="5733969"/>
            <a:ext cx="702310" cy="200696"/>
          </a:xfrm>
          <a:prstGeom prst="rect">
            <a:avLst/>
          </a:prstGeom>
        </p:spPr>
        <p:txBody>
          <a:bodyPr vert="horz" wrap="square" lIns="0" tIns="38735" rIns="0" bIns="0" rtlCol="0">
            <a:spAutoFit/>
          </a:bodyPr>
          <a:lstStyle/>
          <a:p>
            <a:pPr marL="12700">
              <a:spcBef>
                <a:spcPts val="3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305"/>
                </a:spcBef>
              </a:pPr>
              <a:t>46</a:t>
            </a:fld>
            <a:endParaRPr sz="1050">
              <a:solidFill>
                <a:prstClr val="black"/>
              </a:solidFill>
              <a:latin typeface="Verdana"/>
              <a:cs typeface="Verdana"/>
            </a:endParaRPr>
          </a:p>
        </p:txBody>
      </p:sp>
      <p:pic>
        <p:nvPicPr>
          <p:cNvPr id="14" name="Picture 2" descr="E:\NIET\Project\xLogo11.png.pagespeed.ic.pydHLuCQEZ.png">
            <a:extLst>
              <a:ext uri="{FF2B5EF4-FFF2-40B4-BE49-F238E27FC236}">
                <a16:creationId xmlns:a16="http://schemas.microsoft.com/office/drawing/2014/main" id="{E4481741-FE28-206A-6275-5C2F0A89C115}"/>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5" name="Title 1">
            <a:extLst>
              <a:ext uri="{FF2B5EF4-FFF2-40B4-BE49-F238E27FC236}">
                <a16:creationId xmlns:a16="http://schemas.microsoft.com/office/drawing/2014/main" id="{1A400E13-65AF-5382-FC64-1CD32DACCD66}"/>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Models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2538"/>
            <a:ext cx="2384425" cy="330200"/>
          </a:xfrm>
          <a:prstGeom prst="rect">
            <a:avLst/>
          </a:prstGeom>
        </p:spPr>
        <p:txBody>
          <a:bodyPr vert="horz" wrap="square" lIns="0" tIns="12700" rIns="0" bIns="0" rtlCol="0">
            <a:spAutoFit/>
          </a:bodyPr>
          <a:lstStyle/>
          <a:p>
            <a:pPr marL="12700">
              <a:spcBef>
                <a:spcPts val="100"/>
              </a:spcBef>
            </a:pPr>
            <a:r>
              <a:rPr spc="-5" dirty="0"/>
              <a:t>Generative</a:t>
            </a:r>
            <a:r>
              <a:rPr spc="-85" dirty="0"/>
              <a:t> </a:t>
            </a:r>
            <a:r>
              <a:rPr spc="-5" dirty="0"/>
              <a:t>Models</a:t>
            </a:r>
          </a:p>
        </p:txBody>
      </p:sp>
      <p:sp>
        <p:nvSpPr>
          <p:cNvPr id="3" name="object 3"/>
          <p:cNvSpPr txBox="1"/>
          <p:nvPr/>
        </p:nvSpPr>
        <p:spPr>
          <a:xfrm>
            <a:off x="318862" y="2100832"/>
            <a:ext cx="5120005"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Verdana"/>
                <a:cs typeface="Verdana"/>
              </a:rPr>
              <a:t>Given</a:t>
            </a:r>
            <a:r>
              <a:rPr sz="1200" spc="-15" dirty="0">
                <a:solidFill>
                  <a:prstClr val="black"/>
                </a:solidFill>
                <a:latin typeface="Verdana"/>
                <a:cs typeface="Verdana"/>
              </a:rPr>
              <a:t> </a:t>
            </a:r>
            <a:r>
              <a:rPr sz="1200" spc="-5" dirty="0">
                <a:solidFill>
                  <a:prstClr val="black"/>
                </a:solidFill>
                <a:latin typeface="Verdana"/>
                <a:cs typeface="Verdana"/>
              </a:rPr>
              <a:t>training</a:t>
            </a:r>
            <a:r>
              <a:rPr sz="1200" spc="-10" dirty="0">
                <a:solidFill>
                  <a:prstClr val="black"/>
                </a:solidFill>
                <a:latin typeface="Verdana"/>
                <a:cs typeface="Verdana"/>
              </a:rPr>
              <a:t> </a:t>
            </a:r>
            <a:r>
              <a:rPr sz="1200" spc="-5" dirty="0">
                <a:solidFill>
                  <a:prstClr val="black"/>
                </a:solidFill>
                <a:latin typeface="Verdana"/>
                <a:cs typeface="Verdana"/>
              </a:rPr>
              <a:t>data,</a:t>
            </a:r>
            <a:r>
              <a:rPr sz="1200" spc="-15" dirty="0">
                <a:solidFill>
                  <a:prstClr val="black"/>
                </a:solidFill>
                <a:latin typeface="Verdana"/>
                <a:cs typeface="Verdana"/>
              </a:rPr>
              <a:t> </a:t>
            </a:r>
            <a:r>
              <a:rPr sz="1200" spc="-5" dirty="0">
                <a:solidFill>
                  <a:prstClr val="black"/>
                </a:solidFill>
                <a:latin typeface="Verdana"/>
                <a:cs typeface="Verdana"/>
              </a:rPr>
              <a:t>generate</a:t>
            </a:r>
            <a:r>
              <a:rPr sz="1200" spc="-10" dirty="0">
                <a:solidFill>
                  <a:prstClr val="black"/>
                </a:solidFill>
                <a:latin typeface="Verdana"/>
                <a:cs typeface="Verdana"/>
              </a:rPr>
              <a:t> </a:t>
            </a:r>
            <a:r>
              <a:rPr sz="1200" spc="-5" dirty="0">
                <a:solidFill>
                  <a:prstClr val="black"/>
                </a:solidFill>
                <a:latin typeface="Verdana"/>
                <a:cs typeface="Verdana"/>
              </a:rPr>
              <a:t>new</a:t>
            </a:r>
            <a:r>
              <a:rPr sz="1200" spc="-10" dirty="0">
                <a:solidFill>
                  <a:prstClr val="black"/>
                </a:solidFill>
                <a:latin typeface="Verdana"/>
                <a:cs typeface="Verdana"/>
              </a:rPr>
              <a:t> </a:t>
            </a:r>
            <a:r>
              <a:rPr sz="1200" spc="-5" dirty="0">
                <a:solidFill>
                  <a:prstClr val="black"/>
                </a:solidFill>
                <a:latin typeface="Verdana"/>
                <a:cs typeface="Verdana"/>
              </a:rPr>
              <a:t>samples</a:t>
            </a:r>
            <a:r>
              <a:rPr sz="1200" spc="-15" dirty="0">
                <a:solidFill>
                  <a:prstClr val="black"/>
                </a:solidFill>
                <a:latin typeface="Verdana"/>
                <a:cs typeface="Verdana"/>
              </a:rPr>
              <a:t> </a:t>
            </a:r>
            <a:r>
              <a:rPr sz="1200" spc="-5" dirty="0">
                <a:solidFill>
                  <a:prstClr val="black"/>
                </a:solidFill>
                <a:latin typeface="Verdana"/>
                <a:cs typeface="Verdana"/>
              </a:rPr>
              <a:t>from</a:t>
            </a:r>
            <a:r>
              <a:rPr sz="1200" spc="-10" dirty="0">
                <a:solidFill>
                  <a:prstClr val="black"/>
                </a:solidFill>
                <a:latin typeface="Verdana"/>
                <a:cs typeface="Verdana"/>
              </a:rPr>
              <a:t> </a:t>
            </a:r>
            <a:r>
              <a:rPr sz="1200" spc="-5" dirty="0">
                <a:solidFill>
                  <a:prstClr val="black"/>
                </a:solidFill>
                <a:latin typeface="Verdana"/>
                <a:cs typeface="Verdana"/>
              </a:rPr>
              <a:t>same</a:t>
            </a:r>
            <a:r>
              <a:rPr sz="1200" spc="-10" dirty="0">
                <a:solidFill>
                  <a:prstClr val="black"/>
                </a:solidFill>
                <a:latin typeface="Verdana"/>
                <a:cs typeface="Verdana"/>
              </a:rPr>
              <a:t> </a:t>
            </a:r>
            <a:r>
              <a:rPr sz="1200" spc="-5" dirty="0">
                <a:solidFill>
                  <a:prstClr val="black"/>
                </a:solidFill>
                <a:latin typeface="Verdana"/>
                <a:cs typeface="Verdana"/>
              </a:rPr>
              <a:t>distribution</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 name="object 5"/>
          <p:cNvSpPr txBox="1"/>
          <p:nvPr/>
        </p:nvSpPr>
        <p:spPr>
          <a:xfrm>
            <a:off x="589198" y="3306198"/>
            <a:ext cx="5163185" cy="876935"/>
          </a:xfrm>
          <a:prstGeom prst="rect">
            <a:avLst/>
          </a:prstGeom>
        </p:spPr>
        <p:txBody>
          <a:bodyPr vert="horz" wrap="square" lIns="0" tIns="12700" rIns="0" bIns="0" rtlCol="0">
            <a:spAutoFit/>
          </a:bodyPr>
          <a:lstStyle/>
          <a:p>
            <a:pPr algn="ctr">
              <a:spcBef>
                <a:spcPts val="100"/>
              </a:spcBef>
              <a:tabLst>
                <a:tab pos="3054350" algn="l"/>
              </a:tabLst>
            </a:pPr>
            <a:r>
              <a:rPr sz="1000" spc="-5" dirty="0">
                <a:solidFill>
                  <a:prstClr val="black"/>
                </a:solidFill>
                <a:latin typeface="Verdana"/>
                <a:cs typeface="Verdana"/>
              </a:rPr>
              <a:t>Training</a:t>
            </a:r>
            <a:r>
              <a:rPr sz="1000" dirty="0">
                <a:solidFill>
                  <a:prstClr val="black"/>
                </a:solidFill>
                <a:latin typeface="Verdana"/>
                <a:cs typeface="Verdana"/>
              </a:rPr>
              <a:t> </a:t>
            </a:r>
            <a:r>
              <a:rPr sz="1000" spc="-5" dirty="0">
                <a:solidFill>
                  <a:prstClr val="black"/>
                </a:solidFill>
                <a:latin typeface="Verdana"/>
                <a:cs typeface="Verdana"/>
              </a:rPr>
              <a:t>data</a:t>
            </a:r>
            <a:r>
              <a:rPr sz="1000" dirty="0">
                <a:solidFill>
                  <a:prstClr val="black"/>
                </a:solidFill>
                <a:latin typeface="Verdana"/>
                <a:cs typeface="Verdana"/>
              </a:rPr>
              <a:t> ~ p</a:t>
            </a:r>
            <a:r>
              <a:rPr sz="975" baseline="-34188" dirty="0">
                <a:solidFill>
                  <a:prstClr val="black"/>
                </a:solidFill>
                <a:latin typeface="Verdana"/>
                <a:cs typeface="Verdana"/>
              </a:rPr>
              <a:t>data</a:t>
            </a:r>
            <a:r>
              <a:rPr sz="1000" dirty="0">
                <a:solidFill>
                  <a:prstClr val="black"/>
                </a:solidFill>
                <a:latin typeface="Verdana"/>
                <a:cs typeface="Verdana"/>
              </a:rPr>
              <a:t>(x)	</a:t>
            </a:r>
            <a:r>
              <a:rPr sz="1000" spc="-5" dirty="0">
                <a:solidFill>
                  <a:prstClr val="black"/>
                </a:solidFill>
                <a:latin typeface="Verdana"/>
                <a:cs typeface="Verdana"/>
              </a:rPr>
              <a:t>Generated</a:t>
            </a:r>
            <a:r>
              <a:rPr sz="1000" spc="-15" dirty="0">
                <a:solidFill>
                  <a:prstClr val="black"/>
                </a:solidFill>
                <a:latin typeface="Verdana"/>
                <a:cs typeface="Verdana"/>
              </a:rPr>
              <a:t> </a:t>
            </a:r>
            <a:r>
              <a:rPr sz="1000" spc="-5" dirty="0">
                <a:solidFill>
                  <a:prstClr val="black"/>
                </a:solidFill>
                <a:latin typeface="Verdana"/>
                <a:cs typeface="Verdana"/>
              </a:rPr>
              <a:t>samples</a:t>
            </a:r>
            <a:r>
              <a:rPr sz="1000" spc="-20" dirty="0">
                <a:solidFill>
                  <a:prstClr val="black"/>
                </a:solidFill>
                <a:latin typeface="Verdana"/>
                <a:cs typeface="Verdana"/>
              </a:rPr>
              <a:t> </a:t>
            </a:r>
            <a:r>
              <a:rPr sz="1000" dirty="0">
                <a:solidFill>
                  <a:prstClr val="black"/>
                </a:solidFill>
                <a:latin typeface="Verdana"/>
                <a:cs typeface="Verdana"/>
              </a:rPr>
              <a:t>~</a:t>
            </a:r>
            <a:r>
              <a:rPr sz="1000" spc="-15" dirty="0">
                <a:solidFill>
                  <a:prstClr val="black"/>
                </a:solidFill>
                <a:latin typeface="Verdana"/>
                <a:cs typeface="Verdana"/>
              </a:rPr>
              <a:t> </a:t>
            </a:r>
            <a:r>
              <a:rPr sz="1000" dirty="0">
                <a:solidFill>
                  <a:prstClr val="black"/>
                </a:solidFill>
                <a:latin typeface="Verdana"/>
                <a:cs typeface="Verdana"/>
              </a:rPr>
              <a:t>p</a:t>
            </a:r>
            <a:r>
              <a:rPr sz="975" baseline="-34188" dirty="0">
                <a:solidFill>
                  <a:prstClr val="black"/>
                </a:solidFill>
                <a:latin typeface="Verdana"/>
                <a:cs typeface="Verdana"/>
              </a:rPr>
              <a:t>model</a:t>
            </a:r>
            <a:r>
              <a:rPr sz="1000" dirty="0">
                <a:solidFill>
                  <a:prstClr val="black"/>
                </a:solidFill>
                <a:latin typeface="Verdana"/>
                <a:cs typeface="Verdana"/>
              </a:rPr>
              <a:t>(x)</a:t>
            </a:r>
            <a:endParaRPr sz="1000">
              <a:solidFill>
                <a:prstClr val="black"/>
              </a:solidFill>
              <a:latin typeface="Verdana"/>
              <a:cs typeface="Verdana"/>
            </a:endParaRPr>
          </a:p>
          <a:p>
            <a:pPr marL="52705" algn="ctr">
              <a:spcBef>
                <a:spcPts val="1135"/>
              </a:spcBef>
            </a:pPr>
            <a:r>
              <a:rPr sz="1000" i="1" spc="-5" dirty="0">
                <a:solidFill>
                  <a:prstClr val="black"/>
                </a:solidFill>
                <a:latin typeface="Verdana"/>
                <a:cs typeface="Verdana"/>
              </a:rPr>
              <a:t>Want</a:t>
            </a:r>
            <a:r>
              <a:rPr sz="1000" i="1" spc="-10" dirty="0">
                <a:solidFill>
                  <a:prstClr val="black"/>
                </a:solidFill>
                <a:latin typeface="Verdana"/>
                <a:cs typeface="Verdana"/>
              </a:rPr>
              <a:t> </a:t>
            </a:r>
            <a:r>
              <a:rPr sz="1000" i="1" spc="-5" dirty="0">
                <a:solidFill>
                  <a:prstClr val="black"/>
                </a:solidFill>
                <a:latin typeface="Verdana"/>
                <a:cs typeface="Verdana"/>
              </a:rPr>
              <a:t>to:</a:t>
            </a:r>
            <a:r>
              <a:rPr sz="1000" i="1" spc="-10" dirty="0">
                <a:solidFill>
                  <a:prstClr val="black"/>
                </a:solidFill>
                <a:latin typeface="Verdana"/>
                <a:cs typeface="Verdana"/>
              </a:rPr>
              <a:t> </a:t>
            </a:r>
            <a:r>
              <a:rPr sz="1000" i="1" spc="-5" dirty="0">
                <a:solidFill>
                  <a:prstClr val="black"/>
                </a:solidFill>
                <a:latin typeface="Verdana"/>
                <a:cs typeface="Verdana"/>
              </a:rPr>
              <a:t>learn</a:t>
            </a:r>
            <a:r>
              <a:rPr sz="1000" i="1" spc="-10" dirty="0">
                <a:solidFill>
                  <a:prstClr val="black"/>
                </a:solidFill>
                <a:latin typeface="Verdana"/>
                <a:cs typeface="Verdana"/>
              </a:rPr>
              <a:t> </a:t>
            </a:r>
            <a:r>
              <a:rPr sz="1000" i="1" dirty="0">
                <a:solidFill>
                  <a:prstClr val="black"/>
                </a:solidFill>
                <a:latin typeface="Verdana"/>
                <a:cs typeface="Verdana"/>
              </a:rPr>
              <a:t>p</a:t>
            </a:r>
            <a:r>
              <a:rPr sz="975" i="1" baseline="-34188" dirty="0">
                <a:solidFill>
                  <a:prstClr val="black"/>
                </a:solidFill>
                <a:latin typeface="Verdana"/>
                <a:cs typeface="Verdana"/>
              </a:rPr>
              <a:t>model</a:t>
            </a:r>
            <a:r>
              <a:rPr sz="1000" i="1" dirty="0">
                <a:solidFill>
                  <a:prstClr val="black"/>
                </a:solidFill>
                <a:latin typeface="Verdana"/>
                <a:cs typeface="Verdana"/>
              </a:rPr>
              <a:t>(x)</a:t>
            </a:r>
            <a:r>
              <a:rPr sz="1000" i="1" spc="-10" dirty="0">
                <a:solidFill>
                  <a:prstClr val="black"/>
                </a:solidFill>
                <a:latin typeface="Verdana"/>
                <a:cs typeface="Verdana"/>
              </a:rPr>
              <a:t> </a:t>
            </a:r>
            <a:r>
              <a:rPr sz="1000" i="1" spc="-5" dirty="0">
                <a:solidFill>
                  <a:prstClr val="black"/>
                </a:solidFill>
                <a:latin typeface="Verdana"/>
                <a:cs typeface="Verdana"/>
              </a:rPr>
              <a:t>similar</a:t>
            </a:r>
            <a:r>
              <a:rPr sz="1000" i="1" spc="-10" dirty="0">
                <a:solidFill>
                  <a:prstClr val="black"/>
                </a:solidFill>
                <a:latin typeface="Verdana"/>
                <a:cs typeface="Verdana"/>
              </a:rPr>
              <a:t> </a:t>
            </a:r>
            <a:r>
              <a:rPr sz="1000" i="1" spc="-5" dirty="0">
                <a:solidFill>
                  <a:prstClr val="black"/>
                </a:solidFill>
                <a:latin typeface="Verdana"/>
                <a:cs typeface="Verdana"/>
              </a:rPr>
              <a:t>to</a:t>
            </a:r>
            <a:r>
              <a:rPr sz="1000" i="1" spc="-10" dirty="0">
                <a:solidFill>
                  <a:prstClr val="black"/>
                </a:solidFill>
                <a:latin typeface="Verdana"/>
                <a:cs typeface="Verdana"/>
              </a:rPr>
              <a:t> </a:t>
            </a:r>
            <a:r>
              <a:rPr sz="1000" i="1" dirty="0">
                <a:solidFill>
                  <a:prstClr val="black"/>
                </a:solidFill>
                <a:latin typeface="Verdana"/>
                <a:cs typeface="Verdana"/>
              </a:rPr>
              <a:t>p</a:t>
            </a:r>
            <a:r>
              <a:rPr sz="975" i="1" baseline="-34188" dirty="0">
                <a:solidFill>
                  <a:prstClr val="black"/>
                </a:solidFill>
                <a:latin typeface="Verdana"/>
                <a:cs typeface="Verdana"/>
              </a:rPr>
              <a:t>data</a:t>
            </a:r>
            <a:r>
              <a:rPr sz="1000" i="1" dirty="0">
                <a:solidFill>
                  <a:prstClr val="black"/>
                </a:solidFill>
                <a:latin typeface="Verdana"/>
                <a:cs typeface="Verdana"/>
              </a:rPr>
              <a:t>(x)</a:t>
            </a:r>
            <a:endParaRPr sz="1000">
              <a:solidFill>
                <a:prstClr val="black"/>
              </a:solidFill>
              <a:latin typeface="Verdana"/>
              <a:cs typeface="Verdana"/>
            </a:endParaRPr>
          </a:p>
          <a:p>
            <a:pPr>
              <a:spcBef>
                <a:spcPts val="25"/>
              </a:spcBef>
            </a:pPr>
            <a:endParaRPr sz="1600">
              <a:solidFill>
                <a:prstClr val="black"/>
              </a:solidFill>
              <a:latin typeface="Verdana"/>
              <a:cs typeface="Verdana"/>
            </a:endParaRPr>
          </a:p>
          <a:p>
            <a:pPr marL="42545" algn="ctr"/>
            <a:r>
              <a:rPr sz="1000" spc="-5" dirty="0">
                <a:solidFill>
                  <a:prstClr val="black"/>
                </a:solidFill>
                <a:latin typeface="Verdana"/>
                <a:cs typeface="Verdana"/>
              </a:rPr>
              <a:t>Addresses</a:t>
            </a:r>
            <a:r>
              <a:rPr sz="1000" spc="5" dirty="0">
                <a:solidFill>
                  <a:prstClr val="black"/>
                </a:solidFill>
                <a:latin typeface="Verdana"/>
                <a:cs typeface="Verdana"/>
              </a:rPr>
              <a:t> </a:t>
            </a:r>
            <a:r>
              <a:rPr sz="1000" spc="-5" dirty="0">
                <a:solidFill>
                  <a:srgbClr val="B10639"/>
                </a:solidFill>
                <a:latin typeface="Verdana"/>
                <a:cs typeface="Verdana"/>
              </a:rPr>
              <a:t>density</a:t>
            </a:r>
            <a:r>
              <a:rPr sz="1000" spc="-10" dirty="0">
                <a:solidFill>
                  <a:srgbClr val="B10639"/>
                </a:solidFill>
                <a:latin typeface="Verdana"/>
                <a:cs typeface="Verdana"/>
              </a:rPr>
              <a:t> </a:t>
            </a:r>
            <a:r>
              <a:rPr sz="1000" spc="-5" dirty="0">
                <a:solidFill>
                  <a:srgbClr val="B10639"/>
                </a:solidFill>
                <a:latin typeface="Verdana"/>
                <a:cs typeface="Verdana"/>
              </a:rPr>
              <a:t>estimation</a:t>
            </a:r>
            <a:r>
              <a:rPr sz="1000" spc="5" dirty="0">
                <a:solidFill>
                  <a:srgbClr val="B10639"/>
                </a:solidFill>
                <a:latin typeface="Verdana"/>
                <a:cs typeface="Verdana"/>
              </a:rPr>
              <a:t> </a:t>
            </a:r>
            <a:r>
              <a:rPr sz="1000" spc="-5" dirty="0">
                <a:solidFill>
                  <a:prstClr val="black"/>
                </a:solidFill>
                <a:latin typeface="Verdana"/>
                <a:cs typeface="Verdana"/>
              </a:rPr>
              <a:t>which</a:t>
            </a:r>
            <a:r>
              <a:rPr sz="1000" spc="-10" dirty="0">
                <a:solidFill>
                  <a:prstClr val="black"/>
                </a:solidFill>
                <a:latin typeface="Verdana"/>
                <a:cs typeface="Verdana"/>
              </a:rPr>
              <a:t> </a:t>
            </a:r>
            <a:r>
              <a:rPr sz="1000" spc="-5" dirty="0">
                <a:solidFill>
                  <a:prstClr val="black"/>
                </a:solidFill>
                <a:latin typeface="Verdana"/>
                <a:cs typeface="Verdana"/>
              </a:rPr>
              <a:t>is</a:t>
            </a:r>
            <a:r>
              <a:rPr sz="1000" spc="-10" dirty="0">
                <a:solidFill>
                  <a:prstClr val="black"/>
                </a:solidFill>
                <a:latin typeface="Verdana"/>
                <a:cs typeface="Verdana"/>
              </a:rPr>
              <a:t> </a:t>
            </a:r>
            <a:r>
              <a:rPr sz="1000" dirty="0">
                <a:solidFill>
                  <a:prstClr val="black"/>
                </a:solidFill>
                <a:latin typeface="Verdana"/>
                <a:cs typeface="Verdana"/>
              </a:rPr>
              <a:t>a</a:t>
            </a:r>
            <a:r>
              <a:rPr sz="1000" spc="-10" dirty="0">
                <a:solidFill>
                  <a:prstClr val="black"/>
                </a:solidFill>
                <a:latin typeface="Verdana"/>
                <a:cs typeface="Verdana"/>
              </a:rPr>
              <a:t> </a:t>
            </a:r>
            <a:r>
              <a:rPr sz="1000" spc="-5" dirty="0">
                <a:solidFill>
                  <a:prstClr val="black"/>
                </a:solidFill>
                <a:latin typeface="Verdana"/>
                <a:cs typeface="Verdana"/>
              </a:rPr>
              <a:t>core</a:t>
            </a:r>
            <a:r>
              <a:rPr sz="1000" spc="-10" dirty="0">
                <a:solidFill>
                  <a:prstClr val="black"/>
                </a:solidFill>
                <a:latin typeface="Verdana"/>
                <a:cs typeface="Verdana"/>
              </a:rPr>
              <a:t> </a:t>
            </a:r>
            <a:r>
              <a:rPr sz="1000" spc="-5" dirty="0">
                <a:solidFill>
                  <a:prstClr val="black"/>
                </a:solidFill>
                <a:latin typeface="Verdana"/>
                <a:cs typeface="Verdana"/>
              </a:rPr>
              <a:t>problem</a:t>
            </a:r>
            <a:r>
              <a:rPr sz="1000" spc="-10" dirty="0">
                <a:solidFill>
                  <a:prstClr val="black"/>
                </a:solidFill>
                <a:latin typeface="Verdana"/>
                <a:cs typeface="Verdana"/>
              </a:rPr>
              <a:t> </a:t>
            </a:r>
            <a:r>
              <a:rPr sz="1000" spc="-5" dirty="0">
                <a:solidFill>
                  <a:prstClr val="black"/>
                </a:solidFill>
                <a:latin typeface="Verdana"/>
                <a:cs typeface="Verdana"/>
              </a:rPr>
              <a:t>in</a:t>
            </a:r>
            <a:r>
              <a:rPr sz="1000" spc="-10" dirty="0">
                <a:solidFill>
                  <a:prstClr val="black"/>
                </a:solidFill>
                <a:latin typeface="Verdana"/>
                <a:cs typeface="Verdana"/>
              </a:rPr>
              <a:t> </a:t>
            </a:r>
            <a:r>
              <a:rPr sz="1000" spc="-5" dirty="0">
                <a:solidFill>
                  <a:prstClr val="black"/>
                </a:solidFill>
                <a:latin typeface="Verdana"/>
                <a:cs typeface="Verdana"/>
              </a:rPr>
              <a:t>unsupervised</a:t>
            </a:r>
            <a:r>
              <a:rPr sz="1000" spc="-10" dirty="0">
                <a:solidFill>
                  <a:prstClr val="black"/>
                </a:solidFill>
                <a:latin typeface="Verdana"/>
                <a:cs typeface="Verdana"/>
              </a:rPr>
              <a:t> </a:t>
            </a:r>
            <a:r>
              <a:rPr sz="1000" spc="-5" dirty="0">
                <a:solidFill>
                  <a:prstClr val="black"/>
                </a:solidFill>
                <a:latin typeface="Verdana"/>
                <a:cs typeface="Verdana"/>
              </a:rPr>
              <a:t>learning</a:t>
            </a:r>
            <a:endParaRPr sz="1000">
              <a:solidFill>
                <a:prstClr val="black"/>
              </a:solidFill>
              <a:latin typeface="Verdana"/>
              <a:cs typeface="Verdana"/>
            </a:endParaRPr>
          </a:p>
        </p:txBody>
      </p:sp>
      <p:pic>
        <p:nvPicPr>
          <p:cNvPr id="6" name="object 6"/>
          <p:cNvPicPr/>
          <p:nvPr/>
        </p:nvPicPr>
        <p:blipFill>
          <a:blip r:embed="rId2" cstate="print"/>
          <a:stretch>
            <a:fillRect/>
          </a:stretch>
        </p:blipFill>
        <p:spPr>
          <a:xfrm>
            <a:off x="4089398" y="2460295"/>
            <a:ext cx="765062" cy="767625"/>
          </a:xfrm>
          <a:prstGeom prst="rect">
            <a:avLst/>
          </a:prstGeom>
        </p:spPr>
      </p:pic>
      <p:pic>
        <p:nvPicPr>
          <p:cNvPr id="7" name="object 7"/>
          <p:cNvPicPr/>
          <p:nvPr/>
        </p:nvPicPr>
        <p:blipFill>
          <a:blip r:embed="rId3" cstate="print"/>
          <a:stretch>
            <a:fillRect/>
          </a:stretch>
        </p:blipFill>
        <p:spPr>
          <a:xfrm>
            <a:off x="940947" y="2435419"/>
            <a:ext cx="802012" cy="800936"/>
          </a:xfrm>
          <a:prstGeom prst="rect">
            <a:avLst/>
          </a:prstGeom>
        </p:spPr>
      </p:pic>
      <p:sp>
        <p:nvSpPr>
          <p:cNvPr id="8" name="object 8"/>
          <p:cNvSpPr txBox="1"/>
          <p:nvPr/>
        </p:nvSpPr>
        <p:spPr>
          <a:xfrm>
            <a:off x="578470" y="4696428"/>
            <a:ext cx="8007350" cy="595630"/>
          </a:xfrm>
          <a:prstGeom prst="rect">
            <a:avLst/>
          </a:prstGeom>
        </p:spPr>
        <p:txBody>
          <a:bodyPr vert="horz" wrap="square" lIns="0" tIns="12700" rIns="0" bIns="0" rtlCol="0">
            <a:spAutoFit/>
          </a:bodyPr>
          <a:lstStyle/>
          <a:p>
            <a:pPr marL="324485" indent="-274320">
              <a:spcBef>
                <a:spcPts val="100"/>
              </a:spcBef>
              <a:buClr>
                <a:srgbClr val="B10639"/>
              </a:buClr>
              <a:buFont typeface="Arial MT"/>
              <a:buChar char="•"/>
              <a:tabLst>
                <a:tab pos="323850" algn="l"/>
                <a:tab pos="325120" algn="l"/>
              </a:tabLst>
            </a:pPr>
            <a:r>
              <a:rPr sz="1200" spc="-5" dirty="0">
                <a:solidFill>
                  <a:prstClr val="black"/>
                </a:solidFill>
                <a:latin typeface="Verdana"/>
                <a:cs typeface="Verdana"/>
              </a:rPr>
              <a:t>Explicit</a:t>
            </a:r>
            <a:r>
              <a:rPr sz="1200" spc="-10" dirty="0">
                <a:solidFill>
                  <a:prstClr val="black"/>
                </a:solidFill>
                <a:latin typeface="Verdana"/>
                <a:cs typeface="Verdana"/>
              </a:rPr>
              <a:t> </a:t>
            </a:r>
            <a:r>
              <a:rPr sz="1200" spc="-5" dirty="0">
                <a:solidFill>
                  <a:prstClr val="black"/>
                </a:solidFill>
                <a:latin typeface="Verdana"/>
                <a:cs typeface="Verdana"/>
              </a:rPr>
              <a:t>density</a:t>
            </a:r>
            <a:r>
              <a:rPr sz="1200" spc="-10" dirty="0">
                <a:solidFill>
                  <a:prstClr val="black"/>
                </a:solidFill>
                <a:latin typeface="Verdana"/>
                <a:cs typeface="Verdana"/>
              </a:rPr>
              <a:t> </a:t>
            </a:r>
            <a:r>
              <a:rPr sz="1200" spc="-5" dirty="0">
                <a:solidFill>
                  <a:prstClr val="black"/>
                </a:solidFill>
                <a:latin typeface="Verdana"/>
                <a:cs typeface="Verdana"/>
              </a:rPr>
              <a:t>estimation:</a:t>
            </a:r>
            <a:r>
              <a:rPr sz="1200" spc="-10" dirty="0">
                <a:solidFill>
                  <a:prstClr val="black"/>
                </a:solidFill>
                <a:latin typeface="Verdana"/>
                <a:cs typeface="Verdana"/>
              </a:rPr>
              <a:t> </a:t>
            </a:r>
            <a:r>
              <a:rPr sz="1200" spc="-5" dirty="0">
                <a:solidFill>
                  <a:prstClr val="black"/>
                </a:solidFill>
                <a:latin typeface="Verdana"/>
                <a:cs typeface="Verdana"/>
              </a:rPr>
              <a:t>explicitly</a:t>
            </a:r>
            <a:r>
              <a:rPr sz="1200" spc="-10" dirty="0">
                <a:solidFill>
                  <a:prstClr val="black"/>
                </a:solidFill>
                <a:latin typeface="Verdana"/>
                <a:cs typeface="Verdana"/>
              </a:rPr>
              <a:t> </a:t>
            </a:r>
            <a:r>
              <a:rPr sz="1200" spc="-5" dirty="0">
                <a:solidFill>
                  <a:prstClr val="black"/>
                </a:solidFill>
                <a:latin typeface="Verdana"/>
                <a:cs typeface="Verdana"/>
              </a:rPr>
              <a:t>define and</a:t>
            </a:r>
            <a:r>
              <a:rPr sz="1200" spc="-10" dirty="0">
                <a:solidFill>
                  <a:prstClr val="black"/>
                </a:solidFill>
                <a:latin typeface="Verdana"/>
                <a:cs typeface="Verdana"/>
              </a:rPr>
              <a:t> </a:t>
            </a:r>
            <a:r>
              <a:rPr sz="1200" spc="-5" dirty="0">
                <a:solidFill>
                  <a:prstClr val="black"/>
                </a:solidFill>
                <a:latin typeface="Verdana"/>
                <a:cs typeface="Verdana"/>
              </a:rPr>
              <a:t>solve</a:t>
            </a:r>
            <a:r>
              <a:rPr sz="1200" spc="-10" dirty="0">
                <a:solidFill>
                  <a:prstClr val="black"/>
                </a:solidFill>
                <a:latin typeface="Verdana"/>
                <a:cs typeface="Verdana"/>
              </a:rPr>
              <a:t> </a:t>
            </a:r>
            <a:r>
              <a:rPr sz="1200" spc="-5" dirty="0">
                <a:solidFill>
                  <a:prstClr val="black"/>
                </a:solidFill>
                <a:latin typeface="Verdana"/>
                <a:cs typeface="Verdana"/>
              </a:rPr>
              <a:t>for</a:t>
            </a:r>
            <a:r>
              <a:rPr sz="1200" spc="-10" dirty="0">
                <a:solidFill>
                  <a:prstClr val="black"/>
                </a:solidFill>
                <a:latin typeface="Verdana"/>
                <a:cs typeface="Verdana"/>
              </a:rPr>
              <a:t> </a:t>
            </a:r>
            <a:r>
              <a:rPr sz="1200" dirty="0">
                <a:solidFill>
                  <a:prstClr val="black"/>
                </a:solidFill>
                <a:latin typeface="Verdana"/>
                <a:cs typeface="Verdana"/>
              </a:rPr>
              <a:t>p</a:t>
            </a:r>
            <a:r>
              <a:rPr sz="1200" baseline="-31250" dirty="0">
                <a:solidFill>
                  <a:prstClr val="black"/>
                </a:solidFill>
                <a:latin typeface="Verdana"/>
                <a:cs typeface="Verdana"/>
              </a:rPr>
              <a:t>model</a:t>
            </a:r>
            <a:r>
              <a:rPr sz="1200" dirty="0">
                <a:solidFill>
                  <a:prstClr val="black"/>
                </a:solidFill>
                <a:latin typeface="Verdana"/>
                <a:cs typeface="Verdana"/>
              </a:rPr>
              <a:t>(x)</a:t>
            </a:r>
            <a:endParaRPr sz="1200">
              <a:solidFill>
                <a:prstClr val="black"/>
              </a:solidFill>
              <a:latin typeface="Verdana"/>
              <a:cs typeface="Verdana"/>
            </a:endParaRPr>
          </a:p>
          <a:p>
            <a:pPr marL="324485" indent="-280035">
              <a:spcBef>
                <a:spcPts val="1575"/>
              </a:spcBef>
              <a:buClr>
                <a:srgbClr val="B10639"/>
              </a:buClr>
              <a:buSzPct val="112500"/>
              <a:buFont typeface="Arial MT"/>
              <a:buChar char="•"/>
              <a:tabLst>
                <a:tab pos="323850" algn="l"/>
                <a:tab pos="325120" algn="l"/>
              </a:tabLst>
            </a:pPr>
            <a:r>
              <a:rPr sz="1200" spc="-5" dirty="0">
                <a:solidFill>
                  <a:prstClr val="black"/>
                </a:solidFill>
                <a:latin typeface="Verdana"/>
                <a:cs typeface="Verdana"/>
              </a:rPr>
              <a:t>Implicit</a:t>
            </a:r>
            <a:r>
              <a:rPr sz="1200" spc="-10" dirty="0">
                <a:solidFill>
                  <a:prstClr val="black"/>
                </a:solidFill>
                <a:latin typeface="Verdana"/>
                <a:cs typeface="Verdana"/>
              </a:rPr>
              <a:t> </a:t>
            </a:r>
            <a:r>
              <a:rPr sz="1200" spc="-5" dirty="0">
                <a:solidFill>
                  <a:prstClr val="black"/>
                </a:solidFill>
                <a:latin typeface="Verdana"/>
                <a:cs typeface="Verdana"/>
              </a:rPr>
              <a:t>density</a:t>
            </a:r>
            <a:r>
              <a:rPr sz="1200" spc="-10" dirty="0">
                <a:solidFill>
                  <a:prstClr val="black"/>
                </a:solidFill>
                <a:latin typeface="Verdana"/>
                <a:cs typeface="Verdana"/>
              </a:rPr>
              <a:t> </a:t>
            </a:r>
            <a:r>
              <a:rPr sz="1200" spc="-5" dirty="0">
                <a:solidFill>
                  <a:prstClr val="black"/>
                </a:solidFill>
                <a:latin typeface="Verdana"/>
                <a:cs typeface="Verdana"/>
              </a:rPr>
              <a:t>estimation: learn</a:t>
            </a:r>
            <a:r>
              <a:rPr sz="1200" spc="-10" dirty="0">
                <a:solidFill>
                  <a:prstClr val="black"/>
                </a:solidFill>
                <a:latin typeface="Verdana"/>
                <a:cs typeface="Verdana"/>
              </a:rPr>
              <a:t> </a:t>
            </a:r>
            <a:r>
              <a:rPr sz="1200" spc="-5" dirty="0">
                <a:solidFill>
                  <a:prstClr val="black"/>
                </a:solidFill>
                <a:latin typeface="Verdana"/>
                <a:cs typeface="Verdana"/>
              </a:rPr>
              <a:t>model that</a:t>
            </a:r>
            <a:r>
              <a:rPr sz="1200" spc="-10" dirty="0">
                <a:solidFill>
                  <a:prstClr val="black"/>
                </a:solidFill>
                <a:latin typeface="Verdana"/>
                <a:cs typeface="Verdana"/>
              </a:rPr>
              <a:t> </a:t>
            </a:r>
            <a:r>
              <a:rPr sz="1200" spc="-5" dirty="0">
                <a:solidFill>
                  <a:prstClr val="black"/>
                </a:solidFill>
                <a:latin typeface="Verdana"/>
                <a:cs typeface="Verdana"/>
              </a:rPr>
              <a:t>can</a:t>
            </a:r>
            <a:r>
              <a:rPr sz="1200" spc="-10" dirty="0">
                <a:solidFill>
                  <a:prstClr val="black"/>
                </a:solidFill>
                <a:latin typeface="Verdana"/>
                <a:cs typeface="Verdana"/>
              </a:rPr>
              <a:t> </a:t>
            </a:r>
            <a:r>
              <a:rPr sz="1200" spc="-5" dirty="0">
                <a:solidFill>
                  <a:prstClr val="black"/>
                </a:solidFill>
                <a:latin typeface="Verdana"/>
                <a:cs typeface="Verdana"/>
              </a:rPr>
              <a:t>sample from</a:t>
            </a:r>
            <a:r>
              <a:rPr sz="1200" spc="-10" dirty="0">
                <a:solidFill>
                  <a:prstClr val="black"/>
                </a:solidFill>
                <a:latin typeface="Verdana"/>
                <a:cs typeface="Verdana"/>
              </a:rPr>
              <a:t> </a:t>
            </a:r>
            <a:r>
              <a:rPr sz="1200" spc="5" dirty="0">
                <a:solidFill>
                  <a:prstClr val="black"/>
                </a:solidFill>
                <a:latin typeface="Verdana"/>
                <a:cs typeface="Verdana"/>
              </a:rPr>
              <a:t>p</a:t>
            </a:r>
            <a:r>
              <a:rPr sz="1200" spc="7" baseline="-31250" dirty="0">
                <a:solidFill>
                  <a:prstClr val="black"/>
                </a:solidFill>
                <a:latin typeface="Verdana"/>
                <a:cs typeface="Verdana"/>
              </a:rPr>
              <a:t>model</a:t>
            </a:r>
            <a:r>
              <a:rPr sz="1200" spc="5" dirty="0">
                <a:solidFill>
                  <a:prstClr val="black"/>
                </a:solidFill>
                <a:latin typeface="Verdana"/>
                <a:cs typeface="Verdana"/>
              </a:rPr>
              <a:t>(x)</a:t>
            </a:r>
            <a:r>
              <a:rPr sz="1200" spc="-5" dirty="0">
                <a:solidFill>
                  <a:prstClr val="black"/>
                </a:solidFill>
                <a:latin typeface="Verdana"/>
                <a:cs typeface="Verdana"/>
              </a:rPr>
              <a:t> without</a:t>
            </a:r>
            <a:r>
              <a:rPr sz="1200" spc="-10" dirty="0">
                <a:solidFill>
                  <a:prstClr val="black"/>
                </a:solidFill>
                <a:latin typeface="Verdana"/>
                <a:cs typeface="Verdana"/>
              </a:rPr>
              <a:t> </a:t>
            </a:r>
            <a:r>
              <a:rPr sz="1200" spc="-5" dirty="0">
                <a:solidFill>
                  <a:prstClr val="black"/>
                </a:solidFill>
                <a:latin typeface="Verdana"/>
                <a:cs typeface="Verdana"/>
              </a:rPr>
              <a:t>explicitly defining</a:t>
            </a:r>
            <a:r>
              <a:rPr sz="1200" spc="-10" dirty="0">
                <a:solidFill>
                  <a:prstClr val="black"/>
                </a:solidFill>
                <a:latin typeface="Verdana"/>
                <a:cs typeface="Verdana"/>
              </a:rPr>
              <a:t> </a:t>
            </a:r>
            <a:r>
              <a:rPr sz="1200" spc="-5" dirty="0">
                <a:solidFill>
                  <a:prstClr val="black"/>
                </a:solidFill>
                <a:latin typeface="Verdana"/>
                <a:cs typeface="Verdana"/>
              </a:rPr>
              <a:t>it</a:t>
            </a:r>
            <a:endParaRPr sz="1200">
              <a:solidFill>
                <a:prstClr val="black"/>
              </a:solidFill>
              <a:latin typeface="Verdana"/>
              <a:cs typeface="Verdana"/>
            </a:endParaRPr>
          </a:p>
        </p:txBody>
      </p:sp>
      <p:sp>
        <p:nvSpPr>
          <p:cNvPr id="11" name="object 11"/>
          <p:cNvSpPr txBox="1"/>
          <p:nvPr/>
        </p:nvSpPr>
        <p:spPr>
          <a:xfrm>
            <a:off x="8326237" y="5733969"/>
            <a:ext cx="702310" cy="200696"/>
          </a:xfrm>
          <a:prstGeom prst="rect">
            <a:avLst/>
          </a:prstGeom>
        </p:spPr>
        <p:txBody>
          <a:bodyPr vert="horz" wrap="square" lIns="0" tIns="38735" rIns="0" bIns="0" rtlCol="0">
            <a:spAutoFit/>
          </a:bodyPr>
          <a:lstStyle/>
          <a:p>
            <a:pPr marL="12700">
              <a:spcBef>
                <a:spcPts val="3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305"/>
                </a:spcBef>
              </a:pPr>
              <a:t>47</a:t>
            </a:fld>
            <a:endParaRPr sz="1050">
              <a:solidFill>
                <a:prstClr val="black"/>
              </a:solidFill>
              <a:latin typeface="Verdana"/>
              <a:cs typeface="Verdana"/>
            </a:endParaRPr>
          </a:p>
        </p:txBody>
      </p:sp>
      <p:pic>
        <p:nvPicPr>
          <p:cNvPr id="12" name="Picture 2" descr="E:\NIET\Project\xLogo11.png.pagespeed.ic.pydHLuCQEZ.png">
            <a:extLst>
              <a:ext uri="{FF2B5EF4-FFF2-40B4-BE49-F238E27FC236}">
                <a16:creationId xmlns:a16="http://schemas.microsoft.com/office/drawing/2014/main" id="{9EE6BF9F-2290-AA93-8832-A6A170E420FA}"/>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3" name="Title 1">
            <a:extLst>
              <a:ext uri="{FF2B5EF4-FFF2-40B4-BE49-F238E27FC236}">
                <a16:creationId xmlns:a16="http://schemas.microsoft.com/office/drawing/2014/main" id="{0C6C79C7-923A-20E5-8EE3-86B25FEBCEF4}"/>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Models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3040063" cy="330200"/>
          </a:xfrm>
          <a:prstGeom prst="rect">
            <a:avLst/>
          </a:prstGeom>
        </p:spPr>
        <p:txBody>
          <a:bodyPr vert="horz" wrap="square" lIns="0" tIns="12700" rIns="0" bIns="0" rtlCol="0">
            <a:spAutoFit/>
          </a:bodyPr>
          <a:lstStyle/>
          <a:p>
            <a:pPr marL="12700">
              <a:spcBef>
                <a:spcPts val="100"/>
              </a:spcBef>
            </a:pPr>
            <a:r>
              <a:rPr spc="-5" dirty="0"/>
              <a:t>Why</a:t>
            </a:r>
            <a:r>
              <a:rPr spc="-50" dirty="0"/>
              <a:t> </a:t>
            </a:r>
            <a:r>
              <a:rPr spc="-5" dirty="0"/>
              <a:t>Generative</a:t>
            </a:r>
            <a:r>
              <a:rPr spc="-45" dirty="0"/>
              <a:t> </a:t>
            </a:r>
            <a:r>
              <a:rPr spc="-5" dirty="0"/>
              <a:t>Model?</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6299378" y="3330201"/>
            <a:ext cx="1712724" cy="2330599"/>
          </a:xfrm>
          <a:prstGeom prst="rect">
            <a:avLst/>
          </a:prstGeom>
        </p:spPr>
      </p:pic>
      <p:sp>
        <p:nvSpPr>
          <p:cNvPr id="7" name="object 7"/>
          <p:cNvSpPr txBox="1"/>
          <p:nvPr/>
        </p:nvSpPr>
        <p:spPr>
          <a:xfrm>
            <a:off x="8326237" y="5733969"/>
            <a:ext cx="702310" cy="200696"/>
          </a:xfrm>
          <a:prstGeom prst="rect">
            <a:avLst/>
          </a:prstGeom>
        </p:spPr>
        <p:txBody>
          <a:bodyPr vert="horz" wrap="square" lIns="0" tIns="38735" rIns="0" bIns="0" rtlCol="0">
            <a:spAutoFit/>
          </a:bodyPr>
          <a:lstStyle/>
          <a:p>
            <a:pPr marL="12700">
              <a:spcBef>
                <a:spcPts val="3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305"/>
                </a:spcBef>
              </a:pPr>
              <a:t>48</a:t>
            </a:fld>
            <a:endParaRPr sz="1050">
              <a:solidFill>
                <a:prstClr val="black"/>
              </a:solidFill>
              <a:latin typeface="Verdana"/>
              <a:cs typeface="Verdana"/>
            </a:endParaRPr>
          </a:p>
        </p:txBody>
      </p:sp>
      <p:pic>
        <p:nvPicPr>
          <p:cNvPr id="8" name="Picture 2" descr="E:\NIET\Project\xLogo11.png.pagespeed.ic.pydHLuCQEZ.png">
            <a:extLst>
              <a:ext uri="{FF2B5EF4-FFF2-40B4-BE49-F238E27FC236}">
                <a16:creationId xmlns:a16="http://schemas.microsoft.com/office/drawing/2014/main" id="{F273DD5D-E96B-C91F-A641-84C59E93815E}"/>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D221EAC9-6CD3-1ABD-F9F7-779FBC8A0A33}"/>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Models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3040063" cy="330200"/>
          </a:xfrm>
          <a:prstGeom prst="rect">
            <a:avLst/>
          </a:prstGeom>
        </p:spPr>
        <p:txBody>
          <a:bodyPr vert="horz" wrap="square" lIns="0" tIns="12700" rIns="0" bIns="0" rtlCol="0">
            <a:spAutoFit/>
          </a:bodyPr>
          <a:lstStyle/>
          <a:p>
            <a:pPr marL="12700">
              <a:spcBef>
                <a:spcPts val="100"/>
              </a:spcBef>
            </a:pPr>
            <a:r>
              <a:rPr spc="-5" dirty="0"/>
              <a:t>Why</a:t>
            </a:r>
            <a:r>
              <a:rPr spc="-50" dirty="0"/>
              <a:t> </a:t>
            </a:r>
            <a:r>
              <a:rPr spc="-5" dirty="0"/>
              <a:t>Generative</a:t>
            </a:r>
            <a:r>
              <a:rPr spc="-45" dirty="0"/>
              <a:t> </a:t>
            </a:r>
            <a:r>
              <a:rPr spc="-5" dirty="0"/>
              <a:t>Model?</a:t>
            </a:r>
          </a:p>
        </p:txBody>
      </p:sp>
      <p:sp>
        <p:nvSpPr>
          <p:cNvPr id="3" name="object 3"/>
          <p:cNvSpPr txBox="1"/>
          <p:nvPr/>
        </p:nvSpPr>
        <p:spPr>
          <a:xfrm>
            <a:off x="235039" y="2338785"/>
            <a:ext cx="6662420" cy="197490"/>
          </a:xfrm>
          <a:prstGeom prst="rect">
            <a:avLst/>
          </a:prstGeom>
        </p:spPr>
        <p:txBody>
          <a:bodyPr vert="horz" wrap="square" lIns="0" tIns="12700" rIns="0" bIns="0" rtlCol="0">
            <a:spAutoFit/>
          </a:bodyPr>
          <a:lstStyle/>
          <a:p>
            <a:pPr marL="218440" indent="-206375">
              <a:spcBef>
                <a:spcPts val="100"/>
              </a:spcBef>
              <a:buClr>
                <a:srgbClr val="B10639"/>
              </a:buClr>
              <a:buFont typeface="Arial MT"/>
              <a:buChar char="•"/>
              <a:tabLst>
                <a:tab pos="217804" algn="l"/>
                <a:tab pos="219075" algn="l"/>
              </a:tabLst>
            </a:pPr>
            <a:r>
              <a:rPr sz="1200" spc="-5" dirty="0">
                <a:solidFill>
                  <a:prstClr val="black"/>
                </a:solidFill>
                <a:latin typeface="Verdana"/>
                <a:cs typeface="Verdana"/>
              </a:rPr>
              <a:t>Increasing</a:t>
            </a:r>
            <a:r>
              <a:rPr sz="1200" spc="-15" dirty="0">
                <a:solidFill>
                  <a:prstClr val="black"/>
                </a:solidFill>
                <a:latin typeface="Verdana"/>
                <a:cs typeface="Verdana"/>
              </a:rPr>
              <a:t> </a:t>
            </a:r>
            <a:r>
              <a:rPr sz="1200" spc="-5" dirty="0">
                <a:solidFill>
                  <a:prstClr val="black"/>
                </a:solidFill>
                <a:latin typeface="Verdana"/>
                <a:cs typeface="Verdana"/>
              </a:rPr>
              <a:t>dataset,</a:t>
            </a:r>
            <a:r>
              <a:rPr sz="1200" spc="-10" dirty="0">
                <a:solidFill>
                  <a:prstClr val="black"/>
                </a:solidFill>
                <a:latin typeface="Verdana"/>
                <a:cs typeface="Verdana"/>
              </a:rPr>
              <a:t> </a:t>
            </a:r>
            <a:r>
              <a:rPr sz="1200" spc="-5" dirty="0">
                <a:solidFill>
                  <a:prstClr val="black"/>
                </a:solidFill>
                <a:latin typeface="Verdana"/>
                <a:cs typeface="Verdana"/>
              </a:rPr>
              <a:t>realistic</a:t>
            </a:r>
            <a:r>
              <a:rPr sz="1200" spc="-15" dirty="0">
                <a:solidFill>
                  <a:prstClr val="black"/>
                </a:solidFill>
                <a:latin typeface="Verdana"/>
                <a:cs typeface="Verdana"/>
              </a:rPr>
              <a:t> </a:t>
            </a:r>
            <a:r>
              <a:rPr sz="1200" spc="-5" dirty="0">
                <a:solidFill>
                  <a:prstClr val="black"/>
                </a:solidFill>
                <a:latin typeface="Verdana"/>
                <a:cs typeface="Verdana"/>
              </a:rPr>
              <a:t>samples</a:t>
            </a:r>
            <a:r>
              <a:rPr sz="1200" spc="-10" dirty="0">
                <a:solidFill>
                  <a:prstClr val="black"/>
                </a:solidFill>
                <a:latin typeface="Verdana"/>
                <a:cs typeface="Verdana"/>
              </a:rPr>
              <a:t> </a:t>
            </a:r>
            <a:r>
              <a:rPr sz="1200" spc="-5" dirty="0">
                <a:solidFill>
                  <a:prstClr val="black"/>
                </a:solidFill>
                <a:latin typeface="Verdana"/>
                <a:cs typeface="Verdana"/>
              </a:rPr>
              <a:t>for</a:t>
            </a:r>
            <a:r>
              <a:rPr sz="1200" spc="-10" dirty="0">
                <a:solidFill>
                  <a:prstClr val="black"/>
                </a:solidFill>
                <a:latin typeface="Verdana"/>
                <a:cs typeface="Verdana"/>
              </a:rPr>
              <a:t> </a:t>
            </a:r>
            <a:r>
              <a:rPr sz="1200" spc="-5" dirty="0">
                <a:solidFill>
                  <a:prstClr val="black"/>
                </a:solidFill>
                <a:latin typeface="Verdana"/>
                <a:cs typeface="Verdana"/>
              </a:rPr>
              <a:t>artwork,</a:t>
            </a:r>
            <a:r>
              <a:rPr sz="1200" spc="-15" dirty="0">
                <a:solidFill>
                  <a:prstClr val="black"/>
                </a:solidFill>
                <a:latin typeface="Verdana"/>
                <a:cs typeface="Verdana"/>
              </a:rPr>
              <a:t> </a:t>
            </a:r>
            <a:r>
              <a:rPr sz="1200" spc="-5" dirty="0">
                <a:solidFill>
                  <a:prstClr val="black"/>
                </a:solidFill>
                <a:latin typeface="Verdana"/>
                <a:cs typeface="Verdana"/>
              </a:rPr>
              <a:t>super-resolution,</a:t>
            </a:r>
            <a:r>
              <a:rPr sz="1200" spc="-10" dirty="0">
                <a:solidFill>
                  <a:prstClr val="black"/>
                </a:solidFill>
                <a:latin typeface="Verdana"/>
                <a:cs typeface="Verdana"/>
              </a:rPr>
              <a:t> </a:t>
            </a:r>
            <a:r>
              <a:rPr sz="1200" spc="-5" dirty="0">
                <a:solidFill>
                  <a:prstClr val="black"/>
                </a:solidFill>
                <a:latin typeface="Verdana"/>
                <a:cs typeface="Verdana"/>
              </a:rPr>
              <a:t>colorization,</a:t>
            </a:r>
            <a:r>
              <a:rPr sz="1200" spc="-10" dirty="0">
                <a:solidFill>
                  <a:prstClr val="black"/>
                </a:solidFill>
                <a:latin typeface="Verdana"/>
                <a:cs typeface="Verdana"/>
              </a:rPr>
              <a:t> </a:t>
            </a:r>
            <a:r>
              <a:rPr sz="1200" spc="-5" dirty="0">
                <a:solidFill>
                  <a:prstClr val="black"/>
                </a:solidFill>
                <a:latin typeface="Verdana"/>
                <a:cs typeface="Verdana"/>
              </a:rPr>
              <a:t>etc.</a:t>
            </a:r>
            <a:endParaRPr sz="1200">
              <a:solidFill>
                <a:prstClr val="black"/>
              </a:solidFill>
              <a:latin typeface="Verdana"/>
              <a:cs typeface="Verdana"/>
            </a:endParaRPr>
          </a:p>
        </p:txBody>
      </p:sp>
      <p:sp>
        <p:nvSpPr>
          <p:cNvPr id="4" name="object 4"/>
          <p:cNvSpPr txBox="1"/>
          <p:nvPr/>
        </p:nvSpPr>
        <p:spPr>
          <a:xfrm>
            <a:off x="235040" y="4405710"/>
            <a:ext cx="6397625" cy="197490"/>
          </a:xfrm>
          <a:prstGeom prst="rect">
            <a:avLst/>
          </a:prstGeom>
        </p:spPr>
        <p:txBody>
          <a:bodyPr vert="horz" wrap="square" lIns="0" tIns="12700" rIns="0" bIns="0" rtlCol="0">
            <a:spAutoFit/>
          </a:bodyPr>
          <a:lstStyle/>
          <a:p>
            <a:pPr marL="218440" indent="-206375">
              <a:spcBef>
                <a:spcPts val="100"/>
              </a:spcBef>
              <a:buClr>
                <a:srgbClr val="B10639"/>
              </a:buClr>
              <a:buFont typeface="Arial MT"/>
              <a:buChar char="•"/>
              <a:tabLst>
                <a:tab pos="217804" algn="l"/>
                <a:tab pos="219075" algn="l"/>
              </a:tabLst>
            </a:pPr>
            <a:r>
              <a:rPr sz="1200" spc="-5" dirty="0">
                <a:solidFill>
                  <a:prstClr val="black"/>
                </a:solidFill>
                <a:latin typeface="Verdana"/>
                <a:cs typeface="Verdana"/>
              </a:rPr>
              <a:t>Generative</a:t>
            </a:r>
            <a:r>
              <a:rPr sz="1200" spc="-10" dirty="0">
                <a:solidFill>
                  <a:prstClr val="black"/>
                </a:solidFill>
                <a:latin typeface="Verdana"/>
                <a:cs typeface="Verdana"/>
              </a:rPr>
              <a:t> </a:t>
            </a:r>
            <a:r>
              <a:rPr sz="1200" spc="-5" dirty="0">
                <a:solidFill>
                  <a:prstClr val="black"/>
                </a:solidFill>
                <a:latin typeface="Verdana"/>
                <a:cs typeface="Verdana"/>
              </a:rPr>
              <a:t>models</a:t>
            </a:r>
            <a:r>
              <a:rPr sz="1200" spc="-10" dirty="0">
                <a:solidFill>
                  <a:prstClr val="black"/>
                </a:solidFill>
                <a:latin typeface="Verdana"/>
                <a:cs typeface="Verdana"/>
              </a:rPr>
              <a:t> </a:t>
            </a:r>
            <a:r>
              <a:rPr sz="1200" spc="-5" dirty="0">
                <a:solidFill>
                  <a:prstClr val="black"/>
                </a:solidFill>
                <a:latin typeface="Verdana"/>
                <a:cs typeface="Verdana"/>
              </a:rPr>
              <a:t>of</a:t>
            </a:r>
            <a:r>
              <a:rPr sz="1200" spc="-10" dirty="0">
                <a:solidFill>
                  <a:prstClr val="black"/>
                </a:solidFill>
                <a:latin typeface="Verdana"/>
                <a:cs typeface="Verdana"/>
              </a:rPr>
              <a:t> </a:t>
            </a:r>
            <a:r>
              <a:rPr sz="1200" spc="-5" dirty="0">
                <a:solidFill>
                  <a:prstClr val="black"/>
                </a:solidFill>
                <a:latin typeface="Verdana"/>
                <a:cs typeface="Verdana"/>
              </a:rPr>
              <a:t>time-series data</a:t>
            </a:r>
            <a:r>
              <a:rPr sz="1200" spc="-10" dirty="0">
                <a:solidFill>
                  <a:prstClr val="black"/>
                </a:solidFill>
                <a:latin typeface="Verdana"/>
                <a:cs typeface="Verdana"/>
              </a:rPr>
              <a:t> </a:t>
            </a:r>
            <a:r>
              <a:rPr sz="1200" spc="-5" dirty="0">
                <a:solidFill>
                  <a:prstClr val="black"/>
                </a:solidFill>
                <a:latin typeface="Verdana"/>
                <a:cs typeface="Verdana"/>
              </a:rPr>
              <a:t>can</a:t>
            </a:r>
            <a:r>
              <a:rPr sz="1200" spc="-10" dirty="0">
                <a:solidFill>
                  <a:prstClr val="black"/>
                </a:solidFill>
                <a:latin typeface="Verdana"/>
                <a:cs typeface="Verdana"/>
              </a:rPr>
              <a:t> </a:t>
            </a:r>
            <a:r>
              <a:rPr sz="1200" spc="-5" dirty="0">
                <a:solidFill>
                  <a:prstClr val="black"/>
                </a:solidFill>
                <a:latin typeface="Verdana"/>
                <a:cs typeface="Verdana"/>
              </a:rPr>
              <a:t>be used</a:t>
            </a:r>
            <a:r>
              <a:rPr sz="1200" spc="-10" dirty="0">
                <a:solidFill>
                  <a:prstClr val="black"/>
                </a:solidFill>
                <a:latin typeface="Verdana"/>
                <a:cs typeface="Verdana"/>
              </a:rPr>
              <a:t> </a:t>
            </a:r>
            <a:r>
              <a:rPr sz="1200" spc="-5" dirty="0">
                <a:solidFill>
                  <a:prstClr val="black"/>
                </a:solidFill>
                <a:latin typeface="Verdana"/>
                <a:cs typeface="Verdana"/>
              </a:rPr>
              <a:t>for</a:t>
            </a:r>
            <a:r>
              <a:rPr sz="1200" spc="-10" dirty="0">
                <a:solidFill>
                  <a:prstClr val="black"/>
                </a:solidFill>
                <a:latin typeface="Verdana"/>
                <a:cs typeface="Verdana"/>
              </a:rPr>
              <a:t> </a:t>
            </a:r>
            <a:r>
              <a:rPr sz="1200" spc="-5" dirty="0">
                <a:solidFill>
                  <a:prstClr val="black"/>
                </a:solidFill>
                <a:latin typeface="Verdana"/>
                <a:cs typeface="Verdana"/>
              </a:rPr>
              <a:t>simulation and</a:t>
            </a:r>
            <a:r>
              <a:rPr sz="1200" spc="405" dirty="0">
                <a:solidFill>
                  <a:prstClr val="black"/>
                </a:solidFill>
                <a:latin typeface="Verdana"/>
                <a:cs typeface="Verdana"/>
              </a:rPr>
              <a:t> </a:t>
            </a:r>
            <a:r>
              <a:rPr sz="1200" spc="-5" dirty="0">
                <a:solidFill>
                  <a:prstClr val="black"/>
                </a:solidFill>
                <a:latin typeface="Verdana"/>
                <a:cs typeface="Verdana"/>
              </a:rPr>
              <a:t>planning.</a:t>
            </a:r>
            <a:endParaRPr sz="1200">
              <a:solidFill>
                <a:prstClr val="black"/>
              </a:solidFill>
              <a:latin typeface="Verdana"/>
              <a:cs typeface="Verdana"/>
            </a:endParaRPr>
          </a:p>
        </p:txBody>
      </p:sp>
      <p:sp>
        <p:nvSpPr>
          <p:cNvPr id="5" name="object 5"/>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6" name="object 6"/>
          <p:cNvPicPr/>
          <p:nvPr/>
        </p:nvPicPr>
        <p:blipFill>
          <a:blip r:embed="rId2" cstate="print"/>
          <a:stretch>
            <a:fillRect/>
          </a:stretch>
        </p:blipFill>
        <p:spPr>
          <a:xfrm>
            <a:off x="2551910" y="2819047"/>
            <a:ext cx="1710638" cy="1216931"/>
          </a:xfrm>
          <a:prstGeom prst="rect">
            <a:avLst/>
          </a:prstGeom>
        </p:spPr>
      </p:pic>
      <p:pic>
        <p:nvPicPr>
          <p:cNvPr id="7" name="object 7"/>
          <p:cNvPicPr/>
          <p:nvPr/>
        </p:nvPicPr>
        <p:blipFill>
          <a:blip r:embed="rId3" cstate="print"/>
          <a:stretch>
            <a:fillRect/>
          </a:stretch>
        </p:blipFill>
        <p:spPr>
          <a:xfrm>
            <a:off x="527178" y="2819046"/>
            <a:ext cx="1944897" cy="1216790"/>
          </a:xfrm>
          <a:prstGeom prst="rect">
            <a:avLst/>
          </a:prstGeom>
        </p:spPr>
      </p:pic>
      <p:pic>
        <p:nvPicPr>
          <p:cNvPr id="8" name="object 8"/>
          <p:cNvPicPr/>
          <p:nvPr/>
        </p:nvPicPr>
        <p:blipFill>
          <a:blip r:embed="rId4" cstate="print"/>
          <a:stretch>
            <a:fillRect/>
          </a:stretch>
        </p:blipFill>
        <p:spPr>
          <a:xfrm>
            <a:off x="4337429" y="2902771"/>
            <a:ext cx="2644798" cy="1033734"/>
          </a:xfrm>
          <a:prstGeom prst="rect">
            <a:avLst/>
          </a:prstGeom>
        </p:spPr>
      </p:pic>
      <p:pic>
        <p:nvPicPr>
          <p:cNvPr id="9" name="object 9"/>
          <p:cNvPicPr/>
          <p:nvPr/>
        </p:nvPicPr>
        <p:blipFill>
          <a:blip r:embed="rId5" cstate="print"/>
          <a:stretch>
            <a:fillRect/>
          </a:stretch>
        </p:blipFill>
        <p:spPr>
          <a:xfrm>
            <a:off x="7175148" y="3904847"/>
            <a:ext cx="1720776" cy="1772913"/>
          </a:xfrm>
          <a:prstGeom prst="rect">
            <a:avLst/>
          </a:prstGeom>
        </p:spPr>
      </p:pic>
      <p:sp>
        <p:nvSpPr>
          <p:cNvPr id="12" name="object 12"/>
          <p:cNvSpPr txBox="1"/>
          <p:nvPr/>
        </p:nvSpPr>
        <p:spPr>
          <a:xfrm>
            <a:off x="8326237" y="5733969"/>
            <a:ext cx="702310" cy="200696"/>
          </a:xfrm>
          <a:prstGeom prst="rect">
            <a:avLst/>
          </a:prstGeom>
        </p:spPr>
        <p:txBody>
          <a:bodyPr vert="horz" wrap="square" lIns="0" tIns="38735" rIns="0" bIns="0" rtlCol="0">
            <a:spAutoFit/>
          </a:bodyPr>
          <a:lstStyle/>
          <a:p>
            <a:pPr marL="12700">
              <a:spcBef>
                <a:spcPts val="305"/>
              </a:spcBef>
            </a:pPr>
            <a:r>
              <a:rPr sz="1050" spc="-5" dirty="0">
                <a:solidFill>
                  <a:srgbClr val="313131"/>
                </a:solidFill>
                <a:latin typeface="Verdana"/>
                <a:cs typeface="Verdana"/>
              </a:rPr>
              <a:t>Slide</a:t>
            </a:r>
            <a:r>
              <a:rPr sz="1050" spc="-55" dirty="0">
                <a:solidFill>
                  <a:srgbClr val="313131"/>
                </a:solidFill>
                <a:latin typeface="Verdana"/>
                <a:cs typeface="Verdana"/>
              </a:rPr>
              <a:t> </a:t>
            </a:r>
            <a:r>
              <a:rPr sz="1050" spc="-5" dirty="0">
                <a:solidFill>
                  <a:srgbClr val="313131"/>
                </a:solidFill>
                <a:latin typeface="Verdana"/>
                <a:cs typeface="Verdana"/>
              </a:rPr>
              <a:t>#</a:t>
            </a:r>
            <a:fld id="{81D60167-4931-47E6-BA6A-407CBD079E47}" type="slidenum">
              <a:rPr sz="1050" spc="-5" dirty="0">
                <a:solidFill>
                  <a:srgbClr val="313131"/>
                </a:solidFill>
                <a:latin typeface="Verdana"/>
                <a:cs typeface="Verdana"/>
              </a:rPr>
              <a:pPr marL="12700">
                <a:spcBef>
                  <a:spcPts val="305"/>
                </a:spcBef>
              </a:pPr>
              <a:t>49</a:t>
            </a:fld>
            <a:endParaRPr sz="1050">
              <a:solidFill>
                <a:prstClr val="black"/>
              </a:solidFill>
              <a:latin typeface="Verdana"/>
              <a:cs typeface="Verdana"/>
            </a:endParaRPr>
          </a:p>
        </p:txBody>
      </p:sp>
      <p:pic>
        <p:nvPicPr>
          <p:cNvPr id="13" name="Picture 2" descr="E:\NIET\Project\xLogo11.png.pagespeed.ic.pydHLuCQEZ.png">
            <a:extLst>
              <a:ext uri="{FF2B5EF4-FFF2-40B4-BE49-F238E27FC236}">
                <a16:creationId xmlns:a16="http://schemas.microsoft.com/office/drawing/2014/main" id="{11749CC9-0EDB-360B-82C7-AED355E7D16D}"/>
              </a:ext>
            </a:extLst>
          </p:cNvPr>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14" name="Title 1">
            <a:extLst>
              <a:ext uri="{FF2B5EF4-FFF2-40B4-BE49-F238E27FC236}">
                <a16:creationId xmlns:a16="http://schemas.microsoft.com/office/drawing/2014/main" id="{9713F95A-160E-1E63-DACA-64277F32E0EC}"/>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UNIT-IV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477054"/>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500" b="1" dirty="0"/>
              <a:t>UNIT-I: </a:t>
            </a:r>
            <a:r>
              <a:rPr lang="en-US" sz="2500" b="1" dirty="0"/>
              <a:t> </a:t>
            </a:r>
            <a:r>
              <a:rPr lang="en-GB" sz="2500" b="1" dirty="0"/>
              <a:t>Architectures</a:t>
            </a:r>
            <a:r>
              <a:rPr lang="en-GB" sz="2500" dirty="0"/>
              <a:t>  </a:t>
            </a:r>
            <a:endParaRPr lang="en-IN" sz="25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3819699156"/>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09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0126" y="5727135"/>
            <a:ext cx="2687955"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Deep</a:t>
            </a:r>
            <a:r>
              <a:rPr sz="1200" spc="-25"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for</a:t>
            </a:r>
            <a:r>
              <a:rPr sz="1200" spc="-25" dirty="0">
                <a:solidFill>
                  <a:srgbClr val="313131"/>
                </a:solidFill>
                <a:latin typeface="Verdana"/>
                <a:cs typeface="Verdana"/>
              </a:rPr>
              <a:t> </a:t>
            </a:r>
            <a:r>
              <a:rPr sz="1200" spc="-5" dirty="0">
                <a:solidFill>
                  <a:srgbClr val="313131"/>
                </a:solidFill>
                <a:latin typeface="Verdana"/>
                <a:cs typeface="Verdana"/>
              </a:rPr>
              <a:t>Computer</a:t>
            </a:r>
            <a:r>
              <a:rPr sz="1200" spc="-20" dirty="0">
                <a:solidFill>
                  <a:srgbClr val="313131"/>
                </a:solidFill>
                <a:latin typeface="Verdana"/>
                <a:cs typeface="Verdana"/>
              </a:rPr>
              <a:t> </a:t>
            </a:r>
            <a:r>
              <a:rPr sz="1200" spc="-5" dirty="0">
                <a:solidFill>
                  <a:srgbClr val="313131"/>
                </a:solidFill>
                <a:latin typeface="Verdana"/>
                <a:cs typeface="Verdana"/>
              </a:rPr>
              <a:t>Vision</a:t>
            </a:r>
            <a:endParaRPr sz="1200">
              <a:solidFill>
                <a:prstClr val="black"/>
              </a:solidFill>
              <a:latin typeface="Verdana"/>
              <a:cs typeface="Verdana"/>
            </a:endParaRPr>
          </a:p>
        </p:txBody>
      </p:sp>
      <p:sp>
        <p:nvSpPr>
          <p:cNvPr id="3" name="object 3"/>
          <p:cNvSpPr/>
          <p:nvPr/>
        </p:nvSpPr>
        <p:spPr>
          <a:xfrm>
            <a:off x="177169" y="857252"/>
            <a:ext cx="7239000" cy="108585"/>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a:solidFill>
                <a:prstClr val="black"/>
              </a:solidFill>
              <a:latin typeface="Calibri"/>
            </a:endParaRPr>
          </a:p>
        </p:txBody>
      </p:sp>
      <p:sp>
        <p:nvSpPr>
          <p:cNvPr id="4" name="object 4"/>
          <p:cNvSpPr/>
          <p:nvPr/>
        </p:nvSpPr>
        <p:spPr>
          <a:xfrm>
            <a:off x="231086" y="1917304"/>
            <a:ext cx="7239000" cy="25400"/>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a:solidFill>
                <a:prstClr val="black"/>
              </a:solidFill>
              <a:latin typeface="Calibri"/>
            </a:endParaRPr>
          </a:p>
        </p:txBody>
      </p:sp>
      <p:sp>
        <p:nvSpPr>
          <p:cNvPr id="6" name="object 6"/>
          <p:cNvSpPr txBox="1"/>
          <p:nvPr/>
        </p:nvSpPr>
        <p:spPr>
          <a:xfrm>
            <a:off x="8371500" y="5734687"/>
            <a:ext cx="67691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Slide</a:t>
            </a:r>
            <a:r>
              <a:rPr sz="1050" spc="-75" dirty="0">
                <a:solidFill>
                  <a:srgbClr val="313131"/>
                </a:solidFill>
                <a:latin typeface="Verdana"/>
                <a:cs typeface="Verdana"/>
              </a:rPr>
              <a:t> </a:t>
            </a:r>
            <a:r>
              <a:rPr sz="1050" spc="-5" dirty="0">
                <a:solidFill>
                  <a:srgbClr val="313131"/>
                </a:solidFill>
                <a:latin typeface="Verdana"/>
                <a:cs typeface="Verdana"/>
              </a:rPr>
              <a:t>#14</a:t>
            </a:r>
            <a:endParaRPr sz="1050">
              <a:solidFill>
                <a:prstClr val="black"/>
              </a:solidFill>
              <a:latin typeface="Verdana"/>
              <a:cs typeface="Verdana"/>
            </a:endParaRPr>
          </a:p>
        </p:txBody>
      </p:sp>
      <p:sp>
        <p:nvSpPr>
          <p:cNvPr id="53" name="Footer Placeholder 52">
            <a:extLst>
              <a:ext uri="{FF2B5EF4-FFF2-40B4-BE49-F238E27FC236}">
                <a16:creationId xmlns:a16="http://schemas.microsoft.com/office/drawing/2014/main" id="{34AC8FB9-A44A-1936-A6C5-A9D427297B80}"/>
              </a:ext>
            </a:extLst>
          </p:cNvPr>
          <p:cNvSpPr>
            <a:spLocks noGrp="1"/>
          </p:cNvSpPr>
          <p:nvPr>
            <p:ph type="ftr" sz="quarter" idx="5"/>
          </p:nvPr>
        </p:nvSpPr>
        <p:spPr/>
        <p:txBody>
          <a:bodyPr/>
          <a:lstStyle/>
          <a:p>
            <a:pPr>
              <a:spcBef>
                <a:spcPts val="5"/>
              </a:spcBef>
            </a:pPr>
            <a:endParaRPr lang="en-IN" spc="-5" dirty="0"/>
          </a:p>
        </p:txBody>
      </p:sp>
      <p:sp>
        <p:nvSpPr>
          <p:cNvPr id="7" name="object 7"/>
          <p:cNvSpPr txBox="1">
            <a:spLocks noGrp="1"/>
          </p:cNvSpPr>
          <p:nvPr>
            <p:ph type="title" idx="4294967295"/>
          </p:nvPr>
        </p:nvSpPr>
        <p:spPr>
          <a:xfrm>
            <a:off x="1" y="1092200"/>
            <a:ext cx="4130675" cy="330200"/>
          </a:xfrm>
          <a:prstGeom prst="rect">
            <a:avLst/>
          </a:prstGeom>
        </p:spPr>
        <p:txBody>
          <a:bodyPr vert="horz" wrap="square" lIns="0" tIns="12700" rIns="0" bIns="0" rtlCol="0">
            <a:spAutoFit/>
          </a:bodyPr>
          <a:lstStyle/>
          <a:p>
            <a:pPr marL="12700">
              <a:spcBef>
                <a:spcPts val="100"/>
              </a:spcBef>
            </a:pPr>
            <a:r>
              <a:rPr spc="-5" dirty="0"/>
              <a:t>Taxonomy</a:t>
            </a:r>
            <a:r>
              <a:rPr spc="-35" dirty="0"/>
              <a:t> </a:t>
            </a:r>
            <a:r>
              <a:rPr spc="-5" dirty="0"/>
              <a:t>of</a:t>
            </a:r>
            <a:r>
              <a:rPr spc="-30" dirty="0"/>
              <a:t> </a:t>
            </a:r>
            <a:r>
              <a:rPr spc="-5" dirty="0"/>
              <a:t>Generative</a:t>
            </a:r>
            <a:r>
              <a:rPr spc="-30" dirty="0"/>
              <a:t> </a:t>
            </a:r>
            <a:r>
              <a:rPr spc="-5" dirty="0"/>
              <a:t>Models</a:t>
            </a:r>
          </a:p>
        </p:txBody>
      </p:sp>
      <p:sp>
        <p:nvSpPr>
          <p:cNvPr id="8" name="object 8"/>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232308" y="5731503"/>
            <a:ext cx="126365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Generative</a:t>
            </a:r>
            <a:r>
              <a:rPr sz="1050" spc="-75" dirty="0">
                <a:solidFill>
                  <a:srgbClr val="313131"/>
                </a:solidFill>
                <a:latin typeface="Verdana"/>
                <a:cs typeface="Verdana"/>
              </a:rPr>
              <a:t> </a:t>
            </a:r>
            <a:r>
              <a:rPr sz="1050" spc="-5" dirty="0">
                <a:solidFill>
                  <a:srgbClr val="313131"/>
                </a:solidFill>
                <a:latin typeface="Verdana"/>
                <a:cs typeface="Verdana"/>
              </a:rPr>
              <a:t>Models</a:t>
            </a:r>
            <a:endParaRPr sz="1050">
              <a:solidFill>
                <a:prstClr val="black"/>
              </a:solidFill>
              <a:latin typeface="Verdana"/>
              <a:cs typeface="Verdana"/>
            </a:endParaRPr>
          </a:p>
        </p:txBody>
      </p:sp>
      <p:sp>
        <p:nvSpPr>
          <p:cNvPr id="10" name="object 10"/>
          <p:cNvSpPr txBox="1"/>
          <p:nvPr/>
        </p:nvSpPr>
        <p:spPr>
          <a:xfrm>
            <a:off x="4852733" y="5592489"/>
            <a:ext cx="3733165" cy="105157"/>
          </a:xfrm>
          <a:prstGeom prst="rect">
            <a:avLst/>
          </a:prstGeom>
        </p:spPr>
        <p:txBody>
          <a:bodyPr vert="horz" wrap="square" lIns="0" tIns="12700" rIns="0" bIns="0" rtlCol="0">
            <a:spAutoFit/>
          </a:bodyPr>
          <a:lstStyle/>
          <a:p>
            <a:pPr marL="12700">
              <a:spcBef>
                <a:spcPts val="100"/>
              </a:spcBef>
            </a:pPr>
            <a:r>
              <a:rPr sz="600" spc="-5" dirty="0">
                <a:solidFill>
                  <a:prstClr val="black"/>
                </a:solidFill>
                <a:latin typeface="Verdana"/>
                <a:cs typeface="Verdana"/>
              </a:rPr>
              <a:t>Figure</a:t>
            </a:r>
            <a:r>
              <a:rPr sz="600" spc="-10" dirty="0">
                <a:solidFill>
                  <a:prstClr val="black"/>
                </a:solidFill>
                <a:latin typeface="Verdana"/>
                <a:cs typeface="Verdana"/>
              </a:rPr>
              <a:t> </a:t>
            </a:r>
            <a:r>
              <a:rPr sz="600" spc="-5" dirty="0">
                <a:solidFill>
                  <a:prstClr val="black"/>
                </a:solidFill>
                <a:latin typeface="Verdana"/>
                <a:cs typeface="Verdana"/>
              </a:rPr>
              <a:t>copyright</a:t>
            </a:r>
            <a:r>
              <a:rPr sz="600" spc="-10" dirty="0">
                <a:solidFill>
                  <a:prstClr val="black"/>
                </a:solidFill>
                <a:latin typeface="Verdana"/>
                <a:cs typeface="Verdana"/>
              </a:rPr>
              <a:t> </a:t>
            </a:r>
            <a:r>
              <a:rPr sz="600" spc="-5" dirty="0">
                <a:solidFill>
                  <a:prstClr val="black"/>
                </a:solidFill>
                <a:latin typeface="Verdana"/>
                <a:cs typeface="Verdana"/>
              </a:rPr>
              <a:t>and</a:t>
            </a:r>
            <a:r>
              <a:rPr sz="600" spc="-10" dirty="0">
                <a:solidFill>
                  <a:prstClr val="black"/>
                </a:solidFill>
                <a:latin typeface="Verdana"/>
                <a:cs typeface="Verdana"/>
              </a:rPr>
              <a:t> </a:t>
            </a:r>
            <a:r>
              <a:rPr sz="600" spc="-5" dirty="0">
                <a:solidFill>
                  <a:prstClr val="black"/>
                </a:solidFill>
                <a:latin typeface="Verdana"/>
                <a:cs typeface="Verdana"/>
              </a:rPr>
              <a:t>adapted from</a:t>
            </a:r>
            <a:r>
              <a:rPr sz="600" spc="-10" dirty="0">
                <a:solidFill>
                  <a:prstClr val="black"/>
                </a:solidFill>
                <a:latin typeface="Verdana"/>
                <a:cs typeface="Verdana"/>
              </a:rPr>
              <a:t> </a:t>
            </a:r>
            <a:r>
              <a:rPr sz="600" spc="-5" dirty="0">
                <a:solidFill>
                  <a:prstClr val="black"/>
                </a:solidFill>
                <a:latin typeface="Verdana"/>
                <a:cs typeface="Verdana"/>
              </a:rPr>
              <a:t>Ian</a:t>
            </a:r>
            <a:r>
              <a:rPr sz="600" spc="-10" dirty="0">
                <a:solidFill>
                  <a:prstClr val="black"/>
                </a:solidFill>
                <a:latin typeface="Verdana"/>
                <a:cs typeface="Verdana"/>
              </a:rPr>
              <a:t> </a:t>
            </a:r>
            <a:r>
              <a:rPr sz="600" spc="-5" dirty="0">
                <a:solidFill>
                  <a:prstClr val="black"/>
                </a:solidFill>
                <a:latin typeface="Verdana"/>
                <a:cs typeface="Verdana"/>
              </a:rPr>
              <a:t>Goodfellow,</a:t>
            </a:r>
            <a:r>
              <a:rPr sz="600" spc="-10" dirty="0">
                <a:solidFill>
                  <a:prstClr val="black"/>
                </a:solidFill>
                <a:latin typeface="Verdana"/>
                <a:cs typeface="Verdana"/>
              </a:rPr>
              <a:t> </a:t>
            </a:r>
            <a:r>
              <a:rPr sz="600" spc="-5" dirty="0">
                <a:solidFill>
                  <a:prstClr val="black"/>
                </a:solidFill>
                <a:latin typeface="Verdana"/>
                <a:cs typeface="Verdana"/>
              </a:rPr>
              <a:t>Tutorial</a:t>
            </a:r>
            <a:r>
              <a:rPr sz="600" spc="-10" dirty="0">
                <a:solidFill>
                  <a:prstClr val="black"/>
                </a:solidFill>
                <a:latin typeface="Verdana"/>
                <a:cs typeface="Verdana"/>
              </a:rPr>
              <a:t> </a:t>
            </a:r>
            <a:r>
              <a:rPr sz="600" spc="-5" dirty="0">
                <a:solidFill>
                  <a:prstClr val="black"/>
                </a:solidFill>
                <a:latin typeface="Verdana"/>
                <a:cs typeface="Verdana"/>
              </a:rPr>
              <a:t>on Generative</a:t>
            </a:r>
            <a:r>
              <a:rPr sz="600" spc="-10" dirty="0">
                <a:solidFill>
                  <a:prstClr val="black"/>
                </a:solidFill>
                <a:latin typeface="Verdana"/>
                <a:cs typeface="Verdana"/>
              </a:rPr>
              <a:t> </a:t>
            </a:r>
            <a:r>
              <a:rPr sz="600" spc="-5" dirty="0">
                <a:solidFill>
                  <a:prstClr val="black"/>
                </a:solidFill>
                <a:latin typeface="Verdana"/>
                <a:cs typeface="Verdana"/>
              </a:rPr>
              <a:t>Adversarial</a:t>
            </a:r>
            <a:r>
              <a:rPr sz="600" spc="-10" dirty="0">
                <a:solidFill>
                  <a:prstClr val="black"/>
                </a:solidFill>
                <a:latin typeface="Verdana"/>
                <a:cs typeface="Verdana"/>
              </a:rPr>
              <a:t> </a:t>
            </a:r>
            <a:r>
              <a:rPr sz="600" spc="-5" dirty="0">
                <a:solidFill>
                  <a:prstClr val="black"/>
                </a:solidFill>
                <a:latin typeface="Verdana"/>
                <a:cs typeface="Verdana"/>
              </a:rPr>
              <a:t>Networks,</a:t>
            </a:r>
            <a:endParaRPr sz="600">
              <a:solidFill>
                <a:prstClr val="black"/>
              </a:solidFill>
              <a:latin typeface="Verdana"/>
              <a:cs typeface="Verdana"/>
            </a:endParaRPr>
          </a:p>
        </p:txBody>
      </p:sp>
      <p:sp>
        <p:nvSpPr>
          <p:cNvPr id="11" name="object 11"/>
          <p:cNvSpPr txBox="1"/>
          <p:nvPr/>
        </p:nvSpPr>
        <p:spPr>
          <a:xfrm>
            <a:off x="4852733" y="5687739"/>
            <a:ext cx="247015" cy="105157"/>
          </a:xfrm>
          <a:prstGeom prst="rect">
            <a:avLst/>
          </a:prstGeom>
        </p:spPr>
        <p:txBody>
          <a:bodyPr vert="horz" wrap="square" lIns="0" tIns="12700" rIns="0" bIns="0" rtlCol="0">
            <a:spAutoFit/>
          </a:bodyPr>
          <a:lstStyle/>
          <a:p>
            <a:pPr marL="12700">
              <a:spcBef>
                <a:spcPts val="100"/>
              </a:spcBef>
            </a:pPr>
            <a:r>
              <a:rPr sz="600" spc="-5" dirty="0">
                <a:solidFill>
                  <a:prstClr val="black"/>
                </a:solidFill>
                <a:latin typeface="Verdana"/>
                <a:cs typeface="Verdana"/>
              </a:rPr>
              <a:t>2017.</a:t>
            </a:r>
            <a:endParaRPr sz="600">
              <a:solidFill>
                <a:prstClr val="black"/>
              </a:solidFill>
              <a:latin typeface="Verdana"/>
              <a:cs typeface="Verdana"/>
            </a:endParaRPr>
          </a:p>
        </p:txBody>
      </p:sp>
      <p:sp>
        <p:nvSpPr>
          <p:cNvPr id="13" name="object 13"/>
          <p:cNvSpPr txBox="1"/>
          <p:nvPr/>
        </p:nvSpPr>
        <p:spPr>
          <a:xfrm>
            <a:off x="46737" y="4199905"/>
            <a:ext cx="2000885" cy="667385"/>
          </a:xfrm>
          <a:prstGeom prst="rect">
            <a:avLst/>
          </a:prstGeom>
        </p:spPr>
        <p:txBody>
          <a:bodyPr vert="horz" wrap="square" lIns="0" tIns="12700" rIns="0" bIns="0" rtlCol="0">
            <a:spAutoFit/>
          </a:bodyPr>
          <a:lstStyle/>
          <a:p>
            <a:pPr marL="226060" marR="5080" indent="-226060">
              <a:lnSpc>
                <a:spcPct val="156400"/>
              </a:lnSpc>
              <a:spcBef>
                <a:spcPts val="100"/>
              </a:spcBef>
              <a:buClr>
                <a:srgbClr val="000000"/>
              </a:buClr>
              <a:buFont typeface="Yu Gothic UI"/>
              <a:buChar char="✓"/>
              <a:tabLst>
                <a:tab pos="226060" algn="l"/>
              </a:tabLst>
            </a:pPr>
            <a:r>
              <a:rPr sz="1000" spc="-5" dirty="0">
                <a:solidFill>
                  <a:srgbClr val="43484C"/>
                </a:solidFill>
                <a:latin typeface="Verdana"/>
                <a:cs typeface="Verdana"/>
              </a:rPr>
              <a:t>Change of variables models </a:t>
            </a:r>
            <a:r>
              <a:rPr sz="1000" spc="-340" dirty="0">
                <a:solidFill>
                  <a:srgbClr val="43484C"/>
                </a:solidFill>
                <a:latin typeface="Verdana"/>
                <a:cs typeface="Verdana"/>
              </a:rPr>
              <a:t> </a:t>
            </a:r>
            <a:r>
              <a:rPr sz="1000" spc="-5" dirty="0">
                <a:solidFill>
                  <a:srgbClr val="43484C"/>
                </a:solidFill>
                <a:latin typeface="Verdana"/>
                <a:cs typeface="Verdana"/>
              </a:rPr>
              <a:t>Fully</a:t>
            </a:r>
            <a:r>
              <a:rPr sz="1000" spc="-15" dirty="0">
                <a:solidFill>
                  <a:srgbClr val="43484C"/>
                </a:solidFill>
                <a:latin typeface="Verdana"/>
                <a:cs typeface="Verdana"/>
              </a:rPr>
              <a:t> </a:t>
            </a:r>
            <a:r>
              <a:rPr sz="1000" spc="-5" dirty="0">
                <a:solidFill>
                  <a:srgbClr val="43484C"/>
                </a:solidFill>
                <a:latin typeface="Verdana"/>
                <a:cs typeface="Verdana"/>
              </a:rPr>
              <a:t>Visible</a:t>
            </a:r>
            <a:r>
              <a:rPr sz="1000" spc="-15" dirty="0">
                <a:solidFill>
                  <a:srgbClr val="43484C"/>
                </a:solidFill>
                <a:latin typeface="Verdana"/>
                <a:cs typeface="Verdana"/>
              </a:rPr>
              <a:t> </a:t>
            </a:r>
            <a:r>
              <a:rPr sz="1000" spc="-5" dirty="0">
                <a:solidFill>
                  <a:srgbClr val="43484C"/>
                </a:solidFill>
                <a:latin typeface="Verdana"/>
                <a:cs typeface="Verdana"/>
              </a:rPr>
              <a:t>Belief</a:t>
            </a:r>
            <a:r>
              <a:rPr sz="1000" spc="-15" dirty="0">
                <a:solidFill>
                  <a:srgbClr val="43484C"/>
                </a:solidFill>
                <a:latin typeface="Verdana"/>
                <a:cs typeface="Verdana"/>
              </a:rPr>
              <a:t> </a:t>
            </a:r>
            <a:r>
              <a:rPr sz="1000" spc="-5" dirty="0">
                <a:solidFill>
                  <a:srgbClr val="43484C"/>
                </a:solidFill>
                <a:latin typeface="Verdana"/>
                <a:cs typeface="Verdana"/>
              </a:rPr>
              <a:t>Nets</a:t>
            </a:r>
            <a:endParaRPr sz="1000">
              <a:solidFill>
                <a:prstClr val="black"/>
              </a:solidFill>
              <a:latin typeface="Verdana"/>
              <a:cs typeface="Verdana"/>
            </a:endParaRPr>
          </a:p>
          <a:p>
            <a:pPr marL="414020" lvl="1" indent="-153035">
              <a:spcBef>
                <a:spcPts val="100"/>
              </a:spcBef>
              <a:buClr>
                <a:srgbClr val="000000"/>
              </a:buClr>
              <a:buFont typeface="Arial MT"/>
              <a:buChar char="•"/>
              <a:tabLst>
                <a:tab pos="414655" algn="l"/>
              </a:tabLst>
            </a:pPr>
            <a:r>
              <a:rPr sz="1000" dirty="0">
                <a:solidFill>
                  <a:srgbClr val="43484C"/>
                </a:solidFill>
                <a:latin typeface="Verdana"/>
                <a:cs typeface="Verdana"/>
              </a:rPr>
              <a:t>PixelRNN</a:t>
            </a:r>
            <a:endParaRPr sz="1000">
              <a:solidFill>
                <a:prstClr val="black"/>
              </a:solidFill>
              <a:latin typeface="Verdana"/>
              <a:cs typeface="Verdana"/>
            </a:endParaRPr>
          </a:p>
        </p:txBody>
      </p:sp>
      <p:sp>
        <p:nvSpPr>
          <p:cNvPr id="23" name="object 23"/>
          <p:cNvSpPr/>
          <p:nvPr/>
        </p:nvSpPr>
        <p:spPr>
          <a:xfrm>
            <a:off x="88492" y="3479577"/>
            <a:ext cx="1805305" cy="429259"/>
          </a:xfrm>
          <a:custGeom>
            <a:avLst/>
            <a:gdLst/>
            <a:ahLst/>
            <a:cxnLst/>
            <a:rect l="l" t="t" r="r" b="b"/>
            <a:pathLst>
              <a:path w="1805305" h="429260">
                <a:moveTo>
                  <a:pt x="1733695" y="429038"/>
                </a:moveTo>
                <a:lnTo>
                  <a:pt x="71507" y="429038"/>
                </a:lnTo>
                <a:lnTo>
                  <a:pt x="43673" y="423419"/>
                </a:lnTo>
                <a:lnTo>
                  <a:pt x="20944" y="408094"/>
                </a:lnTo>
                <a:lnTo>
                  <a:pt x="5619" y="385365"/>
                </a:lnTo>
                <a:lnTo>
                  <a:pt x="0" y="357530"/>
                </a:lnTo>
                <a:lnTo>
                  <a:pt x="0" y="71507"/>
                </a:lnTo>
                <a:lnTo>
                  <a:pt x="5619" y="43673"/>
                </a:lnTo>
                <a:lnTo>
                  <a:pt x="20944" y="20944"/>
                </a:lnTo>
                <a:lnTo>
                  <a:pt x="43673" y="5619"/>
                </a:lnTo>
                <a:lnTo>
                  <a:pt x="71507" y="0"/>
                </a:lnTo>
                <a:lnTo>
                  <a:pt x="1733695" y="0"/>
                </a:lnTo>
                <a:lnTo>
                  <a:pt x="1773367" y="12014"/>
                </a:lnTo>
                <a:lnTo>
                  <a:pt x="1799759" y="44142"/>
                </a:lnTo>
                <a:lnTo>
                  <a:pt x="1805202" y="71507"/>
                </a:lnTo>
                <a:lnTo>
                  <a:pt x="1805202" y="357530"/>
                </a:lnTo>
                <a:lnTo>
                  <a:pt x="1799583" y="385365"/>
                </a:lnTo>
                <a:lnTo>
                  <a:pt x="1784258" y="408094"/>
                </a:lnTo>
                <a:lnTo>
                  <a:pt x="1761529" y="423419"/>
                </a:lnTo>
                <a:lnTo>
                  <a:pt x="1733695" y="429038"/>
                </a:lnTo>
                <a:close/>
              </a:path>
            </a:pathLst>
          </a:custGeom>
          <a:solidFill>
            <a:srgbClr val="EAEAEA"/>
          </a:solidFill>
        </p:spPr>
        <p:txBody>
          <a:bodyPr wrap="square" lIns="0" tIns="0" rIns="0" bIns="0" rtlCol="0"/>
          <a:lstStyle/>
          <a:p>
            <a:endParaRPr>
              <a:solidFill>
                <a:prstClr val="black"/>
              </a:solidFill>
              <a:latin typeface="Calibri"/>
            </a:endParaRPr>
          </a:p>
        </p:txBody>
      </p:sp>
      <p:grpSp>
        <p:nvGrpSpPr>
          <p:cNvPr id="5" name="Group 4">
            <a:extLst>
              <a:ext uri="{FF2B5EF4-FFF2-40B4-BE49-F238E27FC236}">
                <a16:creationId xmlns:a16="http://schemas.microsoft.com/office/drawing/2014/main" id="{4118E03D-7ADC-7D07-1223-51721EDBABAB}"/>
              </a:ext>
            </a:extLst>
          </p:cNvPr>
          <p:cNvGrpSpPr/>
          <p:nvPr/>
        </p:nvGrpSpPr>
        <p:grpSpPr>
          <a:xfrm>
            <a:off x="147706" y="2113411"/>
            <a:ext cx="7464163" cy="3156828"/>
            <a:chOff x="147706" y="2113411"/>
            <a:chExt cx="7464163" cy="3156828"/>
          </a:xfrm>
        </p:grpSpPr>
        <p:sp>
          <p:nvSpPr>
            <p:cNvPr id="12" name="object 12"/>
            <p:cNvSpPr txBox="1"/>
            <p:nvPr/>
          </p:nvSpPr>
          <p:spPr>
            <a:xfrm>
              <a:off x="296141" y="4851186"/>
              <a:ext cx="753745" cy="166712"/>
            </a:xfrm>
            <a:prstGeom prst="rect">
              <a:avLst/>
            </a:prstGeom>
          </p:spPr>
          <p:txBody>
            <a:bodyPr vert="horz" wrap="square" lIns="0" tIns="12700" rIns="0" bIns="0" rtlCol="0">
              <a:spAutoFit/>
            </a:bodyPr>
            <a:lstStyle/>
            <a:p>
              <a:pPr marL="165100" indent="-152400">
                <a:spcBef>
                  <a:spcPts val="100"/>
                </a:spcBef>
                <a:buClr>
                  <a:srgbClr val="000000"/>
                </a:buClr>
                <a:buFont typeface="Arial MT"/>
                <a:buChar char="•"/>
                <a:tabLst>
                  <a:tab pos="165100" algn="l"/>
                </a:tabLst>
              </a:pPr>
              <a:r>
                <a:rPr sz="1000" dirty="0">
                  <a:solidFill>
                    <a:srgbClr val="43484C"/>
                  </a:solidFill>
                  <a:latin typeface="Verdana"/>
                  <a:cs typeface="Verdana"/>
                </a:rPr>
                <a:t>PixelCNN</a:t>
              </a:r>
              <a:endParaRPr sz="1000">
                <a:solidFill>
                  <a:prstClr val="black"/>
                </a:solidFill>
                <a:latin typeface="Verdana"/>
                <a:cs typeface="Verdana"/>
              </a:endParaRPr>
            </a:p>
          </p:txBody>
        </p:sp>
        <p:sp>
          <p:nvSpPr>
            <p:cNvPr id="14" name="object 14"/>
            <p:cNvSpPr txBox="1"/>
            <p:nvPr/>
          </p:nvSpPr>
          <p:spPr>
            <a:xfrm>
              <a:off x="2007978" y="4918711"/>
              <a:ext cx="155194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Variational</a:t>
              </a:r>
              <a:r>
                <a:rPr sz="1000" spc="-70" dirty="0">
                  <a:solidFill>
                    <a:srgbClr val="43484C"/>
                  </a:solidFill>
                  <a:latin typeface="Verdana"/>
                  <a:cs typeface="Verdana"/>
                </a:rPr>
                <a:t> </a:t>
              </a:r>
              <a:r>
                <a:rPr sz="1000" spc="-5" dirty="0">
                  <a:solidFill>
                    <a:srgbClr val="43484C"/>
                  </a:solidFill>
                  <a:latin typeface="Verdana"/>
                  <a:cs typeface="Verdana"/>
                </a:rPr>
                <a:t>Autoencoder</a:t>
              </a:r>
              <a:endParaRPr sz="1000">
                <a:solidFill>
                  <a:prstClr val="black"/>
                </a:solidFill>
                <a:latin typeface="Verdana"/>
                <a:cs typeface="Verdana"/>
              </a:endParaRPr>
            </a:p>
          </p:txBody>
        </p:sp>
        <p:sp>
          <p:nvSpPr>
            <p:cNvPr id="15" name="object 15"/>
            <p:cNvSpPr/>
            <p:nvPr/>
          </p:nvSpPr>
          <p:spPr>
            <a:xfrm>
              <a:off x="3182785" y="2113411"/>
              <a:ext cx="1695450" cy="539750"/>
            </a:xfrm>
            <a:custGeom>
              <a:avLst/>
              <a:gdLst/>
              <a:ahLst/>
              <a:cxnLst/>
              <a:rect l="l" t="t" r="r" b="b"/>
              <a:pathLst>
                <a:path w="1695450" h="539750">
                  <a:moveTo>
                    <a:pt x="1605151" y="539248"/>
                  </a:moveTo>
                  <a:lnTo>
                    <a:pt x="89876" y="539248"/>
                  </a:lnTo>
                  <a:lnTo>
                    <a:pt x="54892" y="532186"/>
                  </a:lnTo>
                  <a:lnTo>
                    <a:pt x="26324" y="512924"/>
                  </a:lnTo>
                  <a:lnTo>
                    <a:pt x="7062" y="484356"/>
                  </a:lnTo>
                  <a:lnTo>
                    <a:pt x="0" y="449372"/>
                  </a:lnTo>
                  <a:lnTo>
                    <a:pt x="0" y="89876"/>
                  </a:lnTo>
                  <a:lnTo>
                    <a:pt x="7062" y="54892"/>
                  </a:lnTo>
                  <a:lnTo>
                    <a:pt x="26324" y="26324"/>
                  </a:lnTo>
                  <a:lnTo>
                    <a:pt x="54892" y="7062"/>
                  </a:lnTo>
                  <a:lnTo>
                    <a:pt x="89876" y="0"/>
                  </a:lnTo>
                  <a:lnTo>
                    <a:pt x="1605151" y="0"/>
                  </a:lnTo>
                  <a:lnTo>
                    <a:pt x="1655015" y="15100"/>
                  </a:lnTo>
                  <a:lnTo>
                    <a:pt x="1688186" y="55482"/>
                  </a:lnTo>
                  <a:lnTo>
                    <a:pt x="1695027" y="89876"/>
                  </a:lnTo>
                  <a:lnTo>
                    <a:pt x="1695027" y="449372"/>
                  </a:lnTo>
                  <a:lnTo>
                    <a:pt x="1687965" y="484356"/>
                  </a:lnTo>
                  <a:lnTo>
                    <a:pt x="1668703" y="512924"/>
                  </a:lnTo>
                  <a:lnTo>
                    <a:pt x="1640135" y="532186"/>
                  </a:lnTo>
                  <a:lnTo>
                    <a:pt x="1605151" y="539248"/>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16" name="object 16"/>
            <p:cNvSpPr txBox="1"/>
            <p:nvPr/>
          </p:nvSpPr>
          <p:spPr>
            <a:xfrm>
              <a:off x="3404939" y="2279024"/>
              <a:ext cx="125031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Generative</a:t>
              </a:r>
              <a:r>
                <a:rPr sz="1100" spc="-75" dirty="0">
                  <a:solidFill>
                    <a:srgbClr val="43484C"/>
                  </a:solidFill>
                  <a:latin typeface="Verdana"/>
                  <a:cs typeface="Verdana"/>
                </a:rPr>
                <a:t> </a:t>
              </a:r>
              <a:r>
                <a:rPr sz="1100" spc="-5" dirty="0">
                  <a:solidFill>
                    <a:srgbClr val="43484C"/>
                  </a:solidFill>
                  <a:latin typeface="Verdana"/>
                  <a:cs typeface="Verdana"/>
                </a:rPr>
                <a:t>Model</a:t>
              </a:r>
              <a:endParaRPr sz="1100">
                <a:solidFill>
                  <a:prstClr val="black"/>
                </a:solidFill>
                <a:latin typeface="Verdana"/>
                <a:cs typeface="Verdana"/>
              </a:endParaRPr>
            </a:p>
          </p:txBody>
        </p:sp>
        <p:sp>
          <p:nvSpPr>
            <p:cNvPr id="17" name="object 17"/>
            <p:cNvSpPr/>
            <p:nvPr/>
          </p:nvSpPr>
          <p:spPr>
            <a:xfrm>
              <a:off x="1328496" y="2830894"/>
              <a:ext cx="1695450" cy="514350"/>
            </a:xfrm>
            <a:custGeom>
              <a:avLst/>
              <a:gdLst/>
              <a:ahLst/>
              <a:cxnLst/>
              <a:rect l="l" t="t" r="r" b="b"/>
              <a:pathLst>
                <a:path w="1695450" h="514350">
                  <a:moveTo>
                    <a:pt x="1609322" y="514220"/>
                  </a:moveTo>
                  <a:lnTo>
                    <a:pt x="85705" y="514220"/>
                  </a:lnTo>
                  <a:lnTo>
                    <a:pt x="52344" y="507485"/>
                  </a:lnTo>
                  <a:lnTo>
                    <a:pt x="25102" y="489118"/>
                  </a:lnTo>
                  <a:lnTo>
                    <a:pt x="6735" y="461876"/>
                  </a:lnTo>
                  <a:lnTo>
                    <a:pt x="0" y="428515"/>
                  </a:lnTo>
                  <a:lnTo>
                    <a:pt x="0" y="85705"/>
                  </a:lnTo>
                  <a:lnTo>
                    <a:pt x="6735" y="52344"/>
                  </a:lnTo>
                  <a:lnTo>
                    <a:pt x="25102" y="25102"/>
                  </a:lnTo>
                  <a:lnTo>
                    <a:pt x="52344" y="6735"/>
                  </a:lnTo>
                  <a:lnTo>
                    <a:pt x="85705" y="0"/>
                  </a:lnTo>
                  <a:lnTo>
                    <a:pt x="1609322" y="0"/>
                  </a:lnTo>
                  <a:lnTo>
                    <a:pt x="1656872" y="14399"/>
                  </a:lnTo>
                  <a:lnTo>
                    <a:pt x="1688504" y="52907"/>
                  </a:lnTo>
                  <a:lnTo>
                    <a:pt x="1695027" y="85705"/>
                  </a:lnTo>
                  <a:lnTo>
                    <a:pt x="1695027" y="428515"/>
                  </a:lnTo>
                  <a:lnTo>
                    <a:pt x="1688292" y="461876"/>
                  </a:lnTo>
                  <a:lnTo>
                    <a:pt x="1669925" y="489118"/>
                  </a:lnTo>
                  <a:lnTo>
                    <a:pt x="1642683" y="507485"/>
                  </a:lnTo>
                  <a:lnTo>
                    <a:pt x="1609322" y="514220"/>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18" name="object 18"/>
            <p:cNvSpPr txBox="1"/>
            <p:nvPr/>
          </p:nvSpPr>
          <p:spPr>
            <a:xfrm>
              <a:off x="1624640" y="2983992"/>
              <a:ext cx="110236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Explicit</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19" name="object 19"/>
            <p:cNvSpPr/>
            <p:nvPr/>
          </p:nvSpPr>
          <p:spPr>
            <a:xfrm>
              <a:off x="5202119" y="2838513"/>
              <a:ext cx="1711960" cy="490220"/>
            </a:xfrm>
            <a:custGeom>
              <a:avLst/>
              <a:gdLst/>
              <a:ahLst/>
              <a:cxnLst/>
              <a:rect l="l" t="t" r="r" b="b"/>
              <a:pathLst>
                <a:path w="1711959" h="490219">
                  <a:moveTo>
                    <a:pt x="1630179" y="489793"/>
                  </a:moveTo>
                  <a:lnTo>
                    <a:pt x="81633" y="489793"/>
                  </a:lnTo>
                  <a:lnTo>
                    <a:pt x="49858" y="483378"/>
                  </a:lnTo>
                  <a:lnTo>
                    <a:pt x="23909" y="465884"/>
                  </a:lnTo>
                  <a:lnTo>
                    <a:pt x="6415" y="439935"/>
                  </a:lnTo>
                  <a:lnTo>
                    <a:pt x="0" y="408159"/>
                  </a:lnTo>
                  <a:lnTo>
                    <a:pt x="0" y="81633"/>
                  </a:lnTo>
                  <a:lnTo>
                    <a:pt x="6415" y="49858"/>
                  </a:lnTo>
                  <a:lnTo>
                    <a:pt x="23909" y="23910"/>
                  </a:lnTo>
                  <a:lnTo>
                    <a:pt x="49858" y="6415"/>
                  </a:lnTo>
                  <a:lnTo>
                    <a:pt x="81633" y="0"/>
                  </a:lnTo>
                  <a:lnTo>
                    <a:pt x="1630179" y="0"/>
                  </a:lnTo>
                  <a:lnTo>
                    <a:pt x="1675469" y="13715"/>
                  </a:lnTo>
                  <a:lnTo>
                    <a:pt x="1705598" y="50393"/>
                  </a:lnTo>
                  <a:lnTo>
                    <a:pt x="1711812" y="81633"/>
                  </a:lnTo>
                  <a:lnTo>
                    <a:pt x="1711812" y="408159"/>
                  </a:lnTo>
                  <a:lnTo>
                    <a:pt x="1705397" y="439935"/>
                  </a:lnTo>
                  <a:lnTo>
                    <a:pt x="1687902" y="465884"/>
                  </a:lnTo>
                  <a:lnTo>
                    <a:pt x="1661954" y="483378"/>
                  </a:lnTo>
                  <a:lnTo>
                    <a:pt x="1630179" y="48979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0" name="object 20"/>
            <p:cNvSpPr txBox="1"/>
            <p:nvPr/>
          </p:nvSpPr>
          <p:spPr>
            <a:xfrm>
              <a:off x="5494683" y="2996925"/>
              <a:ext cx="112712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Implicit</a:t>
              </a:r>
              <a:r>
                <a:rPr sz="1100" spc="-6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1" name="object 21"/>
            <p:cNvSpPr/>
            <p:nvPr/>
          </p:nvSpPr>
          <p:spPr>
            <a:xfrm>
              <a:off x="4659379" y="3461779"/>
              <a:ext cx="1085850" cy="449580"/>
            </a:xfrm>
            <a:custGeom>
              <a:avLst/>
              <a:gdLst/>
              <a:ahLst/>
              <a:cxnLst/>
              <a:rect l="l" t="t" r="r" b="b"/>
              <a:pathLst>
                <a:path w="1085850" h="449580">
                  <a:moveTo>
                    <a:pt x="1010636" y="449053"/>
                  </a:moveTo>
                  <a:lnTo>
                    <a:pt x="74843" y="449053"/>
                  </a:lnTo>
                  <a:lnTo>
                    <a:pt x="45710" y="443172"/>
                  </a:lnTo>
                  <a:lnTo>
                    <a:pt x="21921" y="427132"/>
                  </a:lnTo>
                  <a:lnTo>
                    <a:pt x="5881" y="403342"/>
                  </a:lnTo>
                  <a:lnTo>
                    <a:pt x="0" y="374210"/>
                  </a:lnTo>
                  <a:lnTo>
                    <a:pt x="0" y="74843"/>
                  </a:lnTo>
                  <a:lnTo>
                    <a:pt x="5881" y="45711"/>
                  </a:lnTo>
                  <a:lnTo>
                    <a:pt x="21921" y="21921"/>
                  </a:lnTo>
                  <a:lnTo>
                    <a:pt x="45710" y="5881"/>
                  </a:lnTo>
                  <a:lnTo>
                    <a:pt x="74843" y="0"/>
                  </a:lnTo>
                  <a:lnTo>
                    <a:pt x="1010636" y="0"/>
                  </a:lnTo>
                  <a:lnTo>
                    <a:pt x="1052160" y="12574"/>
                  </a:lnTo>
                  <a:lnTo>
                    <a:pt x="1079783" y="46202"/>
                  </a:lnTo>
                  <a:lnTo>
                    <a:pt x="1085480" y="74843"/>
                  </a:lnTo>
                  <a:lnTo>
                    <a:pt x="1085480" y="374210"/>
                  </a:lnTo>
                  <a:lnTo>
                    <a:pt x="1079599" y="403342"/>
                  </a:lnTo>
                  <a:lnTo>
                    <a:pt x="1063559" y="427132"/>
                  </a:lnTo>
                  <a:lnTo>
                    <a:pt x="1039769" y="443172"/>
                  </a:lnTo>
                  <a:lnTo>
                    <a:pt x="101063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2" name="object 22"/>
            <p:cNvSpPr txBox="1"/>
            <p:nvPr/>
          </p:nvSpPr>
          <p:spPr>
            <a:xfrm>
              <a:off x="4981246" y="3582295"/>
              <a:ext cx="441959"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Direct</a:t>
              </a:r>
              <a:endParaRPr sz="1100">
                <a:solidFill>
                  <a:prstClr val="black"/>
                </a:solidFill>
                <a:latin typeface="Verdana"/>
                <a:cs typeface="Verdana"/>
              </a:endParaRPr>
            </a:p>
          </p:txBody>
        </p:sp>
        <p:sp>
          <p:nvSpPr>
            <p:cNvPr id="24" name="object 24"/>
            <p:cNvSpPr txBox="1"/>
            <p:nvPr/>
          </p:nvSpPr>
          <p:spPr>
            <a:xfrm>
              <a:off x="365254" y="3590084"/>
              <a:ext cx="125158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Tractable</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5" name="object 25"/>
            <p:cNvSpPr/>
            <p:nvPr/>
          </p:nvSpPr>
          <p:spPr>
            <a:xfrm>
              <a:off x="2408745" y="3475665"/>
              <a:ext cx="1921510" cy="449580"/>
            </a:xfrm>
            <a:custGeom>
              <a:avLst/>
              <a:gdLst/>
              <a:ahLst/>
              <a:cxnLst/>
              <a:rect l="l" t="t" r="r" b="b"/>
              <a:pathLst>
                <a:path w="1921510" h="449580">
                  <a:moveTo>
                    <a:pt x="1846537" y="449053"/>
                  </a:moveTo>
                  <a:lnTo>
                    <a:pt x="74843" y="449053"/>
                  </a:lnTo>
                  <a:lnTo>
                    <a:pt x="45711" y="443172"/>
                  </a:lnTo>
                  <a:lnTo>
                    <a:pt x="21921" y="427132"/>
                  </a:lnTo>
                  <a:lnTo>
                    <a:pt x="5881" y="403342"/>
                  </a:lnTo>
                  <a:lnTo>
                    <a:pt x="0" y="374210"/>
                  </a:lnTo>
                  <a:lnTo>
                    <a:pt x="0" y="74843"/>
                  </a:lnTo>
                  <a:lnTo>
                    <a:pt x="5881" y="45711"/>
                  </a:lnTo>
                  <a:lnTo>
                    <a:pt x="21921" y="21921"/>
                  </a:lnTo>
                  <a:lnTo>
                    <a:pt x="45711" y="5881"/>
                  </a:lnTo>
                  <a:lnTo>
                    <a:pt x="74843" y="0"/>
                  </a:lnTo>
                  <a:lnTo>
                    <a:pt x="1846537" y="0"/>
                  </a:lnTo>
                  <a:lnTo>
                    <a:pt x="1888060" y="12574"/>
                  </a:lnTo>
                  <a:lnTo>
                    <a:pt x="1915683" y="46202"/>
                  </a:lnTo>
                  <a:lnTo>
                    <a:pt x="1921380" y="74843"/>
                  </a:lnTo>
                  <a:lnTo>
                    <a:pt x="1921380" y="374210"/>
                  </a:lnTo>
                  <a:lnTo>
                    <a:pt x="1915499" y="403342"/>
                  </a:lnTo>
                  <a:lnTo>
                    <a:pt x="1899459" y="427132"/>
                  </a:lnTo>
                  <a:lnTo>
                    <a:pt x="1875669" y="443172"/>
                  </a:lnTo>
                  <a:lnTo>
                    <a:pt x="1846537"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6" name="object 26"/>
            <p:cNvSpPr txBox="1"/>
            <p:nvPr/>
          </p:nvSpPr>
          <p:spPr>
            <a:xfrm>
              <a:off x="2622128" y="3596181"/>
              <a:ext cx="149352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Approximate</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7" name="object 27"/>
            <p:cNvSpPr/>
            <p:nvPr/>
          </p:nvSpPr>
          <p:spPr>
            <a:xfrm>
              <a:off x="6282814" y="3461780"/>
              <a:ext cx="1329055" cy="446405"/>
            </a:xfrm>
            <a:custGeom>
              <a:avLst/>
              <a:gdLst/>
              <a:ahLst/>
              <a:cxnLst/>
              <a:rect l="l" t="t" r="r" b="b"/>
              <a:pathLst>
                <a:path w="1329054" h="446405">
                  <a:moveTo>
                    <a:pt x="1254619" y="445982"/>
                  </a:moveTo>
                  <a:lnTo>
                    <a:pt x="74331" y="445982"/>
                  </a:lnTo>
                  <a:lnTo>
                    <a:pt x="45398" y="440140"/>
                  </a:lnTo>
                  <a:lnTo>
                    <a:pt x="21771" y="424210"/>
                  </a:lnTo>
                  <a:lnTo>
                    <a:pt x="5841" y="400583"/>
                  </a:lnTo>
                  <a:lnTo>
                    <a:pt x="0" y="371650"/>
                  </a:lnTo>
                  <a:lnTo>
                    <a:pt x="0" y="74331"/>
                  </a:lnTo>
                  <a:lnTo>
                    <a:pt x="5841" y="45398"/>
                  </a:lnTo>
                  <a:lnTo>
                    <a:pt x="21771" y="21771"/>
                  </a:lnTo>
                  <a:lnTo>
                    <a:pt x="45398" y="5841"/>
                  </a:lnTo>
                  <a:lnTo>
                    <a:pt x="74331" y="0"/>
                  </a:lnTo>
                  <a:lnTo>
                    <a:pt x="1254619" y="0"/>
                  </a:lnTo>
                  <a:lnTo>
                    <a:pt x="1295859" y="12488"/>
                  </a:lnTo>
                  <a:lnTo>
                    <a:pt x="1323293" y="45886"/>
                  </a:lnTo>
                  <a:lnTo>
                    <a:pt x="1328951" y="74331"/>
                  </a:lnTo>
                  <a:lnTo>
                    <a:pt x="1328951" y="371650"/>
                  </a:lnTo>
                  <a:lnTo>
                    <a:pt x="1323110" y="400583"/>
                  </a:lnTo>
                  <a:lnTo>
                    <a:pt x="1307180" y="424210"/>
                  </a:lnTo>
                  <a:lnTo>
                    <a:pt x="1283552" y="440140"/>
                  </a:lnTo>
                  <a:lnTo>
                    <a:pt x="1254619" y="445982"/>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8" name="object 28"/>
            <p:cNvSpPr txBox="1"/>
            <p:nvPr/>
          </p:nvSpPr>
          <p:spPr>
            <a:xfrm>
              <a:off x="6468754" y="3580758"/>
              <a:ext cx="95567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Markov</a:t>
              </a:r>
              <a:r>
                <a:rPr sz="1100" spc="-75" dirty="0">
                  <a:solidFill>
                    <a:srgbClr val="43484C"/>
                  </a:solidFill>
                  <a:latin typeface="Verdana"/>
                  <a:cs typeface="Verdana"/>
                </a:rPr>
                <a:t> </a:t>
              </a:r>
              <a:r>
                <a:rPr sz="1100" spc="-5" dirty="0">
                  <a:solidFill>
                    <a:srgbClr val="43484C"/>
                  </a:solidFill>
                  <a:latin typeface="Verdana"/>
                  <a:cs typeface="Verdana"/>
                </a:rPr>
                <a:t>chain</a:t>
              </a:r>
              <a:endParaRPr sz="1100">
                <a:solidFill>
                  <a:prstClr val="black"/>
                </a:solidFill>
                <a:latin typeface="Verdana"/>
                <a:cs typeface="Verdana"/>
              </a:endParaRPr>
            </a:p>
          </p:txBody>
        </p:sp>
        <p:sp>
          <p:nvSpPr>
            <p:cNvPr id="29" name="object 29"/>
            <p:cNvSpPr/>
            <p:nvPr/>
          </p:nvSpPr>
          <p:spPr>
            <a:xfrm>
              <a:off x="2199958" y="4070611"/>
              <a:ext cx="1085850" cy="449580"/>
            </a:xfrm>
            <a:custGeom>
              <a:avLst/>
              <a:gdLst/>
              <a:ahLst/>
              <a:cxnLst/>
              <a:rect l="l" t="t" r="r" b="b"/>
              <a:pathLst>
                <a:path w="1085850" h="449579">
                  <a:moveTo>
                    <a:pt x="1010636" y="449053"/>
                  </a:moveTo>
                  <a:lnTo>
                    <a:pt x="74843" y="449053"/>
                  </a:lnTo>
                  <a:lnTo>
                    <a:pt x="45711" y="443172"/>
                  </a:lnTo>
                  <a:lnTo>
                    <a:pt x="21921" y="427132"/>
                  </a:lnTo>
                  <a:lnTo>
                    <a:pt x="5881" y="403342"/>
                  </a:lnTo>
                  <a:lnTo>
                    <a:pt x="0" y="374209"/>
                  </a:lnTo>
                  <a:lnTo>
                    <a:pt x="0" y="74843"/>
                  </a:lnTo>
                  <a:lnTo>
                    <a:pt x="5881" y="45711"/>
                  </a:lnTo>
                  <a:lnTo>
                    <a:pt x="21921" y="21921"/>
                  </a:lnTo>
                  <a:lnTo>
                    <a:pt x="45711" y="5881"/>
                  </a:lnTo>
                  <a:lnTo>
                    <a:pt x="74843" y="0"/>
                  </a:lnTo>
                  <a:lnTo>
                    <a:pt x="1010636" y="0"/>
                  </a:lnTo>
                  <a:lnTo>
                    <a:pt x="1052160" y="12574"/>
                  </a:lnTo>
                  <a:lnTo>
                    <a:pt x="1079783" y="46202"/>
                  </a:lnTo>
                  <a:lnTo>
                    <a:pt x="1085480" y="74843"/>
                  </a:lnTo>
                  <a:lnTo>
                    <a:pt x="1085480" y="374209"/>
                  </a:lnTo>
                  <a:lnTo>
                    <a:pt x="1079599" y="403342"/>
                  </a:lnTo>
                  <a:lnTo>
                    <a:pt x="1063559" y="427132"/>
                  </a:lnTo>
                  <a:lnTo>
                    <a:pt x="1039769" y="443172"/>
                  </a:lnTo>
                  <a:lnTo>
                    <a:pt x="101063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30" name="object 30"/>
            <p:cNvSpPr txBox="1"/>
            <p:nvPr/>
          </p:nvSpPr>
          <p:spPr>
            <a:xfrm>
              <a:off x="2355231" y="4191125"/>
              <a:ext cx="77470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Variational</a:t>
              </a:r>
              <a:endParaRPr sz="1100">
                <a:solidFill>
                  <a:prstClr val="black"/>
                </a:solidFill>
                <a:latin typeface="Verdana"/>
                <a:cs typeface="Verdana"/>
              </a:endParaRPr>
            </a:p>
          </p:txBody>
        </p:sp>
        <p:sp>
          <p:nvSpPr>
            <p:cNvPr id="31" name="object 31"/>
            <p:cNvSpPr/>
            <p:nvPr/>
          </p:nvSpPr>
          <p:spPr>
            <a:xfrm>
              <a:off x="3430120" y="4070611"/>
              <a:ext cx="1200785" cy="449580"/>
            </a:xfrm>
            <a:custGeom>
              <a:avLst/>
              <a:gdLst/>
              <a:ahLst/>
              <a:cxnLst/>
              <a:rect l="l" t="t" r="r" b="b"/>
              <a:pathLst>
                <a:path w="1200785" h="449579">
                  <a:moveTo>
                    <a:pt x="1125516" y="449053"/>
                  </a:moveTo>
                  <a:lnTo>
                    <a:pt x="74843" y="449053"/>
                  </a:lnTo>
                  <a:lnTo>
                    <a:pt x="45711" y="443172"/>
                  </a:lnTo>
                  <a:lnTo>
                    <a:pt x="21921" y="427132"/>
                  </a:lnTo>
                  <a:lnTo>
                    <a:pt x="5881" y="403342"/>
                  </a:lnTo>
                  <a:lnTo>
                    <a:pt x="0" y="374209"/>
                  </a:lnTo>
                  <a:lnTo>
                    <a:pt x="0" y="74843"/>
                  </a:lnTo>
                  <a:lnTo>
                    <a:pt x="5881" y="45711"/>
                  </a:lnTo>
                  <a:lnTo>
                    <a:pt x="21921" y="21921"/>
                  </a:lnTo>
                  <a:lnTo>
                    <a:pt x="45711" y="5881"/>
                  </a:lnTo>
                  <a:lnTo>
                    <a:pt x="74843" y="0"/>
                  </a:lnTo>
                  <a:lnTo>
                    <a:pt x="1125516" y="0"/>
                  </a:lnTo>
                  <a:lnTo>
                    <a:pt x="1167040" y="12574"/>
                  </a:lnTo>
                  <a:lnTo>
                    <a:pt x="1194663" y="46202"/>
                  </a:lnTo>
                  <a:lnTo>
                    <a:pt x="1200360" y="74843"/>
                  </a:lnTo>
                  <a:lnTo>
                    <a:pt x="1200360" y="374209"/>
                  </a:lnTo>
                  <a:lnTo>
                    <a:pt x="1194479" y="403342"/>
                  </a:lnTo>
                  <a:lnTo>
                    <a:pt x="1178439" y="427132"/>
                  </a:lnTo>
                  <a:lnTo>
                    <a:pt x="1154649" y="443172"/>
                  </a:lnTo>
                  <a:lnTo>
                    <a:pt x="112551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32" name="object 32"/>
            <p:cNvSpPr txBox="1"/>
            <p:nvPr/>
          </p:nvSpPr>
          <p:spPr>
            <a:xfrm>
              <a:off x="3551764" y="4191125"/>
              <a:ext cx="95567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Markov</a:t>
              </a:r>
              <a:r>
                <a:rPr sz="1100" spc="-75" dirty="0">
                  <a:solidFill>
                    <a:srgbClr val="43484C"/>
                  </a:solidFill>
                  <a:latin typeface="Verdana"/>
                  <a:cs typeface="Verdana"/>
                </a:rPr>
                <a:t> </a:t>
              </a:r>
              <a:r>
                <a:rPr sz="1100" spc="-5" dirty="0">
                  <a:solidFill>
                    <a:srgbClr val="43484C"/>
                  </a:solidFill>
                  <a:latin typeface="Verdana"/>
                  <a:cs typeface="Verdana"/>
                </a:rPr>
                <a:t>chain</a:t>
              </a:r>
              <a:endParaRPr sz="1100">
                <a:solidFill>
                  <a:prstClr val="black"/>
                </a:solidFill>
                <a:latin typeface="Verdana"/>
                <a:cs typeface="Verdana"/>
              </a:endParaRPr>
            </a:p>
          </p:txBody>
        </p:sp>
        <p:sp>
          <p:nvSpPr>
            <p:cNvPr id="33" name="object 33"/>
            <p:cNvSpPr txBox="1"/>
            <p:nvPr/>
          </p:nvSpPr>
          <p:spPr>
            <a:xfrm>
              <a:off x="3921162" y="4910070"/>
              <a:ext cx="1265555"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Boltzmann</a:t>
              </a:r>
              <a:r>
                <a:rPr sz="1000" spc="-70" dirty="0">
                  <a:solidFill>
                    <a:srgbClr val="43484C"/>
                  </a:solidFill>
                  <a:latin typeface="Verdana"/>
                  <a:cs typeface="Verdana"/>
                </a:rPr>
                <a:t> </a:t>
              </a:r>
              <a:r>
                <a:rPr sz="1000" spc="-5" dirty="0">
                  <a:solidFill>
                    <a:srgbClr val="43484C"/>
                  </a:solidFill>
                  <a:latin typeface="Verdana"/>
                  <a:cs typeface="Verdana"/>
                </a:rPr>
                <a:t>Machine</a:t>
              </a:r>
              <a:endParaRPr sz="1000">
                <a:solidFill>
                  <a:prstClr val="black"/>
                </a:solidFill>
                <a:latin typeface="Verdana"/>
                <a:cs typeface="Verdana"/>
              </a:endParaRPr>
            </a:p>
          </p:txBody>
        </p:sp>
        <p:sp>
          <p:nvSpPr>
            <p:cNvPr id="34" name="object 34"/>
            <p:cNvSpPr/>
            <p:nvPr/>
          </p:nvSpPr>
          <p:spPr>
            <a:xfrm>
              <a:off x="147706" y="4705672"/>
              <a:ext cx="1134110" cy="398780"/>
            </a:xfrm>
            <a:custGeom>
              <a:avLst/>
              <a:gdLst/>
              <a:ahLst/>
              <a:cxnLst/>
              <a:rect l="l" t="t" r="r" b="b"/>
              <a:pathLst>
                <a:path w="1134110" h="398779">
                  <a:moveTo>
                    <a:pt x="0" y="199248"/>
                  </a:moveTo>
                  <a:lnTo>
                    <a:pt x="14974" y="153562"/>
                  </a:lnTo>
                  <a:lnTo>
                    <a:pt x="57627" y="111623"/>
                  </a:lnTo>
                  <a:lnTo>
                    <a:pt x="124557" y="74628"/>
                  </a:lnTo>
                  <a:lnTo>
                    <a:pt x="166062" y="58358"/>
                  </a:lnTo>
                  <a:lnTo>
                    <a:pt x="212360" y="43772"/>
                  </a:lnTo>
                  <a:lnTo>
                    <a:pt x="263025" y="31020"/>
                  </a:lnTo>
                  <a:lnTo>
                    <a:pt x="317633" y="20251"/>
                  </a:lnTo>
                  <a:lnTo>
                    <a:pt x="375757" y="11615"/>
                  </a:lnTo>
                  <a:lnTo>
                    <a:pt x="436972" y="5262"/>
                  </a:lnTo>
                  <a:lnTo>
                    <a:pt x="500852" y="1340"/>
                  </a:lnTo>
                  <a:lnTo>
                    <a:pt x="566973" y="0"/>
                  </a:lnTo>
                  <a:lnTo>
                    <a:pt x="633095" y="1340"/>
                  </a:lnTo>
                  <a:lnTo>
                    <a:pt x="696975" y="5262"/>
                  </a:lnTo>
                  <a:lnTo>
                    <a:pt x="758190" y="11615"/>
                  </a:lnTo>
                  <a:lnTo>
                    <a:pt x="816314" y="20251"/>
                  </a:lnTo>
                  <a:lnTo>
                    <a:pt x="870922" y="31020"/>
                  </a:lnTo>
                  <a:lnTo>
                    <a:pt x="921587" y="43772"/>
                  </a:lnTo>
                  <a:lnTo>
                    <a:pt x="967885" y="58358"/>
                  </a:lnTo>
                  <a:lnTo>
                    <a:pt x="1009390" y="74628"/>
                  </a:lnTo>
                  <a:lnTo>
                    <a:pt x="1045676" y="92433"/>
                  </a:lnTo>
                  <a:lnTo>
                    <a:pt x="1100894" y="132050"/>
                  </a:lnTo>
                  <a:lnTo>
                    <a:pt x="1130133" y="176011"/>
                  </a:lnTo>
                  <a:lnTo>
                    <a:pt x="1133947" y="199248"/>
                  </a:lnTo>
                  <a:lnTo>
                    <a:pt x="1118973" y="244934"/>
                  </a:lnTo>
                  <a:lnTo>
                    <a:pt x="1076320" y="286872"/>
                  </a:lnTo>
                  <a:lnTo>
                    <a:pt x="1009390" y="323867"/>
                  </a:lnTo>
                  <a:lnTo>
                    <a:pt x="967885" y="340138"/>
                  </a:lnTo>
                  <a:lnTo>
                    <a:pt x="921587" y="354724"/>
                  </a:lnTo>
                  <a:lnTo>
                    <a:pt x="870922" y="367476"/>
                  </a:lnTo>
                  <a:lnTo>
                    <a:pt x="816314" y="378244"/>
                  </a:lnTo>
                  <a:lnTo>
                    <a:pt x="758190" y="386880"/>
                  </a:lnTo>
                  <a:lnTo>
                    <a:pt x="696975" y="393234"/>
                  </a:lnTo>
                  <a:lnTo>
                    <a:pt x="633095" y="397156"/>
                  </a:lnTo>
                  <a:lnTo>
                    <a:pt x="566973" y="398496"/>
                  </a:lnTo>
                  <a:lnTo>
                    <a:pt x="500852" y="397156"/>
                  </a:lnTo>
                  <a:lnTo>
                    <a:pt x="436972" y="393234"/>
                  </a:lnTo>
                  <a:lnTo>
                    <a:pt x="375757" y="386880"/>
                  </a:lnTo>
                  <a:lnTo>
                    <a:pt x="317633" y="378244"/>
                  </a:lnTo>
                  <a:lnTo>
                    <a:pt x="263025" y="367476"/>
                  </a:lnTo>
                  <a:lnTo>
                    <a:pt x="212360" y="354724"/>
                  </a:lnTo>
                  <a:lnTo>
                    <a:pt x="166062" y="340138"/>
                  </a:lnTo>
                  <a:lnTo>
                    <a:pt x="124557" y="323867"/>
                  </a:lnTo>
                  <a:lnTo>
                    <a:pt x="88271" y="306062"/>
                  </a:lnTo>
                  <a:lnTo>
                    <a:pt x="33053" y="266446"/>
                  </a:lnTo>
                  <a:lnTo>
                    <a:pt x="3814" y="222484"/>
                  </a:lnTo>
                  <a:lnTo>
                    <a:pt x="0" y="199248"/>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nvGrpSpPr>
            <p:cNvPr id="35" name="object 35"/>
            <p:cNvGrpSpPr/>
            <p:nvPr/>
          </p:nvGrpSpPr>
          <p:grpSpPr>
            <a:xfrm>
              <a:off x="798211" y="3966468"/>
              <a:ext cx="217804" cy="279400"/>
              <a:chOff x="798211" y="3109218"/>
              <a:chExt cx="217804" cy="279400"/>
            </a:xfrm>
          </p:grpSpPr>
          <p:pic>
            <p:nvPicPr>
              <p:cNvPr id="36" name="object 36"/>
              <p:cNvPicPr/>
              <p:nvPr/>
            </p:nvPicPr>
            <p:blipFill>
              <a:blip r:embed="rId2" cstate="print"/>
              <a:stretch>
                <a:fillRect/>
              </a:stretch>
            </p:blipFill>
            <p:spPr>
              <a:xfrm>
                <a:off x="810911" y="3121918"/>
                <a:ext cx="191978" cy="253600"/>
              </a:xfrm>
              <a:prstGeom prst="rect">
                <a:avLst/>
              </a:prstGeom>
            </p:spPr>
          </p:pic>
          <p:sp>
            <p:nvSpPr>
              <p:cNvPr id="37" name="object 37"/>
              <p:cNvSpPr/>
              <p:nvPr/>
            </p:nvSpPr>
            <p:spPr>
              <a:xfrm>
                <a:off x="810911" y="3121918"/>
                <a:ext cx="192405" cy="254000"/>
              </a:xfrm>
              <a:custGeom>
                <a:avLst/>
                <a:gdLst/>
                <a:ahLst/>
                <a:cxnLst/>
                <a:rect l="l" t="t" r="r" b="b"/>
                <a:pathLst>
                  <a:path w="192405" h="254000">
                    <a:moveTo>
                      <a:pt x="0" y="157611"/>
                    </a:moveTo>
                    <a:lnTo>
                      <a:pt x="47994" y="157611"/>
                    </a:lnTo>
                    <a:lnTo>
                      <a:pt x="47994" y="0"/>
                    </a:lnTo>
                    <a:lnTo>
                      <a:pt x="143984" y="0"/>
                    </a:lnTo>
                    <a:lnTo>
                      <a:pt x="143984" y="157611"/>
                    </a:lnTo>
                    <a:lnTo>
                      <a:pt x="191978" y="157611"/>
                    </a:lnTo>
                    <a:lnTo>
                      <a:pt x="95989" y="253600"/>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grpSp>
          <p:nvGrpSpPr>
            <p:cNvPr id="38" name="object 38"/>
            <p:cNvGrpSpPr/>
            <p:nvPr/>
          </p:nvGrpSpPr>
          <p:grpSpPr>
            <a:xfrm>
              <a:off x="1904793" y="4558404"/>
              <a:ext cx="2247900" cy="711835"/>
              <a:chOff x="1904793" y="3701153"/>
              <a:chExt cx="2247900" cy="711835"/>
            </a:xfrm>
          </p:grpSpPr>
          <p:sp>
            <p:nvSpPr>
              <p:cNvPr id="39" name="object 39"/>
              <p:cNvSpPr/>
              <p:nvPr/>
            </p:nvSpPr>
            <p:spPr>
              <a:xfrm>
                <a:off x="2633561" y="3713853"/>
                <a:ext cx="218440" cy="304800"/>
              </a:xfrm>
              <a:custGeom>
                <a:avLst/>
                <a:gdLst/>
                <a:ahLst/>
                <a:cxnLst/>
                <a:rect l="l" t="t" r="r" b="b"/>
                <a:pathLst>
                  <a:path w="218439" h="304800">
                    <a:moveTo>
                      <a:pt x="109137" y="304423"/>
                    </a:moveTo>
                    <a:lnTo>
                      <a:pt x="0" y="195285"/>
                    </a:lnTo>
                    <a:lnTo>
                      <a:pt x="54568" y="195285"/>
                    </a:lnTo>
                    <a:lnTo>
                      <a:pt x="54568" y="0"/>
                    </a:lnTo>
                    <a:lnTo>
                      <a:pt x="163706" y="0"/>
                    </a:lnTo>
                    <a:lnTo>
                      <a:pt x="163706" y="195285"/>
                    </a:lnTo>
                    <a:lnTo>
                      <a:pt x="218275" y="195285"/>
                    </a:lnTo>
                    <a:lnTo>
                      <a:pt x="109137" y="304423"/>
                    </a:lnTo>
                    <a:close/>
                  </a:path>
                </a:pathLst>
              </a:custGeom>
              <a:solidFill>
                <a:srgbClr val="99A0A5"/>
              </a:solidFill>
            </p:spPr>
            <p:txBody>
              <a:bodyPr wrap="square" lIns="0" tIns="0" rIns="0" bIns="0" rtlCol="0"/>
              <a:lstStyle/>
              <a:p>
                <a:endParaRPr>
                  <a:solidFill>
                    <a:prstClr val="black"/>
                  </a:solidFill>
                  <a:latin typeface="Calibri"/>
                </a:endParaRPr>
              </a:p>
            </p:txBody>
          </p:sp>
          <p:sp>
            <p:nvSpPr>
              <p:cNvPr id="40" name="object 40"/>
              <p:cNvSpPr/>
              <p:nvPr/>
            </p:nvSpPr>
            <p:spPr>
              <a:xfrm>
                <a:off x="2633561" y="3713853"/>
                <a:ext cx="218440" cy="304800"/>
              </a:xfrm>
              <a:custGeom>
                <a:avLst/>
                <a:gdLst/>
                <a:ahLst/>
                <a:cxnLst/>
                <a:rect l="l" t="t" r="r" b="b"/>
                <a:pathLst>
                  <a:path w="218439" h="304800">
                    <a:moveTo>
                      <a:pt x="0" y="195285"/>
                    </a:moveTo>
                    <a:lnTo>
                      <a:pt x="54568" y="195285"/>
                    </a:lnTo>
                    <a:lnTo>
                      <a:pt x="54568" y="0"/>
                    </a:lnTo>
                    <a:lnTo>
                      <a:pt x="163706" y="0"/>
                    </a:lnTo>
                    <a:lnTo>
                      <a:pt x="163706" y="195285"/>
                    </a:lnTo>
                    <a:lnTo>
                      <a:pt x="218275" y="195285"/>
                    </a:lnTo>
                    <a:lnTo>
                      <a:pt x="109137" y="304423"/>
                    </a:lnTo>
                    <a:lnTo>
                      <a:pt x="0" y="195285"/>
                    </a:lnTo>
                    <a:close/>
                  </a:path>
                </a:pathLst>
              </a:custGeom>
              <a:ln w="25399">
                <a:solidFill>
                  <a:srgbClr val="43484C"/>
                </a:solidFill>
              </a:ln>
            </p:spPr>
            <p:txBody>
              <a:bodyPr wrap="square" lIns="0" tIns="0" rIns="0" bIns="0" rtlCol="0"/>
              <a:lstStyle/>
              <a:p>
                <a:endParaRPr>
                  <a:solidFill>
                    <a:prstClr val="black"/>
                  </a:solidFill>
                  <a:latin typeface="Calibri"/>
                </a:endParaRPr>
              </a:p>
            </p:txBody>
          </p:sp>
          <p:sp>
            <p:nvSpPr>
              <p:cNvPr id="41" name="object 41"/>
              <p:cNvSpPr/>
              <p:nvPr/>
            </p:nvSpPr>
            <p:spPr>
              <a:xfrm>
                <a:off x="3921161" y="3713853"/>
                <a:ext cx="218440" cy="304800"/>
              </a:xfrm>
              <a:custGeom>
                <a:avLst/>
                <a:gdLst/>
                <a:ahLst/>
                <a:cxnLst/>
                <a:rect l="l" t="t" r="r" b="b"/>
                <a:pathLst>
                  <a:path w="218439" h="304800">
                    <a:moveTo>
                      <a:pt x="109137" y="304423"/>
                    </a:moveTo>
                    <a:lnTo>
                      <a:pt x="0" y="195285"/>
                    </a:lnTo>
                    <a:lnTo>
                      <a:pt x="54568" y="195285"/>
                    </a:lnTo>
                    <a:lnTo>
                      <a:pt x="54568" y="0"/>
                    </a:lnTo>
                    <a:lnTo>
                      <a:pt x="163706" y="0"/>
                    </a:lnTo>
                    <a:lnTo>
                      <a:pt x="163706" y="195285"/>
                    </a:lnTo>
                    <a:lnTo>
                      <a:pt x="218275" y="195285"/>
                    </a:lnTo>
                    <a:lnTo>
                      <a:pt x="109137" y="304423"/>
                    </a:lnTo>
                    <a:close/>
                  </a:path>
                </a:pathLst>
              </a:custGeom>
              <a:solidFill>
                <a:srgbClr val="99A0A5"/>
              </a:solidFill>
            </p:spPr>
            <p:txBody>
              <a:bodyPr wrap="square" lIns="0" tIns="0" rIns="0" bIns="0" rtlCol="0"/>
              <a:lstStyle/>
              <a:p>
                <a:endParaRPr>
                  <a:solidFill>
                    <a:prstClr val="black"/>
                  </a:solidFill>
                  <a:latin typeface="Calibri"/>
                </a:endParaRPr>
              </a:p>
            </p:txBody>
          </p:sp>
          <p:sp>
            <p:nvSpPr>
              <p:cNvPr id="42" name="object 42"/>
              <p:cNvSpPr/>
              <p:nvPr/>
            </p:nvSpPr>
            <p:spPr>
              <a:xfrm>
                <a:off x="3921161" y="3713853"/>
                <a:ext cx="218440" cy="304800"/>
              </a:xfrm>
              <a:custGeom>
                <a:avLst/>
                <a:gdLst/>
                <a:ahLst/>
                <a:cxnLst/>
                <a:rect l="l" t="t" r="r" b="b"/>
                <a:pathLst>
                  <a:path w="218439" h="304800">
                    <a:moveTo>
                      <a:pt x="0" y="195285"/>
                    </a:moveTo>
                    <a:lnTo>
                      <a:pt x="54568" y="195285"/>
                    </a:lnTo>
                    <a:lnTo>
                      <a:pt x="54568" y="0"/>
                    </a:lnTo>
                    <a:lnTo>
                      <a:pt x="163706" y="0"/>
                    </a:lnTo>
                    <a:lnTo>
                      <a:pt x="163706" y="195285"/>
                    </a:lnTo>
                    <a:lnTo>
                      <a:pt x="218275" y="195285"/>
                    </a:lnTo>
                    <a:lnTo>
                      <a:pt x="109137" y="304423"/>
                    </a:lnTo>
                    <a:lnTo>
                      <a:pt x="0" y="195285"/>
                    </a:lnTo>
                    <a:close/>
                  </a:path>
                </a:pathLst>
              </a:custGeom>
              <a:ln w="25399">
                <a:solidFill>
                  <a:srgbClr val="43484C"/>
                </a:solidFill>
              </a:ln>
            </p:spPr>
            <p:txBody>
              <a:bodyPr wrap="square" lIns="0" tIns="0" rIns="0" bIns="0" rtlCol="0"/>
              <a:lstStyle/>
              <a:p>
                <a:endParaRPr>
                  <a:solidFill>
                    <a:prstClr val="black"/>
                  </a:solidFill>
                  <a:latin typeface="Calibri"/>
                </a:endParaRPr>
              </a:p>
            </p:txBody>
          </p:sp>
          <p:sp>
            <p:nvSpPr>
              <p:cNvPr id="43" name="object 43"/>
              <p:cNvSpPr/>
              <p:nvPr/>
            </p:nvSpPr>
            <p:spPr>
              <a:xfrm>
                <a:off x="1917493" y="4001773"/>
                <a:ext cx="1723389" cy="398780"/>
              </a:xfrm>
              <a:custGeom>
                <a:avLst/>
                <a:gdLst/>
                <a:ahLst/>
                <a:cxnLst/>
                <a:rect l="l" t="t" r="r" b="b"/>
                <a:pathLst>
                  <a:path w="1723389" h="398779">
                    <a:moveTo>
                      <a:pt x="0" y="199248"/>
                    </a:moveTo>
                    <a:lnTo>
                      <a:pt x="3162" y="182056"/>
                    </a:lnTo>
                    <a:lnTo>
                      <a:pt x="12476" y="165270"/>
                    </a:lnTo>
                    <a:lnTo>
                      <a:pt x="48525" y="133156"/>
                    </a:lnTo>
                    <a:lnTo>
                      <a:pt x="106079" y="103384"/>
                    </a:lnTo>
                    <a:lnTo>
                      <a:pt x="142273" y="89526"/>
                    </a:lnTo>
                    <a:lnTo>
                      <a:pt x="183068" y="76433"/>
                    </a:lnTo>
                    <a:lnTo>
                      <a:pt x="228205" y="64164"/>
                    </a:lnTo>
                    <a:lnTo>
                      <a:pt x="277424" y="52780"/>
                    </a:lnTo>
                    <a:lnTo>
                      <a:pt x="330469" y="42341"/>
                    </a:lnTo>
                    <a:lnTo>
                      <a:pt x="387079" y="32906"/>
                    </a:lnTo>
                    <a:lnTo>
                      <a:pt x="446997" y="24534"/>
                    </a:lnTo>
                    <a:lnTo>
                      <a:pt x="509963" y="17287"/>
                    </a:lnTo>
                    <a:lnTo>
                      <a:pt x="575720" y="11223"/>
                    </a:lnTo>
                    <a:lnTo>
                      <a:pt x="644008" y="6402"/>
                    </a:lnTo>
                    <a:lnTo>
                      <a:pt x="714569" y="2885"/>
                    </a:lnTo>
                    <a:lnTo>
                      <a:pt x="787145" y="731"/>
                    </a:lnTo>
                    <a:lnTo>
                      <a:pt x="861476" y="0"/>
                    </a:lnTo>
                    <a:lnTo>
                      <a:pt x="935808" y="731"/>
                    </a:lnTo>
                    <a:lnTo>
                      <a:pt x="1008384" y="2885"/>
                    </a:lnTo>
                    <a:lnTo>
                      <a:pt x="1078945" y="6402"/>
                    </a:lnTo>
                    <a:lnTo>
                      <a:pt x="1147233" y="11223"/>
                    </a:lnTo>
                    <a:lnTo>
                      <a:pt x="1212990" y="17287"/>
                    </a:lnTo>
                    <a:lnTo>
                      <a:pt x="1275956" y="24534"/>
                    </a:lnTo>
                    <a:lnTo>
                      <a:pt x="1335874" y="32906"/>
                    </a:lnTo>
                    <a:lnTo>
                      <a:pt x="1392484" y="42341"/>
                    </a:lnTo>
                    <a:lnTo>
                      <a:pt x="1445529" y="52780"/>
                    </a:lnTo>
                    <a:lnTo>
                      <a:pt x="1494748" y="64164"/>
                    </a:lnTo>
                    <a:lnTo>
                      <a:pt x="1539885" y="76433"/>
                    </a:lnTo>
                    <a:lnTo>
                      <a:pt x="1580680" y="89526"/>
                    </a:lnTo>
                    <a:lnTo>
                      <a:pt x="1616874" y="103384"/>
                    </a:lnTo>
                    <a:lnTo>
                      <a:pt x="1674428" y="133156"/>
                    </a:lnTo>
                    <a:lnTo>
                      <a:pt x="1710477" y="165270"/>
                    </a:lnTo>
                    <a:lnTo>
                      <a:pt x="1722953" y="199248"/>
                    </a:lnTo>
                    <a:lnTo>
                      <a:pt x="1695270" y="249546"/>
                    </a:lnTo>
                    <a:lnTo>
                      <a:pt x="1648210" y="280548"/>
                    </a:lnTo>
                    <a:lnTo>
                      <a:pt x="1580680" y="308970"/>
                    </a:lnTo>
                    <a:lnTo>
                      <a:pt x="1539885" y="322063"/>
                    </a:lnTo>
                    <a:lnTo>
                      <a:pt x="1494748" y="334332"/>
                    </a:lnTo>
                    <a:lnTo>
                      <a:pt x="1445529" y="345716"/>
                    </a:lnTo>
                    <a:lnTo>
                      <a:pt x="1392484" y="356155"/>
                    </a:lnTo>
                    <a:lnTo>
                      <a:pt x="1335874" y="365590"/>
                    </a:lnTo>
                    <a:lnTo>
                      <a:pt x="1275956" y="373962"/>
                    </a:lnTo>
                    <a:lnTo>
                      <a:pt x="1212990" y="381209"/>
                    </a:lnTo>
                    <a:lnTo>
                      <a:pt x="1147233" y="387273"/>
                    </a:lnTo>
                    <a:lnTo>
                      <a:pt x="1078945" y="392094"/>
                    </a:lnTo>
                    <a:lnTo>
                      <a:pt x="1008384" y="395611"/>
                    </a:lnTo>
                    <a:lnTo>
                      <a:pt x="935808" y="397765"/>
                    </a:lnTo>
                    <a:lnTo>
                      <a:pt x="861476" y="398496"/>
                    </a:lnTo>
                    <a:lnTo>
                      <a:pt x="787145" y="397765"/>
                    </a:lnTo>
                    <a:lnTo>
                      <a:pt x="714569" y="395611"/>
                    </a:lnTo>
                    <a:lnTo>
                      <a:pt x="644008" y="392094"/>
                    </a:lnTo>
                    <a:lnTo>
                      <a:pt x="575720" y="387273"/>
                    </a:lnTo>
                    <a:lnTo>
                      <a:pt x="509963" y="381209"/>
                    </a:lnTo>
                    <a:lnTo>
                      <a:pt x="446997" y="373962"/>
                    </a:lnTo>
                    <a:lnTo>
                      <a:pt x="387079" y="365590"/>
                    </a:lnTo>
                    <a:lnTo>
                      <a:pt x="330469" y="356155"/>
                    </a:lnTo>
                    <a:lnTo>
                      <a:pt x="277424" y="345716"/>
                    </a:lnTo>
                    <a:lnTo>
                      <a:pt x="228205" y="334332"/>
                    </a:lnTo>
                    <a:lnTo>
                      <a:pt x="183068" y="322063"/>
                    </a:lnTo>
                    <a:lnTo>
                      <a:pt x="142273" y="308970"/>
                    </a:lnTo>
                    <a:lnTo>
                      <a:pt x="106079" y="295112"/>
                    </a:lnTo>
                    <a:lnTo>
                      <a:pt x="48525" y="265340"/>
                    </a:lnTo>
                    <a:lnTo>
                      <a:pt x="12476" y="233226"/>
                    </a:lnTo>
                    <a:lnTo>
                      <a:pt x="3162" y="216440"/>
                    </a:lnTo>
                    <a:lnTo>
                      <a:pt x="0" y="199248"/>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grpSp>
          <p:nvGrpSpPr>
            <p:cNvPr id="44" name="object 44"/>
            <p:cNvGrpSpPr/>
            <p:nvPr/>
          </p:nvGrpSpPr>
          <p:grpSpPr>
            <a:xfrm>
              <a:off x="5123238" y="3966468"/>
              <a:ext cx="217804" cy="279400"/>
              <a:chOff x="5123238" y="3109218"/>
              <a:chExt cx="217804" cy="279400"/>
            </a:xfrm>
          </p:grpSpPr>
          <p:pic>
            <p:nvPicPr>
              <p:cNvPr id="45" name="object 45"/>
              <p:cNvPicPr/>
              <p:nvPr/>
            </p:nvPicPr>
            <p:blipFill>
              <a:blip r:embed="rId2" cstate="print"/>
              <a:stretch>
                <a:fillRect/>
              </a:stretch>
            </p:blipFill>
            <p:spPr>
              <a:xfrm>
                <a:off x="5135938" y="3121918"/>
                <a:ext cx="191978" cy="253600"/>
              </a:xfrm>
              <a:prstGeom prst="rect">
                <a:avLst/>
              </a:prstGeom>
            </p:spPr>
          </p:pic>
          <p:sp>
            <p:nvSpPr>
              <p:cNvPr id="46" name="object 46"/>
              <p:cNvSpPr/>
              <p:nvPr/>
            </p:nvSpPr>
            <p:spPr>
              <a:xfrm>
                <a:off x="5135938" y="3121918"/>
                <a:ext cx="192405" cy="254000"/>
              </a:xfrm>
              <a:custGeom>
                <a:avLst/>
                <a:gdLst/>
                <a:ahLst/>
                <a:cxnLst/>
                <a:rect l="l" t="t" r="r" b="b"/>
                <a:pathLst>
                  <a:path w="192404" h="254000">
                    <a:moveTo>
                      <a:pt x="0" y="157611"/>
                    </a:moveTo>
                    <a:lnTo>
                      <a:pt x="47994" y="157611"/>
                    </a:lnTo>
                    <a:lnTo>
                      <a:pt x="47994" y="0"/>
                    </a:lnTo>
                    <a:lnTo>
                      <a:pt x="143984" y="0"/>
                    </a:lnTo>
                    <a:lnTo>
                      <a:pt x="143984" y="157611"/>
                    </a:lnTo>
                    <a:lnTo>
                      <a:pt x="191978" y="157611"/>
                    </a:lnTo>
                    <a:lnTo>
                      <a:pt x="95989" y="253600"/>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sp>
          <p:nvSpPr>
            <p:cNvPr id="47" name="object 47"/>
            <p:cNvSpPr txBox="1"/>
            <p:nvPr/>
          </p:nvSpPr>
          <p:spPr>
            <a:xfrm>
              <a:off x="5089476" y="4245043"/>
              <a:ext cx="30607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GAN</a:t>
              </a:r>
              <a:endParaRPr sz="1000">
                <a:solidFill>
                  <a:prstClr val="black"/>
                </a:solidFill>
                <a:latin typeface="Verdana"/>
                <a:cs typeface="Verdana"/>
              </a:endParaRPr>
            </a:p>
          </p:txBody>
        </p:sp>
        <p:sp>
          <p:nvSpPr>
            <p:cNvPr id="48" name="object 48"/>
            <p:cNvSpPr txBox="1"/>
            <p:nvPr/>
          </p:nvSpPr>
          <p:spPr>
            <a:xfrm>
              <a:off x="6743816" y="4245043"/>
              <a:ext cx="30607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GSN</a:t>
              </a:r>
              <a:endParaRPr sz="1000">
                <a:solidFill>
                  <a:prstClr val="black"/>
                </a:solidFill>
                <a:latin typeface="Verdana"/>
                <a:cs typeface="Verdana"/>
              </a:endParaRPr>
            </a:p>
          </p:txBody>
        </p:sp>
        <p:grpSp>
          <p:nvGrpSpPr>
            <p:cNvPr id="49" name="object 49"/>
            <p:cNvGrpSpPr/>
            <p:nvPr/>
          </p:nvGrpSpPr>
          <p:grpSpPr>
            <a:xfrm>
              <a:off x="6805242" y="3966467"/>
              <a:ext cx="217804" cy="279400"/>
              <a:chOff x="6805242" y="3109217"/>
              <a:chExt cx="217804" cy="279400"/>
            </a:xfrm>
          </p:grpSpPr>
          <p:pic>
            <p:nvPicPr>
              <p:cNvPr id="50" name="object 50"/>
              <p:cNvPicPr/>
              <p:nvPr/>
            </p:nvPicPr>
            <p:blipFill>
              <a:blip r:embed="rId3" cstate="print"/>
              <a:stretch>
                <a:fillRect/>
              </a:stretch>
            </p:blipFill>
            <p:spPr>
              <a:xfrm>
                <a:off x="6817942" y="3121917"/>
                <a:ext cx="191978" cy="253601"/>
              </a:xfrm>
              <a:prstGeom prst="rect">
                <a:avLst/>
              </a:prstGeom>
            </p:spPr>
          </p:pic>
          <p:sp>
            <p:nvSpPr>
              <p:cNvPr id="51" name="object 51"/>
              <p:cNvSpPr/>
              <p:nvPr/>
            </p:nvSpPr>
            <p:spPr>
              <a:xfrm>
                <a:off x="6817942" y="3121917"/>
                <a:ext cx="192405" cy="254000"/>
              </a:xfrm>
              <a:custGeom>
                <a:avLst/>
                <a:gdLst/>
                <a:ahLst/>
                <a:cxnLst/>
                <a:rect l="l" t="t" r="r" b="b"/>
                <a:pathLst>
                  <a:path w="192404" h="254000">
                    <a:moveTo>
                      <a:pt x="0" y="157611"/>
                    </a:moveTo>
                    <a:lnTo>
                      <a:pt x="47994" y="157611"/>
                    </a:lnTo>
                    <a:lnTo>
                      <a:pt x="47994" y="0"/>
                    </a:lnTo>
                    <a:lnTo>
                      <a:pt x="143983" y="0"/>
                    </a:lnTo>
                    <a:lnTo>
                      <a:pt x="143983" y="157611"/>
                    </a:lnTo>
                    <a:lnTo>
                      <a:pt x="191978" y="157611"/>
                    </a:lnTo>
                    <a:lnTo>
                      <a:pt x="95989" y="253601"/>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sp>
          <p:nvSpPr>
            <p:cNvPr id="52" name="object 52"/>
            <p:cNvSpPr/>
            <p:nvPr/>
          </p:nvSpPr>
          <p:spPr>
            <a:xfrm>
              <a:off x="4877813" y="4222789"/>
              <a:ext cx="867410" cy="297180"/>
            </a:xfrm>
            <a:custGeom>
              <a:avLst/>
              <a:gdLst/>
              <a:ahLst/>
              <a:cxnLst/>
              <a:rect l="l" t="t" r="r" b="b"/>
              <a:pathLst>
                <a:path w="867410" h="297179">
                  <a:moveTo>
                    <a:pt x="0" y="148437"/>
                  </a:moveTo>
                  <a:lnTo>
                    <a:pt x="22101" y="101519"/>
                  </a:lnTo>
                  <a:lnTo>
                    <a:pt x="83644" y="60772"/>
                  </a:lnTo>
                  <a:lnTo>
                    <a:pt x="126975" y="43476"/>
                  </a:lnTo>
                  <a:lnTo>
                    <a:pt x="177490" y="28639"/>
                  </a:lnTo>
                  <a:lnTo>
                    <a:pt x="234294" y="16568"/>
                  </a:lnTo>
                  <a:lnTo>
                    <a:pt x="296496" y="7567"/>
                  </a:lnTo>
                  <a:lnTo>
                    <a:pt x="363203" y="1942"/>
                  </a:lnTo>
                  <a:lnTo>
                    <a:pt x="433522" y="0"/>
                  </a:lnTo>
                  <a:lnTo>
                    <a:pt x="503842" y="1942"/>
                  </a:lnTo>
                  <a:lnTo>
                    <a:pt x="570549" y="7567"/>
                  </a:lnTo>
                  <a:lnTo>
                    <a:pt x="632751" y="16568"/>
                  </a:lnTo>
                  <a:lnTo>
                    <a:pt x="689556" y="28639"/>
                  </a:lnTo>
                  <a:lnTo>
                    <a:pt x="740070" y="43476"/>
                  </a:lnTo>
                  <a:lnTo>
                    <a:pt x="783401" y="60772"/>
                  </a:lnTo>
                  <a:lnTo>
                    <a:pt x="818656" y="80221"/>
                  </a:lnTo>
                  <a:lnTo>
                    <a:pt x="861371" y="124360"/>
                  </a:lnTo>
                  <a:lnTo>
                    <a:pt x="867045" y="148437"/>
                  </a:lnTo>
                  <a:lnTo>
                    <a:pt x="844944" y="195355"/>
                  </a:lnTo>
                  <a:lnTo>
                    <a:pt x="783401" y="236102"/>
                  </a:lnTo>
                  <a:lnTo>
                    <a:pt x="740070" y="253398"/>
                  </a:lnTo>
                  <a:lnTo>
                    <a:pt x="689556" y="268235"/>
                  </a:lnTo>
                  <a:lnTo>
                    <a:pt x="632751" y="280306"/>
                  </a:lnTo>
                  <a:lnTo>
                    <a:pt x="570549" y="289307"/>
                  </a:lnTo>
                  <a:lnTo>
                    <a:pt x="503842" y="294932"/>
                  </a:lnTo>
                  <a:lnTo>
                    <a:pt x="433522" y="296874"/>
                  </a:lnTo>
                  <a:lnTo>
                    <a:pt x="363203" y="294932"/>
                  </a:lnTo>
                  <a:lnTo>
                    <a:pt x="296496" y="289307"/>
                  </a:lnTo>
                  <a:lnTo>
                    <a:pt x="234294" y="280306"/>
                  </a:lnTo>
                  <a:lnTo>
                    <a:pt x="177490" y="268235"/>
                  </a:lnTo>
                  <a:lnTo>
                    <a:pt x="126975" y="253398"/>
                  </a:lnTo>
                  <a:lnTo>
                    <a:pt x="83644" y="236102"/>
                  </a:lnTo>
                  <a:lnTo>
                    <a:pt x="48389" y="216652"/>
                  </a:lnTo>
                  <a:lnTo>
                    <a:pt x="5674" y="172514"/>
                  </a:lnTo>
                  <a:lnTo>
                    <a:pt x="0" y="148437"/>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pic>
        <p:nvPicPr>
          <p:cNvPr id="55" name="Picture 2" descr="E:\NIET\Project\xLogo11.png.pagespeed.ic.pydHLuCQEZ.png">
            <a:extLst>
              <a:ext uri="{FF2B5EF4-FFF2-40B4-BE49-F238E27FC236}">
                <a16:creationId xmlns:a16="http://schemas.microsoft.com/office/drawing/2014/main" id="{50E843D8-92B6-E2F1-0FF2-66F7DCBF8BA0}"/>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56" name="Title 1">
            <a:extLst>
              <a:ext uri="{FF2B5EF4-FFF2-40B4-BE49-F238E27FC236}">
                <a16:creationId xmlns:a16="http://schemas.microsoft.com/office/drawing/2014/main" id="{9262BBFF-5502-4308-9234-110EA6480A88}"/>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Taxonomy of Generative Models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3406775" cy="330200"/>
          </a:xfrm>
          <a:prstGeom prst="rect">
            <a:avLst/>
          </a:prstGeom>
        </p:spPr>
        <p:txBody>
          <a:bodyPr vert="horz" wrap="square" lIns="0" tIns="12700" rIns="0" bIns="0" rtlCol="0">
            <a:spAutoFit/>
          </a:bodyPr>
          <a:lstStyle/>
          <a:p>
            <a:pPr marL="12700">
              <a:spcBef>
                <a:spcPts val="100"/>
              </a:spcBef>
            </a:pPr>
            <a:r>
              <a:rPr spc="-5" dirty="0"/>
              <a:t>Fully</a:t>
            </a:r>
            <a:r>
              <a:rPr spc="-35" dirty="0"/>
              <a:t> </a:t>
            </a:r>
            <a:r>
              <a:rPr spc="-5" dirty="0"/>
              <a:t>visible</a:t>
            </a:r>
            <a:r>
              <a:rPr spc="-30" dirty="0"/>
              <a:t> </a:t>
            </a:r>
            <a:r>
              <a:rPr spc="-5" dirty="0"/>
              <a:t>belief</a:t>
            </a:r>
            <a:r>
              <a:rPr spc="-30" dirty="0"/>
              <a:t> </a:t>
            </a:r>
            <a:r>
              <a:rPr spc="-5" dirty="0"/>
              <a:t>network</a:t>
            </a:r>
          </a:p>
        </p:txBody>
      </p:sp>
      <p:sp>
        <p:nvSpPr>
          <p:cNvPr id="3" name="object 3"/>
          <p:cNvSpPr txBox="1"/>
          <p:nvPr/>
        </p:nvSpPr>
        <p:spPr>
          <a:xfrm>
            <a:off x="431570" y="2177364"/>
            <a:ext cx="6675120" cy="548640"/>
          </a:xfrm>
          <a:prstGeom prst="rect">
            <a:avLst/>
          </a:prstGeom>
        </p:spPr>
        <p:txBody>
          <a:bodyPr vert="horz" wrap="square" lIns="0" tIns="91440" rIns="0" bIns="0" rtlCol="0">
            <a:spAutoFit/>
          </a:bodyPr>
          <a:lstStyle/>
          <a:p>
            <a:pPr marL="12700">
              <a:spcBef>
                <a:spcPts val="720"/>
              </a:spcBef>
            </a:pPr>
            <a:r>
              <a:rPr sz="1200" spc="-5" dirty="0">
                <a:solidFill>
                  <a:srgbClr val="313131"/>
                </a:solidFill>
                <a:latin typeface="Verdana"/>
                <a:cs typeface="Verdana"/>
              </a:rPr>
              <a:t>Explicit</a:t>
            </a:r>
            <a:r>
              <a:rPr sz="1200" spc="-40" dirty="0">
                <a:solidFill>
                  <a:srgbClr val="313131"/>
                </a:solidFill>
                <a:latin typeface="Verdana"/>
                <a:cs typeface="Verdana"/>
              </a:rPr>
              <a:t> </a:t>
            </a:r>
            <a:r>
              <a:rPr sz="1200" spc="-5" dirty="0">
                <a:solidFill>
                  <a:srgbClr val="313131"/>
                </a:solidFill>
                <a:latin typeface="Verdana"/>
                <a:cs typeface="Verdana"/>
              </a:rPr>
              <a:t>density</a:t>
            </a:r>
            <a:r>
              <a:rPr sz="1200" spc="-35" dirty="0">
                <a:solidFill>
                  <a:srgbClr val="313131"/>
                </a:solidFill>
                <a:latin typeface="Verdana"/>
                <a:cs typeface="Verdana"/>
              </a:rPr>
              <a:t> </a:t>
            </a:r>
            <a:r>
              <a:rPr sz="1200" spc="-5" dirty="0">
                <a:solidFill>
                  <a:srgbClr val="313131"/>
                </a:solidFill>
                <a:latin typeface="Verdana"/>
                <a:cs typeface="Verdana"/>
              </a:rPr>
              <a:t>model</a:t>
            </a:r>
            <a:endParaRPr sz="1200">
              <a:solidFill>
                <a:prstClr val="black"/>
              </a:solidFill>
              <a:latin typeface="Verdana"/>
              <a:cs typeface="Verdana"/>
            </a:endParaRPr>
          </a:p>
          <a:p>
            <a:pPr marL="12700">
              <a:spcBef>
                <a:spcPts val="620"/>
              </a:spcBef>
            </a:pPr>
            <a:r>
              <a:rPr sz="1200" spc="-5" dirty="0">
                <a:solidFill>
                  <a:srgbClr val="313131"/>
                </a:solidFill>
                <a:latin typeface="Verdana"/>
                <a:cs typeface="Verdana"/>
              </a:rPr>
              <a:t>Use</a:t>
            </a:r>
            <a:r>
              <a:rPr sz="1200" spc="-10" dirty="0">
                <a:solidFill>
                  <a:srgbClr val="313131"/>
                </a:solidFill>
                <a:latin typeface="Verdana"/>
                <a:cs typeface="Verdana"/>
              </a:rPr>
              <a:t> </a:t>
            </a:r>
            <a:r>
              <a:rPr sz="1200" spc="-5" dirty="0">
                <a:solidFill>
                  <a:srgbClr val="313131"/>
                </a:solidFill>
                <a:latin typeface="Verdana"/>
                <a:cs typeface="Verdana"/>
              </a:rPr>
              <a:t>chain rule</a:t>
            </a:r>
            <a:r>
              <a:rPr sz="1200" spc="-10" dirty="0">
                <a:solidFill>
                  <a:srgbClr val="313131"/>
                </a:solidFill>
                <a:latin typeface="Verdana"/>
                <a:cs typeface="Verdana"/>
              </a:rPr>
              <a:t> </a:t>
            </a:r>
            <a:r>
              <a:rPr sz="1200" spc="-5" dirty="0">
                <a:solidFill>
                  <a:srgbClr val="313131"/>
                </a:solidFill>
                <a:latin typeface="Verdana"/>
                <a:cs typeface="Verdana"/>
              </a:rPr>
              <a:t>to decompose</a:t>
            </a:r>
            <a:r>
              <a:rPr sz="1200" spc="-10" dirty="0">
                <a:solidFill>
                  <a:srgbClr val="313131"/>
                </a:solidFill>
                <a:latin typeface="Verdana"/>
                <a:cs typeface="Verdana"/>
              </a:rPr>
              <a:t> </a:t>
            </a:r>
            <a:r>
              <a:rPr sz="1200" spc="-5" dirty="0">
                <a:solidFill>
                  <a:srgbClr val="313131"/>
                </a:solidFill>
                <a:latin typeface="Verdana"/>
                <a:cs typeface="Verdana"/>
              </a:rPr>
              <a:t>likelihood of</a:t>
            </a:r>
            <a:r>
              <a:rPr sz="1200" spc="-10" dirty="0">
                <a:solidFill>
                  <a:srgbClr val="313131"/>
                </a:solidFill>
                <a:latin typeface="Verdana"/>
                <a:cs typeface="Verdana"/>
              </a:rPr>
              <a:t> </a:t>
            </a:r>
            <a:r>
              <a:rPr sz="1200" spc="-5" dirty="0">
                <a:solidFill>
                  <a:srgbClr val="313131"/>
                </a:solidFill>
                <a:latin typeface="Verdana"/>
                <a:cs typeface="Verdana"/>
              </a:rPr>
              <a:t>an image</a:t>
            </a:r>
            <a:r>
              <a:rPr sz="1200" spc="-10" dirty="0">
                <a:solidFill>
                  <a:srgbClr val="313131"/>
                </a:solidFill>
                <a:latin typeface="Verdana"/>
                <a:cs typeface="Verdana"/>
              </a:rPr>
              <a:t> </a:t>
            </a:r>
            <a:r>
              <a:rPr sz="1200" dirty="0">
                <a:solidFill>
                  <a:srgbClr val="313131"/>
                </a:solidFill>
                <a:latin typeface="Verdana"/>
                <a:cs typeface="Verdana"/>
              </a:rPr>
              <a:t>x</a:t>
            </a:r>
            <a:r>
              <a:rPr sz="1200" spc="-5" dirty="0">
                <a:solidFill>
                  <a:srgbClr val="313131"/>
                </a:solidFill>
                <a:latin typeface="Verdana"/>
                <a:cs typeface="Verdana"/>
              </a:rPr>
              <a:t> into</a:t>
            </a:r>
            <a:r>
              <a:rPr sz="1200" spc="-10" dirty="0">
                <a:solidFill>
                  <a:srgbClr val="313131"/>
                </a:solidFill>
                <a:latin typeface="Verdana"/>
                <a:cs typeface="Verdana"/>
              </a:rPr>
              <a:t> </a:t>
            </a:r>
            <a:r>
              <a:rPr sz="1200" spc="-5" dirty="0">
                <a:solidFill>
                  <a:srgbClr val="313131"/>
                </a:solidFill>
                <a:latin typeface="Verdana"/>
                <a:cs typeface="Verdana"/>
              </a:rPr>
              <a:t>product of</a:t>
            </a:r>
            <a:r>
              <a:rPr sz="1200" spc="-10" dirty="0">
                <a:solidFill>
                  <a:srgbClr val="313131"/>
                </a:solidFill>
                <a:latin typeface="Verdana"/>
                <a:cs typeface="Verdana"/>
              </a:rPr>
              <a:t> </a:t>
            </a:r>
            <a:r>
              <a:rPr sz="1200" spc="-5" dirty="0">
                <a:solidFill>
                  <a:srgbClr val="313131"/>
                </a:solidFill>
                <a:latin typeface="Verdana"/>
                <a:cs typeface="Verdana"/>
              </a:rPr>
              <a:t>1-d distributions:</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grpSp>
        <p:nvGrpSpPr>
          <p:cNvPr id="5" name="object 5"/>
          <p:cNvGrpSpPr/>
          <p:nvPr/>
        </p:nvGrpSpPr>
        <p:grpSpPr>
          <a:xfrm>
            <a:off x="2041701" y="2956151"/>
            <a:ext cx="3511550" cy="990600"/>
            <a:chOff x="2041701" y="2098901"/>
            <a:chExt cx="3511550" cy="990600"/>
          </a:xfrm>
        </p:grpSpPr>
        <p:pic>
          <p:nvPicPr>
            <p:cNvPr id="6" name="object 6"/>
            <p:cNvPicPr/>
            <p:nvPr/>
          </p:nvPicPr>
          <p:blipFill>
            <a:blip r:embed="rId2" cstate="print"/>
            <a:stretch>
              <a:fillRect/>
            </a:stretch>
          </p:blipFill>
          <p:spPr>
            <a:xfrm>
              <a:off x="2345065" y="2751123"/>
              <a:ext cx="81980" cy="338074"/>
            </a:xfrm>
            <a:prstGeom prst="rect">
              <a:avLst/>
            </a:prstGeom>
          </p:spPr>
        </p:pic>
        <p:pic>
          <p:nvPicPr>
            <p:cNvPr id="7" name="object 7"/>
            <p:cNvPicPr/>
            <p:nvPr/>
          </p:nvPicPr>
          <p:blipFill>
            <a:blip r:embed="rId3" cstate="print"/>
            <a:stretch>
              <a:fillRect/>
            </a:stretch>
          </p:blipFill>
          <p:spPr>
            <a:xfrm>
              <a:off x="2041701" y="2098901"/>
              <a:ext cx="3511036" cy="746664"/>
            </a:xfrm>
            <a:prstGeom prst="rect">
              <a:avLst/>
            </a:prstGeom>
          </p:spPr>
        </p:pic>
        <p:pic>
          <p:nvPicPr>
            <p:cNvPr id="8" name="object 8"/>
            <p:cNvPicPr/>
            <p:nvPr/>
          </p:nvPicPr>
          <p:blipFill>
            <a:blip r:embed="rId4" cstate="print"/>
            <a:stretch>
              <a:fillRect/>
            </a:stretch>
          </p:blipFill>
          <p:spPr>
            <a:xfrm>
              <a:off x="3900716" y="2696515"/>
              <a:ext cx="81979" cy="338074"/>
            </a:xfrm>
            <a:prstGeom prst="rect">
              <a:avLst/>
            </a:prstGeom>
          </p:spPr>
        </p:pic>
      </p:grpSp>
      <p:sp>
        <p:nvSpPr>
          <p:cNvPr id="9" name="object 9"/>
          <p:cNvSpPr txBox="1"/>
          <p:nvPr/>
        </p:nvSpPr>
        <p:spPr>
          <a:xfrm>
            <a:off x="1970467" y="3980356"/>
            <a:ext cx="829944" cy="425450"/>
          </a:xfrm>
          <a:prstGeom prst="rect">
            <a:avLst/>
          </a:prstGeom>
        </p:spPr>
        <p:txBody>
          <a:bodyPr vert="horz" wrap="square" lIns="0" tIns="12700" rIns="0" bIns="0" rtlCol="0">
            <a:spAutoFit/>
          </a:bodyPr>
          <a:lstStyle/>
          <a:p>
            <a:pPr algn="ctr">
              <a:spcBef>
                <a:spcPts val="100"/>
              </a:spcBef>
            </a:pPr>
            <a:r>
              <a:rPr sz="1000" spc="-5" dirty="0">
                <a:solidFill>
                  <a:prstClr val="black"/>
                </a:solidFill>
                <a:latin typeface="Verdana"/>
                <a:cs typeface="Verdana"/>
              </a:rPr>
              <a:t>Likelihood</a:t>
            </a:r>
            <a:r>
              <a:rPr sz="1000" spc="-65" dirty="0">
                <a:solidFill>
                  <a:prstClr val="black"/>
                </a:solidFill>
                <a:latin typeface="Verdana"/>
                <a:cs typeface="Verdana"/>
              </a:rPr>
              <a:t> </a:t>
            </a:r>
            <a:r>
              <a:rPr sz="1000" spc="-5" dirty="0">
                <a:solidFill>
                  <a:prstClr val="black"/>
                </a:solidFill>
                <a:latin typeface="Verdana"/>
                <a:cs typeface="Verdana"/>
              </a:rPr>
              <a:t>of</a:t>
            </a:r>
            <a:endParaRPr sz="1000">
              <a:solidFill>
                <a:prstClr val="black"/>
              </a:solidFill>
              <a:latin typeface="Verdana"/>
              <a:cs typeface="Verdana"/>
            </a:endParaRPr>
          </a:p>
          <a:p>
            <a:pPr marL="13970" algn="ctr">
              <a:spcBef>
                <a:spcPts val="750"/>
              </a:spcBef>
            </a:pPr>
            <a:r>
              <a:rPr sz="1000" spc="-5" dirty="0">
                <a:solidFill>
                  <a:prstClr val="black"/>
                </a:solidFill>
                <a:latin typeface="Verdana"/>
                <a:cs typeface="Verdana"/>
              </a:rPr>
              <a:t>image</a:t>
            </a:r>
            <a:r>
              <a:rPr sz="1000" spc="-55" dirty="0">
                <a:solidFill>
                  <a:prstClr val="black"/>
                </a:solidFill>
                <a:latin typeface="Verdana"/>
                <a:cs typeface="Verdana"/>
              </a:rPr>
              <a:t> </a:t>
            </a:r>
            <a:r>
              <a:rPr sz="1000" dirty="0">
                <a:solidFill>
                  <a:prstClr val="black"/>
                </a:solidFill>
                <a:latin typeface="Verdana"/>
                <a:cs typeface="Verdana"/>
              </a:rPr>
              <a:t>x</a:t>
            </a:r>
            <a:endParaRPr sz="1000">
              <a:solidFill>
                <a:prstClr val="black"/>
              </a:solidFill>
              <a:latin typeface="Verdana"/>
              <a:cs typeface="Verdana"/>
            </a:endParaRPr>
          </a:p>
        </p:txBody>
      </p:sp>
      <p:sp>
        <p:nvSpPr>
          <p:cNvPr id="10" name="object 10"/>
          <p:cNvSpPr txBox="1"/>
          <p:nvPr/>
        </p:nvSpPr>
        <p:spPr>
          <a:xfrm>
            <a:off x="3628067" y="3971273"/>
            <a:ext cx="1837055" cy="425450"/>
          </a:xfrm>
          <a:prstGeom prst="rect">
            <a:avLst/>
          </a:prstGeom>
        </p:spPr>
        <p:txBody>
          <a:bodyPr vert="horz" wrap="square" lIns="0" tIns="12700" rIns="0" bIns="0" rtlCol="0">
            <a:spAutoFit/>
          </a:bodyPr>
          <a:lstStyle/>
          <a:p>
            <a:pPr algn="ctr">
              <a:spcBef>
                <a:spcPts val="100"/>
              </a:spcBef>
            </a:pPr>
            <a:r>
              <a:rPr sz="1000" spc="-5" dirty="0">
                <a:solidFill>
                  <a:prstClr val="black"/>
                </a:solidFill>
                <a:latin typeface="Verdana"/>
                <a:cs typeface="Verdana"/>
              </a:rPr>
              <a:t>Probability</a:t>
            </a:r>
            <a:r>
              <a:rPr sz="1000" spc="-25" dirty="0">
                <a:solidFill>
                  <a:prstClr val="black"/>
                </a:solidFill>
                <a:latin typeface="Verdana"/>
                <a:cs typeface="Verdana"/>
              </a:rPr>
              <a:t> </a:t>
            </a:r>
            <a:r>
              <a:rPr sz="1000" spc="-5" dirty="0">
                <a:solidFill>
                  <a:prstClr val="black"/>
                </a:solidFill>
                <a:latin typeface="Verdana"/>
                <a:cs typeface="Verdana"/>
              </a:rPr>
              <a:t>of</a:t>
            </a:r>
            <a:r>
              <a:rPr sz="1000" spc="-20" dirty="0">
                <a:solidFill>
                  <a:prstClr val="black"/>
                </a:solidFill>
                <a:latin typeface="Verdana"/>
                <a:cs typeface="Verdana"/>
              </a:rPr>
              <a:t> </a:t>
            </a:r>
            <a:r>
              <a:rPr sz="1000" spc="-5" dirty="0">
                <a:solidFill>
                  <a:prstClr val="black"/>
                </a:solidFill>
                <a:latin typeface="Verdana"/>
                <a:cs typeface="Verdana"/>
              </a:rPr>
              <a:t>i’th</a:t>
            </a:r>
            <a:r>
              <a:rPr sz="1000" spc="-20" dirty="0">
                <a:solidFill>
                  <a:prstClr val="black"/>
                </a:solidFill>
                <a:latin typeface="Verdana"/>
                <a:cs typeface="Verdana"/>
              </a:rPr>
              <a:t> </a:t>
            </a:r>
            <a:r>
              <a:rPr sz="1000" spc="-5" dirty="0">
                <a:solidFill>
                  <a:prstClr val="black"/>
                </a:solidFill>
                <a:latin typeface="Verdana"/>
                <a:cs typeface="Verdana"/>
              </a:rPr>
              <a:t>pixel</a:t>
            </a:r>
            <a:r>
              <a:rPr sz="1000" spc="-25" dirty="0">
                <a:solidFill>
                  <a:prstClr val="black"/>
                </a:solidFill>
                <a:latin typeface="Verdana"/>
                <a:cs typeface="Verdana"/>
              </a:rPr>
              <a:t> </a:t>
            </a:r>
            <a:r>
              <a:rPr sz="1000" spc="-5" dirty="0">
                <a:solidFill>
                  <a:prstClr val="black"/>
                </a:solidFill>
                <a:latin typeface="Verdana"/>
                <a:cs typeface="Verdana"/>
              </a:rPr>
              <a:t>value</a:t>
            </a:r>
            <a:endParaRPr sz="1000">
              <a:solidFill>
                <a:prstClr val="black"/>
              </a:solidFill>
              <a:latin typeface="Verdana"/>
              <a:cs typeface="Verdana"/>
            </a:endParaRPr>
          </a:p>
          <a:p>
            <a:pPr marL="1270" algn="ctr">
              <a:spcBef>
                <a:spcPts val="750"/>
              </a:spcBef>
            </a:pPr>
            <a:r>
              <a:rPr sz="1000" spc="-5" dirty="0">
                <a:solidFill>
                  <a:prstClr val="black"/>
                </a:solidFill>
                <a:latin typeface="Verdana"/>
                <a:cs typeface="Verdana"/>
              </a:rPr>
              <a:t>given</a:t>
            </a:r>
            <a:r>
              <a:rPr sz="1000" spc="-30" dirty="0">
                <a:solidFill>
                  <a:prstClr val="black"/>
                </a:solidFill>
                <a:latin typeface="Verdana"/>
                <a:cs typeface="Verdana"/>
              </a:rPr>
              <a:t> </a:t>
            </a:r>
            <a:r>
              <a:rPr sz="1000" spc="-5" dirty="0">
                <a:solidFill>
                  <a:prstClr val="black"/>
                </a:solidFill>
                <a:latin typeface="Verdana"/>
                <a:cs typeface="Verdana"/>
              </a:rPr>
              <a:t>all</a:t>
            </a:r>
            <a:r>
              <a:rPr sz="1000" spc="-25" dirty="0">
                <a:solidFill>
                  <a:prstClr val="black"/>
                </a:solidFill>
                <a:latin typeface="Verdana"/>
                <a:cs typeface="Verdana"/>
              </a:rPr>
              <a:t> </a:t>
            </a:r>
            <a:r>
              <a:rPr sz="1000" spc="-5" dirty="0">
                <a:solidFill>
                  <a:prstClr val="black"/>
                </a:solidFill>
                <a:latin typeface="Verdana"/>
                <a:cs typeface="Verdana"/>
              </a:rPr>
              <a:t>previous</a:t>
            </a:r>
            <a:r>
              <a:rPr sz="1000" spc="-25" dirty="0">
                <a:solidFill>
                  <a:prstClr val="black"/>
                </a:solidFill>
                <a:latin typeface="Verdana"/>
                <a:cs typeface="Verdana"/>
              </a:rPr>
              <a:t> </a:t>
            </a:r>
            <a:r>
              <a:rPr sz="1000" dirty="0">
                <a:solidFill>
                  <a:prstClr val="black"/>
                </a:solidFill>
                <a:latin typeface="Verdana"/>
                <a:cs typeface="Verdana"/>
              </a:rPr>
              <a:t>pixels</a:t>
            </a:r>
            <a:endParaRPr sz="1000">
              <a:solidFill>
                <a:prstClr val="black"/>
              </a:solidFill>
              <a:latin typeface="Verdana"/>
              <a:cs typeface="Verdana"/>
            </a:endParaRPr>
          </a:p>
        </p:txBody>
      </p:sp>
      <p:sp>
        <p:nvSpPr>
          <p:cNvPr id="11" name="object 11"/>
          <p:cNvSpPr txBox="1"/>
          <p:nvPr/>
        </p:nvSpPr>
        <p:spPr>
          <a:xfrm>
            <a:off x="501220" y="4909897"/>
            <a:ext cx="3196590"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Then</a:t>
            </a:r>
            <a:r>
              <a:rPr sz="1200" spc="-20" dirty="0">
                <a:solidFill>
                  <a:srgbClr val="313131"/>
                </a:solidFill>
                <a:latin typeface="Verdana"/>
                <a:cs typeface="Verdana"/>
              </a:rPr>
              <a:t> </a:t>
            </a:r>
            <a:r>
              <a:rPr sz="1200" spc="-5" dirty="0">
                <a:solidFill>
                  <a:srgbClr val="313131"/>
                </a:solidFill>
                <a:latin typeface="Verdana"/>
                <a:cs typeface="Verdana"/>
              </a:rPr>
              <a:t>maximize</a:t>
            </a:r>
            <a:r>
              <a:rPr sz="1200" spc="-20" dirty="0">
                <a:solidFill>
                  <a:srgbClr val="313131"/>
                </a:solidFill>
                <a:latin typeface="Verdana"/>
                <a:cs typeface="Verdana"/>
              </a:rPr>
              <a:t> </a:t>
            </a:r>
            <a:r>
              <a:rPr sz="1200" spc="-5" dirty="0">
                <a:solidFill>
                  <a:srgbClr val="313131"/>
                </a:solidFill>
                <a:latin typeface="Verdana"/>
                <a:cs typeface="Verdana"/>
              </a:rPr>
              <a:t>likelihood</a:t>
            </a:r>
            <a:r>
              <a:rPr sz="1200" spc="-20" dirty="0">
                <a:solidFill>
                  <a:srgbClr val="313131"/>
                </a:solidFill>
                <a:latin typeface="Verdana"/>
                <a:cs typeface="Verdana"/>
              </a:rPr>
              <a:t> </a:t>
            </a:r>
            <a:r>
              <a:rPr sz="1200" spc="-5" dirty="0">
                <a:solidFill>
                  <a:srgbClr val="313131"/>
                </a:solidFill>
                <a:latin typeface="Verdana"/>
                <a:cs typeface="Verdana"/>
              </a:rPr>
              <a:t>of</a:t>
            </a:r>
            <a:r>
              <a:rPr sz="1200" spc="-15" dirty="0">
                <a:solidFill>
                  <a:srgbClr val="313131"/>
                </a:solidFill>
                <a:latin typeface="Verdana"/>
                <a:cs typeface="Verdana"/>
              </a:rPr>
              <a:t> </a:t>
            </a:r>
            <a:r>
              <a:rPr sz="1200" spc="-5" dirty="0">
                <a:solidFill>
                  <a:srgbClr val="313131"/>
                </a:solidFill>
                <a:latin typeface="Verdana"/>
                <a:cs typeface="Verdana"/>
              </a:rPr>
              <a:t>training</a:t>
            </a:r>
            <a:r>
              <a:rPr sz="1200" spc="-20"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pic>
        <p:nvPicPr>
          <p:cNvPr id="14" name="Picture 2" descr="E:\NIET\Project\xLogo11.png.pagespeed.ic.pydHLuCQEZ.png">
            <a:extLst>
              <a:ext uri="{FF2B5EF4-FFF2-40B4-BE49-F238E27FC236}">
                <a16:creationId xmlns:a16="http://schemas.microsoft.com/office/drawing/2014/main" id="{87842ACA-E830-C155-3AD2-449A7CF66BD9}"/>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5" name="Title 1">
            <a:extLst>
              <a:ext uri="{FF2B5EF4-FFF2-40B4-BE49-F238E27FC236}">
                <a16:creationId xmlns:a16="http://schemas.microsoft.com/office/drawing/2014/main" id="{004A5FC0-9589-20F1-4926-31156CDBAC0F}"/>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Fully visible belief network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3406775" cy="330200"/>
          </a:xfrm>
          <a:prstGeom prst="rect">
            <a:avLst/>
          </a:prstGeom>
        </p:spPr>
        <p:txBody>
          <a:bodyPr vert="horz" wrap="square" lIns="0" tIns="12700" rIns="0" bIns="0" rtlCol="0">
            <a:spAutoFit/>
          </a:bodyPr>
          <a:lstStyle/>
          <a:p>
            <a:pPr marL="12700">
              <a:spcBef>
                <a:spcPts val="100"/>
              </a:spcBef>
            </a:pPr>
            <a:r>
              <a:rPr spc="-5" dirty="0"/>
              <a:t>Fully</a:t>
            </a:r>
            <a:r>
              <a:rPr spc="-35" dirty="0"/>
              <a:t> </a:t>
            </a:r>
            <a:r>
              <a:rPr spc="-5" dirty="0"/>
              <a:t>visible</a:t>
            </a:r>
            <a:r>
              <a:rPr spc="-30" dirty="0"/>
              <a:t> </a:t>
            </a:r>
            <a:r>
              <a:rPr spc="-5" dirty="0"/>
              <a:t>belief</a:t>
            </a:r>
            <a:r>
              <a:rPr spc="-30" dirty="0"/>
              <a:t> </a:t>
            </a:r>
            <a:r>
              <a:rPr spc="-5" dirty="0"/>
              <a:t>network</a:t>
            </a:r>
          </a:p>
        </p:txBody>
      </p:sp>
      <p:sp>
        <p:nvSpPr>
          <p:cNvPr id="3" name="object 3"/>
          <p:cNvSpPr txBox="1"/>
          <p:nvPr/>
        </p:nvSpPr>
        <p:spPr>
          <a:xfrm>
            <a:off x="431570" y="2177364"/>
            <a:ext cx="6675120" cy="548640"/>
          </a:xfrm>
          <a:prstGeom prst="rect">
            <a:avLst/>
          </a:prstGeom>
        </p:spPr>
        <p:txBody>
          <a:bodyPr vert="horz" wrap="square" lIns="0" tIns="91440" rIns="0" bIns="0" rtlCol="0">
            <a:spAutoFit/>
          </a:bodyPr>
          <a:lstStyle/>
          <a:p>
            <a:pPr marL="12700">
              <a:spcBef>
                <a:spcPts val="720"/>
              </a:spcBef>
            </a:pPr>
            <a:r>
              <a:rPr sz="1200" spc="-5" dirty="0">
                <a:solidFill>
                  <a:srgbClr val="313131"/>
                </a:solidFill>
                <a:latin typeface="Verdana"/>
                <a:cs typeface="Verdana"/>
              </a:rPr>
              <a:t>Explicit</a:t>
            </a:r>
            <a:r>
              <a:rPr sz="1200" spc="-40" dirty="0">
                <a:solidFill>
                  <a:srgbClr val="313131"/>
                </a:solidFill>
                <a:latin typeface="Verdana"/>
                <a:cs typeface="Verdana"/>
              </a:rPr>
              <a:t> </a:t>
            </a:r>
            <a:r>
              <a:rPr sz="1200" spc="-5" dirty="0">
                <a:solidFill>
                  <a:srgbClr val="313131"/>
                </a:solidFill>
                <a:latin typeface="Verdana"/>
                <a:cs typeface="Verdana"/>
              </a:rPr>
              <a:t>density</a:t>
            </a:r>
            <a:r>
              <a:rPr sz="1200" spc="-35" dirty="0">
                <a:solidFill>
                  <a:srgbClr val="313131"/>
                </a:solidFill>
                <a:latin typeface="Verdana"/>
                <a:cs typeface="Verdana"/>
              </a:rPr>
              <a:t> </a:t>
            </a:r>
            <a:r>
              <a:rPr sz="1200" spc="-5" dirty="0">
                <a:solidFill>
                  <a:srgbClr val="313131"/>
                </a:solidFill>
                <a:latin typeface="Verdana"/>
                <a:cs typeface="Verdana"/>
              </a:rPr>
              <a:t>model</a:t>
            </a:r>
            <a:endParaRPr sz="1200">
              <a:solidFill>
                <a:prstClr val="black"/>
              </a:solidFill>
              <a:latin typeface="Verdana"/>
              <a:cs typeface="Verdana"/>
            </a:endParaRPr>
          </a:p>
          <a:p>
            <a:pPr marL="12700">
              <a:spcBef>
                <a:spcPts val="620"/>
              </a:spcBef>
            </a:pPr>
            <a:r>
              <a:rPr sz="1200" spc="-5" dirty="0">
                <a:solidFill>
                  <a:srgbClr val="313131"/>
                </a:solidFill>
                <a:latin typeface="Verdana"/>
                <a:cs typeface="Verdana"/>
              </a:rPr>
              <a:t>Use</a:t>
            </a:r>
            <a:r>
              <a:rPr sz="1200" spc="-10" dirty="0">
                <a:solidFill>
                  <a:srgbClr val="313131"/>
                </a:solidFill>
                <a:latin typeface="Verdana"/>
                <a:cs typeface="Verdana"/>
              </a:rPr>
              <a:t> </a:t>
            </a:r>
            <a:r>
              <a:rPr sz="1200" spc="-5" dirty="0">
                <a:solidFill>
                  <a:srgbClr val="313131"/>
                </a:solidFill>
                <a:latin typeface="Verdana"/>
                <a:cs typeface="Verdana"/>
              </a:rPr>
              <a:t>chain rule</a:t>
            </a:r>
            <a:r>
              <a:rPr sz="1200" spc="-10" dirty="0">
                <a:solidFill>
                  <a:srgbClr val="313131"/>
                </a:solidFill>
                <a:latin typeface="Verdana"/>
                <a:cs typeface="Verdana"/>
              </a:rPr>
              <a:t> </a:t>
            </a:r>
            <a:r>
              <a:rPr sz="1200" spc="-5" dirty="0">
                <a:solidFill>
                  <a:srgbClr val="313131"/>
                </a:solidFill>
                <a:latin typeface="Verdana"/>
                <a:cs typeface="Verdana"/>
              </a:rPr>
              <a:t>to decompose</a:t>
            </a:r>
            <a:r>
              <a:rPr sz="1200" spc="-10" dirty="0">
                <a:solidFill>
                  <a:srgbClr val="313131"/>
                </a:solidFill>
                <a:latin typeface="Verdana"/>
                <a:cs typeface="Verdana"/>
              </a:rPr>
              <a:t> </a:t>
            </a:r>
            <a:r>
              <a:rPr sz="1200" spc="-5" dirty="0">
                <a:solidFill>
                  <a:srgbClr val="313131"/>
                </a:solidFill>
                <a:latin typeface="Verdana"/>
                <a:cs typeface="Verdana"/>
              </a:rPr>
              <a:t>likelihood of</a:t>
            </a:r>
            <a:r>
              <a:rPr sz="1200" spc="-10" dirty="0">
                <a:solidFill>
                  <a:srgbClr val="313131"/>
                </a:solidFill>
                <a:latin typeface="Verdana"/>
                <a:cs typeface="Verdana"/>
              </a:rPr>
              <a:t> </a:t>
            </a:r>
            <a:r>
              <a:rPr sz="1200" spc="-5" dirty="0">
                <a:solidFill>
                  <a:srgbClr val="313131"/>
                </a:solidFill>
                <a:latin typeface="Verdana"/>
                <a:cs typeface="Verdana"/>
              </a:rPr>
              <a:t>an image</a:t>
            </a:r>
            <a:r>
              <a:rPr sz="1200" spc="-10" dirty="0">
                <a:solidFill>
                  <a:srgbClr val="313131"/>
                </a:solidFill>
                <a:latin typeface="Verdana"/>
                <a:cs typeface="Verdana"/>
              </a:rPr>
              <a:t> </a:t>
            </a:r>
            <a:r>
              <a:rPr sz="1200" dirty="0">
                <a:solidFill>
                  <a:srgbClr val="313131"/>
                </a:solidFill>
                <a:latin typeface="Verdana"/>
                <a:cs typeface="Verdana"/>
              </a:rPr>
              <a:t>x</a:t>
            </a:r>
            <a:r>
              <a:rPr sz="1200" spc="-5" dirty="0">
                <a:solidFill>
                  <a:srgbClr val="313131"/>
                </a:solidFill>
                <a:latin typeface="Verdana"/>
                <a:cs typeface="Verdana"/>
              </a:rPr>
              <a:t> into</a:t>
            </a:r>
            <a:r>
              <a:rPr sz="1200" spc="-10" dirty="0">
                <a:solidFill>
                  <a:srgbClr val="313131"/>
                </a:solidFill>
                <a:latin typeface="Verdana"/>
                <a:cs typeface="Verdana"/>
              </a:rPr>
              <a:t> </a:t>
            </a:r>
            <a:r>
              <a:rPr sz="1200" spc="-5" dirty="0">
                <a:solidFill>
                  <a:srgbClr val="313131"/>
                </a:solidFill>
                <a:latin typeface="Verdana"/>
                <a:cs typeface="Verdana"/>
              </a:rPr>
              <a:t>product of</a:t>
            </a:r>
            <a:r>
              <a:rPr sz="1200" spc="-10" dirty="0">
                <a:solidFill>
                  <a:srgbClr val="313131"/>
                </a:solidFill>
                <a:latin typeface="Verdana"/>
                <a:cs typeface="Verdana"/>
              </a:rPr>
              <a:t> </a:t>
            </a:r>
            <a:r>
              <a:rPr sz="1200" spc="-5" dirty="0">
                <a:solidFill>
                  <a:srgbClr val="313131"/>
                </a:solidFill>
                <a:latin typeface="Verdana"/>
                <a:cs typeface="Verdana"/>
              </a:rPr>
              <a:t>1-d distributions:</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grpSp>
        <p:nvGrpSpPr>
          <p:cNvPr id="5" name="object 5"/>
          <p:cNvGrpSpPr/>
          <p:nvPr/>
        </p:nvGrpSpPr>
        <p:grpSpPr>
          <a:xfrm>
            <a:off x="2041701" y="2956151"/>
            <a:ext cx="3511550" cy="990600"/>
            <a:chOff x="2041701" y="2098901"/>
            <a:chExt cx="3511550" cy="990600"/>
          </a:xfrm>
        </p:grpSpPr>
        <p:pic>
          <p:nvPicPr>
            <p:cNvPr id="6" name="object 6"/>
            <p:cNvPicPr/>
            <p:nvPr/>
          </p:nvPicPr>
          <p:blipFill>
            <a:blip r:embed="rId2" cstate="print"/>
            <a:stretch>
              <a:fillRect/>
            </a:stretch>
          </p:blipFill>
          <p:spPr>
            <a:xfrm>
              <a:off x="2345065" y="2751123"/>
              <a:ext cx="81980" cy="338074"/>
            </a:xfrm>
            <a:prstGeom prst="rect">
              <a:avLst/>
            </a:prstGeom>
          </p:spPr>
        </p:pic>
        <p:pic>
          <p:nvPicPr>
            <p:cNvPr id="7" name="object 7"/>
            <p:cNvPicPr/>
            <p:nvPr/>
          </p:nvPicPr>
          <p:blipFill>
            <a:blip r:embed="rId3" cstate="print"/>
            <a:stretch>
              <a:fillRect/>
            </a:stretch>
          </p:blipFill>
          <p:spPr>
            <a:xfrm>
              <a:off x="2041701" y="2098901"/>
              <a:ext cx="3511036" cy="746664"/>
            </a:xfrm>
            <a:prstGeom prst="rect">
              <a:avLst/>
            </a:prstGeom>
          </p:spPr>
        </p:pic>
        <p:pic>
          <p:nvPicPr>
            <p:cNvPr id="8" name="object 8"/>
            <p:cNvPicPr/>
            <p:nvPr/>
          </p:nvPicPr>
          <p:blipFill>
            <a:blip r:embed="rId4" cstate="print"/>
            <a:stretch>
              <a:fillRect/>
            </a:stretch>
          </p:blipFill>
          <p:spPr>
            <a:xfrm>
              <a:off x="3900716" y="2696515"/>
              <a:ext cx="81979" cy="338074"/>
            </a:xfrm>
            <a:prstGeom prst="rect">
              <a:avLst/>
            </a:prstGeom>
          </p:spPr>
        </p:pic>
      </p:grpSp>
      <p:sp>
        <p:nvSpPr>
          <p:cNvPr id="9" name="object 9"/>
          <p:cNvSpPr txBox="1"/>
          <p:nvPr/>
        </p:nvSpPr>
        <p:spPr>
          <a:xfrm>
            <a:off x="1970467" y="3980356"/>
            <a:ext cx="829944" cy="425450"/>
          </a:xfrm>
          <a:prstGeom prst="rect">
            <a:avLst/>
          </a:prstGeom>
        </p:spPr>
        <p:txBody>
          <a:bodyPr vert="horz" wrap="square" lIns="0" tIns="12700" rIns="0" bIns="0" rtlCol="0">
            <a:spAutoFit/>
          </a:bodyPr>
          <a:lstStyle/>
          <a:p>
            <a:pPr algn="ctr">
              <a:spcBef>
                <a:spcPts val="100"/>
              </a:spcBef>
            </a:pPr>
            <a:r>
              <a:rPr sz="1000" spc="-5" dirty="0">
                <a:solidFill>
                  <a:prstClr val="black"/>
                </a:solidFill>
                <a:latin typeface="Verdana"/>
                <a:cs typeface="Verdana"/>
              </a:rPr>
              <a:t>Likelihood</a:t>
            </a:r>
            <a:r>
              <a:rPr sz="1000" spc="-65" dirty="0">
                <a:solidFill>
                  <a:prstClr val="black"/>
                </a:solidFill>
                <a:latin typeface="Verdana"/>
                <a:cs typeface="Verdana"/>
              </a:rPr>
              <a:t> </a:t>
            </a:r>
            <a:r>
              <a:rPr sz="1000" spc="-5" dirty="0">
                <a:solidFill>
                  <a:prstClr val="black"/>
                </a:solidFill>
                <a:latin typeface="Verdana"/>
                <a:cs typeface="Verdana"/>
              </a:rPr>
              <a:t>of</a:t>
            </a:r>
            <a:endParaRPr sz="1000">
              <a:solidFill>
                <a:prstClr val="black"/>
              </a:solidFill>
              <a:latin typeface="Verdana"/>
              <a:cs typeface="Verdana"/>
            </a:endParaRPr>
          </a:p>
          <a:p>
            <a:pPr marL="13970" algn="ctr">
              <a:spcBef>
                <a:spcPts val="750"/>
              </a:spcBef>
            </a:pPr>
            <a:r>
              <a:rPr sz="1000" spc="-5" dirty="0">
                <a:solidFill>
                  <a:prstClr val="black"/>
                </a:solidFill>
                <a:latin typeface="Verdana"/>
                <a:cs typeface="Verdana"/>
              </a:rPr>
              <a:t>image</a:t>
            </a:r>
            <a:r>
              <a:rPr sz="1000" spc="-55" dirty="0">
                <a:solidFill>
                  <a:prstClr val="black"/>
                </a:solidFill>
                <a:latin typeface="Verdana"/>
                <a:cs typeface="Verdana"/>
              </a:rPr>
              <a:t> </a:t>
            </a:r>
            <a:r>
              <a:rPr sz="1000" dirty="0">
                <a:solidFill>
                  <a:prstClr val="black"/>
                </a:solidFill>
                <a:latin typeface="Verdana"/>
                <a:cs typeface="Verdana"/>
              </a:rPr>
              <a:t>x</a:t>
            </a:r>
            <a:endParaRPr sz="1000">
              <a:solidFill>
                <a:prstClr val="black"/>
              </a:solidFill>
              <a:latin typeface="Verdana"/>
              <a:cs typeface="Verdana"/>
            </a:endParaRPr>
          </a:p>
        </p:txBody>
      </p:sp>
      <p:sp>
        <p:nvSpPr>
          <p:cNvPr id="10" name="object 10"/>
          <p:cNvSpPr txBox="1"/>
          <p:nvPr/>
        </p:nvSpPr>
        <p:spPr>
          <a:xfrm>
            <a:off x="3628067" y="3971274"/>
            <a:ext cx="3921125" cy="869469"/>
          </a:xfrm>
          <a:prstGeom prst="rect">
            <a:avLst/>
          </a:prstGeom>
        </p:spPr>
        <p:txBody>
          <a:bodyPr vert="horz" wrap="square" lIns="0" tIns="12700" rIns="0" bIns="0" rtlCol="0">
            <a:spAutoFit/>
          </a:bodyPr>
          <a:lstStyle/>
          <a:p>
            <a:pPr marR="2075814" algn="ctr">
              <a:spcBef>
                <a:spcPts val="100"/>
              </a:spcBef>
            </a:pPr>
            <a:r>
              <a:rPr sz="1000" spc="-5" dirty="0">
                <a:solidFill>
                  <a:prstClr val="black"/>
                </a:solidFill>
                <a:latin typeface="Verdana"/>
                <a:cs typeface="Verdana"/>
              </a:rPr>
              <a:t>Probability</a:t>
            </a:r>
            <a:r>
              <a:rPr sz="1000" spc="-25" dirty="0">
                <a:solidFill>
                  <a:prstClr val="black"/>
                </a:solidFill>
                <a:latin typeface="Verdana"/>
                <a:cs typeface="Verdana"/>
              </a:rPr>
              <a:t> </a:t>
            </a:r>
            <a:r>
              <a:rPr sz="1000" spc="-5" dirty="0">
                <a:solidFill>
                  <a:prstClr val="black"/>
                </a:solidFill>
                <a:latin typeface="Verdana"/>
                <a:cs typeface="Verdana"/>
              </a:rPr>
              <a:t>of</a:t>
            </a:r>
            <a:r>
              <a:rPr sz="1000" spc="-20" dirty="0">
                <a:solidFill>
                  <a:prstClr val="black"/>
                </a:solidFill>
                <a:latin typeface="Verdana"/>
                <a:cs typeface="Verdana"/>
              </a:rPr>
              <a:t> </a:t>
            </a:r>
            <a:r>
              <a:rPr sz="1000" spc="-5" dirty="0">
                <a:solidFill>
                  <a:prstClr val="black"/>
                </a:solidFill>
                <a:latin typeface="Verdana"/>
                <a:cs typeface="Verdana"/>
              </a:rPr>
              <a:t>i’th</a:t>
            </a:r>
            <a:r>
              <a:rPr sz="1000" spc="-20" dirty="0">
                <a:solidFill>
                  <a:prstClr val="black"/>
                </a:solidFill>
                <a:latin typeface="Verdana"/>
                <a:cs typeface="Verdana"/>
              </a:rPr>
              <a:t> </a:t>
            </a:r>
            <a:r>
              <a:rPr sz="1000" spc="-5" dirty="0">
                <a:solidFill>
                  <a:prstClr val="black"/>
                </a:solidFill>
                <a:latin typeface="Verdana"/>
                <a:cs typeface="Verdana"/>
              </a:rPr>
              <a:t>pixel</a:t>
            </a:r>
            <a:r>
              <a:rPr sz="1000" spc="-20" dirty="0">
                <a:solidFill>
                  <a:prstClr val="black"/>
                </a:solidFill>
                <a:latin typeface="Verdana"/>
                <a:cs typeface="Verdana"/>
              </a:rPr>
              <a:t> </a:t>
            </a:r>
            <a:r>
              <a:rPr sz="1000" spc="-5" dirty="0">
                <a:solidFill>
                  <a:prstClr val="black"/>
                </a:solidFill>
                <a:latin typeface="Verdana"/>
                <a:cs typeface="Verdana"/>
              </a:rPr>
              <a:t>value</a:t>
            </a:r>
            <a:endParaRPr sz="1000">
              <a:solidFill>
                <a:prstClr val="black"/>
              </a:solidFill>
              <a:latin typeface="Verdana"/>
              <a:cs typeface="Verdana"/>
            </a:endParaRPr>
          </a:p>
          <a:p>
            <a:pPr marR="2074545" algn="ctr">
              <a:spcBef>
                <a:spcPts val="750"/>
              </a:spcBef>
            </a:pPr>
            <a:r>
              <a:rPr sz="1000" spc="-5" dirty="0">
                <a:solidFill>
                  <a:prstClr val="black"/>
                </a:solidFill>
                <a:latin typeface="Verdana"/>
                <a:cs typeface="Verdana"/>
              </a:rPr>
              <a:t>given</a:t>
            </a:r>
            <a:r>
              <a:rPr sz="1000" spc="-30" dirty="0">
                <a:solidFill>
                  <a:prstClr val="black"/>
                </a:solidFill>
                <a:latin typeface="Verdana"/>
                <a:cs typeface="Verdana"/>
              </a:rPr>
              <a:t> </a:t>
            </a:r>
            <a:r>
              <a:rPr sz="1000" spc="-5" dirty="0">
                <a:solidFill>
                  <a:prstClr val="black"/>
                </a:solidFill>
                <a:latin typeface="Verdana"/>
                <a:cs typeface="Verdana"/>
              </a:rPr>
              <a:t>all</a:t>
            </a:r>
            <a:r>
              <a:rPr sz="1000" spc="-25" dirty="0">
                <a:solidFill>
                  <a:prstClr val="black"/>
                </a:solidFill>
                <a:latin typeface="Verdana"/>
                <a:cs typeface="Verdana"/>
              </a:rPr>
              <a:t> </a:t>
            </a:r>
            <a:r>
              <a:rPr sz="1000" spc="-5" dirty="0">
                <a:solidFill>
                  <a:prstClr val="black"/>
                </a:solidFill>
                <a:latin typeface="Verdana"/>
                <a:cs typeface="Verdana"/>
              </a:rPr>
              <a:t>previous</a:t>
            </a:r>
            <a:r>
              <a:rPr sz="1000" spc="-25" dirty="0">
                <a:solidFill>
                  <a:prstClr val="black"/>
                </a:solidFill>
                <a:latin typeface="Verdana"/>
                <a:cs typeface="Verdana"/>
              </a:rPr>
              <a:t> </a:t>
            </a:r>
            <a:r>
              <a:rPr sz="1000" dirty="0">
                <a:solidFill>
                  <a:prstClr val="black"/>
                </a:solidFill>
                <a:latin typeface="Verdana"/>
                <a:cs typeface="Verdana"/>
              </a:rPr>
              <a:t>pixels</a:t>
            </a:r>
            <a:endParaRPr sz="1000">
              <a:solidFill>
                <a:prstClr val="black"/>
              </a:solidFill>
              <a:latin typeface="Verdana"/>
              <a:cs typeface="Verdana"/>
            </a:endParaRPr>
          </a:p>
          <a:p>
            <a:pPr marL="925194">
              <a:spcBef>
                <a:spcPts val="480"/>
              </a:spcBef>
            </a:pPr>
            <a:r>
              <a:rPr sz="1200" spc="-5" dirty="0">
                <a:solidFill>
                  <a:srgbClr val="00B050"/>
                </a:solidFill>
                <a:latin typeface="Verdana"/>
                <a:cs typeface="Verdana"/>
              </a:rPr>
              <a:t>Complex</a:t>
            </a:r>
            <a:r>
              <a:rPr sz="1200" spc="-20" dirty="0">
                <a:solidFill>
                  <a:srgbClr val="00B050"/>
                </a:solidFill>
                <a:latin typeface="Verdana"/>
                <a:cs typeface="Verdana"/>
              </a:rPr>
              <a:t> </a:t>
            </a:r>
            <a:r>
              <a:rPr sz="1200" spc="-5" dirty="0">
                <a:solidFill>
                  <a:srgbClr val="00B050"/>
                </a:solidFill>
                <a:latin typeface="Verdana"/>
                <a:cs typeface="Verdana"/>
              </a:rPr>
              <a:t>distribution</a:t>
            </a:r>
            <a:r>
              <a:rPr sz="1200" spc="-20" dirty="0">
                <a:solidFill>
                  <a:srgbClr val="00B050"/>
                </a:solidFill>
                <a:latin typeface="Verdana"/>
                <a:cs typeface="Verdana"/>
              </a:rPr>
              <a:t> </a:t>
            </a:r>
            <a:r>
              <a:rPr sz="1200" spc="-5" dirty="0">
                <a:solidFill>
                  <a:srgbClr val="00B050"/>
                </a:solidFill>
                <a:latin typeface="Verdana"/>
                <a:cs typeface="Verdana"/>
              </a:rPr>
              <a:t>over</a:t>
            </a:r>
            <a:r>
              <a:rPr sz="1200" spc="-20" dirty="0">
                <a:solidFill>
                  <a:srgbClr val="00B050"/>
                </a:solidFill>
                <a:latin typeface="Verdana"/>
                <a:cs typeface="Verdana"/>
              </a:rPr>
              <a:t> </a:t>
            </a:r>
            <a:r>
              <a:rPr sz="1200" spc="-5" dirty="0">
                <a:solidFill>
                  <a:srgbClr val="00B050"/>
                </a:solidFill>
                <a:latin typeface="Verdana"/>
                <a:cs typeface="Verdana"/>
              </a:rPr>
              <a:t>pixel</a:t>
            </a:r>
            <a:r>
              <a:rPr sz="1200" spc="390" dirty="0">
                <a:solidFill>
                  <a:srgbClr val="00B050"/>
                </a:solidFill>
                <a:latin typeface="Verdana"/>
                <a:cs typeface="Verdana"/>
              </a:rPr>
              <a:t> </a:t>
            </a:r>
            <a:r>
              <a:rPr sz="1200" spc="-5" dirty="0">
                <a:solidFill>
                  <a:srgbClr val="00B050"/>
                </a:solidFill>
                <a:latin typeface="Verdana"/>
                <a:cs typeface="Verdana"/>
              </a:rPr>
              <a:t>values</a:t>
            </a:r>
            <a:endParaRPr sz="1200">
              <a:solidFill>
                <a:prstClr val="black"/>
              </a:solidFill>
              <a:latin typeface="Verdana"/>
              <a:cs typeface="Verdana"/>
            </a:endParaRPr>
          </a:p>
          <a:p>
            <a:pPr marL="925194">
              <a:spcBef>
                <a:spcPts val="60"/>
              </a:spcBef>
            </a:pPr>
            <a:r>
              <a:rPr sz="1200" spc="-5" dirty="0">
                <a:solidFill>
                  <a:srgbClr val="00B050"/>
                </a:solidFill>
                <a:latin typeface="Verdana"/>
                <a:cs typeface="Verdana"/>
              </a:rPr>
              <a:t>=&gt;</a:t>
            </a:r>
            <a:r>
              <a:rPr sz="1200" spc="-20" dirty="0">
                <a:solidFill>
                  <a:srgbClr val="00B050"/>
                </a:solidFill>
                <a:latin typeface="Verdana"/>
                <a:cs typeface="Verdana"/>
              </a:rPr>
              <a:t> </a:t>
            </a:r>
            <a:r>
              <a:rPr sz="1200" spc="-5" dirty="0">
                <a:solidFill>
                  <a:srgbClr val="00B050"/>
                </a:solidFill>
                <a:latin typeface="Verdana"/>
                <a:cs typeface="Verdana"/>
              </a:rPr>
              <a:t>Express</a:t>
            </a:r>
            <a:r>
              <a:rPr sz="1200" spc="-15" dirty="0">
                <a:solidFill>
                  <a:srgbClr val="00B050"/>
                </a:solidFill>
                <a:latin typeface="Verdana"/>
                <a:cs typeface="Verdana"/>
              </a:rPr>
              <a:t> </a:t>
            </a:r>
            <a:r>
              <a:rPr sz="1200" spc="-5" dirty="0">
                <a:solidFill>
                  <a:srgbClr val="00B050"/>
                </a:solidFill>
                <a:latin typeface="Verdana"/>
                <a:cs typeface="Verdana"/>
              </a:rPr>
              <a:t>using</a:t>
            </a:r>
            <a:r>
              <a:rPr sz="1200" spc="-15" dirty="0">
                <a:solidFill>
                  <a:srgbClr val="00B050"/>
                </a:solidFill>
                <a:latin typeface="Verdana"/>
                <a:cs typeface="Verdana"/>
              </a:rPr>
              <a:t> </a:t>
            </a:r>
            <a:r>
              <a:rPr sz="1200" dirty="0">
                <a:solidFill>
                  <a:srgbClr val="00B050"/>
                </a:solidFill>
                <a:latin typeface="Verdana"/>
                <a:cs typeface="Verdana"/>
              </a:rPr>
              <a:t>a</a:t>
            </a:r>
            <a:r>
              <a:rPr sz="1200" spc="-20" dirty="0">
                <a:solidFill>
                  <a:srgbClr val="00B050"/>
                </a:solidFill>
                <a:latin typeface="Verdana"/>
                <a:cs typeface="Verdana"/>
              </a:rPr>
              <a:t> </a:t>
            </a:r>
            <a:r>
              <a:rPr sz="1200" spc="-5" dirty="0">
                <a:solidFill>
                  <a:srgbClr val="00B050"/>
                </a:solidFill>
                <a:latin typeface="Verdana"/>
                <a:cs typeface="Verdana"/>
              </a:rPr>
              <a:t>neural</a:t>
            </a:r>
            <a:r>
              <a:rPr sz="1200" spc="395" dirty="0">
                <a:solidFill>
                  <a:srgbClr val="00B050"/>
                </a:solidFill>
                <a:latin typeface="Verdana"/>
                <a:cs typeface="Verdana"/>
              </a:rPr>
              <a:t> </a:t>
            </a:r>
            <a:r>
              <a:rPr sz="1200" spc="-5" dirty="0">
                <a:solidFill>
                  <a:srgbClr val="00B050"/>
                </a:solidFill>
                <a:latin typeface="Verdana"/>
                <a:cs typeface="Verdana"/>
              </a:rPr>
              <a:t>network!</a:t>
            </a:r>
            <a:endParaRPr sz="1200">
              <a:solidFill>
                <a:prstClr val="black"/>
              </a:solidFill>
              <a:latin typeface="Verdana"/>
              <a:cs typeface="Verdana"/>
            </a:endParaRPr>
          </a:p>
        </p:txBody>
      </p:sp>
      <p:sp>
        <p:nvSpPr>
          <p:cNvPr id="11" name="object 11"/>
          <p:cNvSpPr txBox="1"/>
          <p:nvPr/>
        </p:nvSpPr>
        <p:spPr>
          <a:xfrm>
            <a:off x="501220" y="4909897"/>
            <a:ext cx="3196590"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Then</a:t>
            </a:r>
            <a:r>
              <a:rPr sz="1200" spc="-20" dirty="0">
                <a:solidFill>
                  <a:srgbClr val="313131"/>
                </a:solidFill>
                <a:latin typeface="Verdana"/>
                <a:cs typeface="Verdana"/>
              </a:rPr>
              <a:t> </a:t>
            </a:r>
            <a:r>
              <a:rPr sz="1200" spc="-5" dirty="0">
                <a:solidFill>
                  <a:srgbClr val="313131"/>
                </a:solidFill>
                <a:latin typeface="Verdana"/>
                <a:cs typeface="Verdana"/>
              </a:rPr>
              <a:t>maximize</a:t>
            </a:r>
            <a:r>
              <a:rPr sz="1200" spc="-20" dirty="0">
                <a:solidFill>
                  <a:srgbClr val="313131"/>
                </a:solidFill>
                <a:latin typeface="Verdana"/>
                <a:cs typeface="Verdana"/>
              </a:rPr>
              <a:t> </a:t>
            </a:r>
            <a:r>
              <a:rPr sz="1200" spc="-5" dirty="0">
                <a:solidFill>
                  <a:srgbClr val="313131"/>
                </a:solidFill>
                <a:latin typeface="Verdana"/>
                <a:cs typeface="Verdana"/>
              </a:rPr>
              <a:t>likelihood</a:t>
            </a:r>
            <a:r>
              <a:rPr sz="1200" spc="-20" dirty="0">
                <a:solidFill>
                  <a:srgbClr val="313131"/>
                </a:solidFill>
                <a:latin typeface="Verdana"/>
                <a:cs typeface="Verdana"/>
              </a:rPr>
              <a:t> </a:t>
            </a:r>
            <a:r>
              <a:rPr sz="1200" spc="-5" dirty="0">
                <a:solidFill>
                  <a:srgbClr val="313131"/>
                </a:solidFill>
                <a:latin typeface="Verdana"/>
                <a:cs typeface="Verdana"/>
              </a:rPr>
              <a:t>of</a:t>
            </a:r>
            <a:r>
              <a:rPr sz="1200" spc="-15" dirty="0">
                <a:solidFill>
                  <a:srgbClr val="313131"/>
                </a:solidFill>
                <a:latin typeface="Verdana"/>
                <a:cs typeface="Verdana"/>
              </a:rPr>
              <a:t> </a:t>
            </a:r>
            <a:r>
              <a:rPr sz="1200" spc="-5" dirty="0">
                <a:solidFill>
                  <a:srgbClr val="313131"/>
                </a:solidFill>
                <a:latin typeface="Verdana"/>
                <a:cs typeface="Verdana"/>
              </a:rPr>
              <a:t>training</a:t>
            </a:r>
            <a:r>
              <a:rPr sz="1200" spc="-20"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12" name="object 12"/>
          <p:cNvSpPr txBox="1"/>
          <p:nvPr/>
        </p:nvSpPr>
        <p:spPr>
          <a:xfrm>
            <a:off x="5754949" y="3178562"/>
            <a:ext cx="1635760" cy="565219"/>
          </a:xfrm>
          <a:prstGeom prst="rect">
            <a:avLst/>
          </a:prstGeom>
        </p:spPr>
        <p:txBody>
          <a:bodyPr vert="horz" wrap="square" lIns="0" tIns="5080" rIns="0" bIns="0" rtlCol="0">
            <a:spAutoFit/>
          </a:bodyPr>
          <a:lstStyle/>
          <a:p>
            <a:pPr marL="12700" marR="5080">
              <a:lnSpc>
                <a:spcPct val="104200"/>
              </a:lnSpc>
              <a:spcBef>
                <a:spcPts val="40"/>
              </a:spcBef>
            </a:pPr>
            <a:r>
              <a:rPr sz="1200" spc="-5" dirty="0">
                <a:solidFill>
                  <a:srgbClr val="00B050"/>
                </a:solidFill>
                <a:latin typeface="Verdana"/>
                <a:cs typeface="Verdana"/>
              </a:rPr>
              <a:t>Will need to define </a:t>
            </a:r>
            <a:r>
              <a:rPr sz="1200" dirty="0">
                <a:solidFill>
                  <a:srgbClr val="00B050"/>
                </a:solidFill>
                <a:latin typeface="Verdana"/>
                <a:cs typeface="Verdana"/>
              </a:rPr>
              <a:t> </a:t>
            </a:r>
            <a:r>
              <a:rPr sz="1200" spc="-5" dirty="0">
                <a:solidFill>
                  <a:srgbClr val="00B050"/>
                </a:solidFill>
                <a:latin typeface="Verdana"/>
                <a:cs typeface="Verdana"/>
              </a:rPr>
              <a:t>ordering</a:t>
            </a:r>
            <a:r>
              <a:rPr sz="1200" spc="-50" dirty="0">
                <a:solidFill>
                  <a:srgbClr val="00B050"/>
                </a:solidFill>
                <a:latin typeface="Verdana"/>
                <a:cs typeface="Verdana"/>
              </a:rPr>
              <a:t> </a:t>
            </a:r>
            <a:r>
              <a:rPr sz="1200" spc="-5" dirty="0">
                <a:solidFill>
                  <a:srgbClr val="00B050"/>
                </a:solidFill>
                <a:latin typeface="Verdana"/>
                <a:cs typeface="Verdana"/>
              </a:rPr>
              <a:t>of</a:t>
            </a:r>
            <a:r>
              <a:rPr sz="1200" spc="-45" dirty="0">
                <a:solidFill>
                  <a:srgbClr val="00B050"/>
                </a:solidFill>
                <a:latin typeface="Verdana"/>
                <a:cs typeface="Verdana"/>
              </a:rPr>
              <a:t> </a:t>
            </a:r>
            <a:r>
              <a:rPr sz="1200" spc="-5" dirty="0">
                <a:solidFill>
                  <a:srgbClr val="00B050"/>
                </a:solidFill>
                <a:latin typeface="Verdana"/>
                <a:cs typeface="Verdana"/>
              </a:rPr>
              <a:t>“previous </a:t>
            </a:r>
            <a:r>
              <a:rPr sz="1200" spc="-409" dirty="0">
                <a:solidFill>
                  <a:srgbClr val="00B050"/>
                </a:solidFill>
                <a:latin typeface="Verdana"/>
                <a:cs typeface="Verdana"/>
              </a:rPr>
              <a:t> </a:t>
            </a:r>
            <a:r>
              <a:rPr sz="1200" spc="-5" dirty="0">
                <a:solidFill>
                  <a:srgbClr val="00B050"/>
                </a:solidFill>
                <a:latin typeface="Verdana"/>
                <a:cs typeface="Verdana"/>
              </a:rPr>
              <a:t>pixels”</a:t>
            </a:r>
            <a:endParaRPr sz="1200">
              <a:solidFill>
                <a:prstClr val="black"/>
              </a:solidFill>
              <a:latin typeface="Verdana"/>
              <a:cs typeface="Verdana"/>
            </a:endParaRPr>
          </a:p>
        </p:txBody>
      </p:sp>
      <p:pic>
        <p:nvPicPr>
          <p:cNvPr id="15" name="Picture 2" descr="E:\NIET\Project\xLogo11.png.pagespeed.ic.pydHLuCQEZ.png">
            <a:extLst>
              <a:ext uri="{FF2B5EF4-FFF2-40B4-BE49-F238E27FC236}">
                <a16:creationId xmlns:a16="http://schemas.microsoft.com/office/drawing/2014/main" id="{3311ADAE-EBDF-063E-B4A6-C5D1EF1902ED}"/>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6" name="Title 1">
            <a:extLst>
              <a:ext uri="{FF2B5EF4-FFF2-40B4-BE49-F238E27FC236}">
                <a16:creationId xmlns:a16="http://schemas.microsoft.com/office/drawing/2014/main" id="{AF4178C3-66AA-0942-C153-ACA47C639358}"/>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Fully visible belief network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946" y="1253640"/>
            <a:ext cx="3216275" cy="330200"/>
          </a:xfrm>
          <a:prstGeom prst="rect">
            <a:avLst/>
          </a:prstGeom>
        </p:spPr>
        <p:txBody>
          <a:bodyPr vert="horz" wrap="square" lIns="0" tIns="12700" rIns="0" bIns="0" rtlCol="0">
            <a:spAutoFit/>
          </a:bodyPr>
          <a:lstStyle/>
          <a:p>
            <a:pPr marL="12700">
              <a:spcBef>
                <a:spcPts val="100"/>
              </a:spcBef>
            </a:pPr>
            <a:r>
              <a:rPr sz="2000" spc="-5" dirty="0">
                <a:solidFill>
                  <a:srgbClr val="5A6166"/>
                </a:solidFill>
                <a:latin typeface="Verdana"/>
                <a:cs typeface="Verdana"/>
              </a:rPr>
              <a:t>PixelRNN</a:t>
            </a:r>
            <a:r>
              <a:rPr sz="2000" spc="-30" dirty="0">
                <a:solidFill>
                  <a:srgbClr val="5A6166"/>
                </a:solidFill>
                <a:latin typeface="Verdana"/>
                <a:cs typeface="Verdana"/>
              </a:rPr>
              <a:t> </a:t>
            </a:r>
            <a:r>
              <a:rPr sz="1200" spc="-5" dirty="0">
                <a:solidFill>
                  <a:srgbClr val="5A6166"/>
                </a:solidFill>
                <a:latin typeface="Verdana"/>
                <a:cs typeface="Verdana"/>
              </a:rPr>
              <a:t>[van</a:t>
            </a:r>
            <a:r>
              <a:rPr sz="1200" spc="-15" dirty="0">
                <a:solidFill>
                  <a:srgbClr val="5A6166"/>
                </a:solidFill>
                <a:latin typeface="Verdana"/>
                <a:cs typeface="Verdana"/>
              </a:rPr>
              <a:t> </a:t>
            </a:r>
            <a:r>
              <a:rPr sz="1200" spc="-5" dirty="0">
                <a:solidFill>
                  <a:srgbClr val="5A6166"/>
                </a:solidFill>
                <a:latin typeface="Verdana"/>
                <a:cs typeface="Verdana"/>
              </a:rPr>
              <a:t>der</a:t>
            </a:r>
            <a:r>
              <a:rPr sz="1200" spc="-15" dirty="0">
                <a:solidFill>
                  <a:srgbClr val="5A6166"/>
                </a:solidFill>
                <a:latin typeface="Verdana"/>
                <a:cs typeface="Verdana"/>
              </a:rPr>
              <a:t> </a:t>
            </a:r>
            <a:r>
              <a:rPr sz="1200" spc="-5" dirty="0">
                <a:solidFill>
                  <a:srgbClr val="5A6166"/>
                </a:solidFill>
                <a:latin typeface="Verdana"/>
                <a:cs typeface="Verdana"/>
              </a:rPr>
              <a:t>oord</a:t>
            </a:r>
            <a:r>
              <a:rPr sz="1200" spc="-20" dirty="0">
                <a:solidFill>
                  <a:srgbClr val="5A6166"/>
                </a:solidFill>
                <a:latin typeface="Verdana"/>
                <a:cs typeface="Verdana"/>
              </a:rPr>
              <a:t> </a:t>
            </a:r>
            <a:r>
              <a:rPr sz="1200" spc="-5" dirty="0">
                <a:solidFill>
                  <a:srgbClr val="5A6166"/>
                </a:solidFill>
                <a:latin typeface="Verdana"/>
                <a:cs typeface="Verdana"/>
              </a:rPr>
              <a:t>et</a:t>
            </a:r>
            <a:r>
              <a:rPr sz="1200" spc="-15" dirty="0">
                <a:solidFill>
                  <a:srgbClr val="5A6166"/>
                </a:solidFill>
                <a:latin typeface="Verdana"/>
                <a:cs typeface="Verdana"/>
              </a:rPr>
              <a:t> </a:t>
            </a:r>
            <a:r>
              <a:rPr sz="1200" spc="-5" dirty="0">
                <a:solidFill>
                  <a:srgbClr val="5A6166"/>
                </a:solidFill>
                <a:latin typeface="Verdana"/>
                <a:cs typeface="Verdana"/>
              </a:rPr>
              <a:t>al.2016]</a:t>
            </a:r>
            <a:endParaRPr sz="1200" dirty="0">
              <a:solidFill>
                <a:prstClr val="black"/>
              </a:solidFill>
              <a:latin typeface="Verdana"/>
              <a:cs typeface="Verdana"/>
            </a:endParaRPr>
          </a:p>
        </p:txBody>
      </p:sp>
      <p:sp>
        <p:nvSpPr>
          <p:cNvPr id="3" name="object 3"/>
          <p:cNvSpPr txBox="1"/>
          <p:nvPr/>
        </p:nvSpPr>
        <p:spPr>
          <a:xfrm>
            <a:off x="431571" y="2291029"/>
            <a:ext cx="4857115" cy="60833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Dependency</a:t>
            </a:r>
            <a:r>
              <a:rPr sz="1200" spc="-15" dirty="0">
                <a:solidFill>
                  <a:srgbClr val="313131"/>
                </a:solidFill>
                <a:latin typeface="Verdana"/>
                <a:cs typeface="Verdana"/>
              </a:rPr>
              <a:t> </a:t>
            </a:r>
            <a:r>
              <a:rPr sz="1200" spc="-5" dirty="0">
                <a:solidFill>
                  <a:srgbClr val="313131"/>
                </a:solidFill>
                <a:latin typeface="Verdana"/>
                <a:cs typeface="Verdana"/>
              </a:rPr>
              <a:t>on</a:t>
            </a:r>
            <a:r>
              <a:rPr sz="1200" spc="-10" dirty="0">
                <a:solidFill>
                  <a:srgbClr val="313131"/>
                </a:solidFill>
                <a:latin typeface="Verdana"/>
                <a:cs typeface="Verdana"/>
              </a:rPr>
              <a:t> </a:t>
            </a:r>
            <a:r>
              <a:rPr sz="1200" spc="-5" dirty="0">
                <a:solidFill>
                  <a:srgbClr val="313131"/>
                </a:solidFill>
                <a:latin typeface="Verdana"/>
                <a:cs typeface="Verdana"/>
              </a:rPr>
              <a:t>previous</a:t>
            </a:r>
            <a:r>
              <a:rPr sz="1200" spc="-10" dirty="0">
                <a:solidFill>
                  <a:srgbClr val="313131"/>
                </a:solidFill>
                <a:latin typeface="Verdana"/>
                <a:cs typeface="Verdana"/>
              </a:rPr>
              <a:t> </a:t>
            </a:r>
            <a:r>
              <a:rPr sz="1200" spc="-5" dirty="0">
                <a:solidFill>
                  <a:srgbClr val="313131"/>
                </a:solidFill>
                <a:latin typeface="Verdana"/>
                <a:cs typeface="Verdana"/>
              </a:rPr>
              <a:t>pixels</a:t>
            </a:r>
            <a:r>
              <a:rPr sz="1200" spc="-10" dirty="0">
                <a:solidFill>
                  <a:srgbClr val="313131"/>
                </a:solidFill>
                <a:latin typeface="Verdana"/>
                <a:cs typeface="Verdana"/>
              </a:rPr>
              <a:t> </a:t>
            </a:r>
            <a:r>
              <a:rPr sz="1200" spc="-5" dirty="0">
                <a:solidFill>
                  <a:srgbClr val="313131"/>
                </a:solidFill>
                <a:latin typeface="Verdana"/>
                <a:cs typeface="Verdana"/>
              </a:rPr>
              <a:t>modeled</a:t>
            </a:r>
            <a:r>
              <a:rPr sz="1200" spc="400" dirty="0">
                <a:solidFill>
                  <a:srgbClr val="313131"/>
                </a:solidFill>
                <a:latin typeface="Verdana"/>
                <a:cs typeface="Verdana"/>
              </a:rPr>
              <a:t> </a:t>
            </a:r>
            <a:r>
              <a:rPr sz="1200" spc="-5" dirty="0">
                <a:solidFill>
                  <a:srgbClr val="313131"/>
                </a:solidFill>
                <a:latin typeface="Verdana"/>
                <a:cs typeface="Verdana"/>
              </a:rPr>
              <a:t>using</a:t>
            </a:r>
            <a:r>
              <a:rPr sz="1200" spc="-10" dirty="0">
                <a:solidFill>
                  <a:srgbClr val="313131"/>
                </a:solidFill>
                <a:latin typeface="Verdana"/>
                <a:cs typeface="Verdana"/>
              </a:rPr>
              <a:t> </a:t>
            </a:r>
            <a:r>
              <a:rPr sz="1200" spc="-5" dirty="0">
                <a:solidFill>
                  <a:srgbClr val="313131"/>
                </a:solidFill>
                <a:latin typeface="Verdana"/>
                <a:cs typeface="Verdana"/>
              </a:rPr>
              <a:t>an</a:t>
            </a:r>
            <a:r>
              <a:rPr sz="1200" spc="-10" dirty="0">
                <a:solidFill>
                  <a:srgbClr val="313131"/>
                </a:solidFill>
                <a:latin typeface="Verdana"/>
                <a:cs typeface="Verdana"/>
              </a:rPr>
              <a:t> </a:t>
            </a:r>
            <a:r>
              <a:rPr sz="1200" spc="-5" dirty="0">
                <a:solidFill>
                  <a:srgbClr val="313131"/>
                </a:solidFill>
                <a:latin typeface="Verdana"/>
                <a:cs typeface="Verdana"/>
              </a:rPr>
              <a:t>RNN</a:t>
            </a:r>
            <a:r>
              <a:rPr sz="1200" spc="-10" dirty="0">
                <a:solidFill>
                  <a:srgbClr val="313131"/>
                </a:solidFill>
                <a:latin typeface="Verdana"/>
                <a:cs typeface="Verdana"/>
              </a:rPr>
              <a:t> </a:t>
            </a:r>
            <a:r>
              <a:rPr sz="1200" spc="-5" dirty="0">
                <a:solidFill>
                  <a:srgbClr val="313131"/>
                </a:solidFill>
                <a:latin typeface="Verdana"/>
                <a:cs typeface="Verdana"/>
              </a:rPr>
              <a:t>(LSTM)</a:t>
            </a:r>
            <a:endParaRPr sz="1200">
              <a:solidFill>
                <a:prstClr val="black"/>
              </a:solidFill>
              <a:latin typeface="Verdana"/>
              <a:cs typeface="Verdana"/>
            </a:endParaRPr>
          </a:p>
          <a:p>
            <a:pPr>
              <a:spcBef>
                <a:spcPts val="5"/>
              </a:spcBef>
            </a:pPr>
            <a:endParaRPr sz="1400">
              <a:solidFill>
                <a:prstClr val="black"/>
              </a:solidFill>
              <a:latin typeface="Verdana"/>
              <a:cs typeface="Verdana"/>
            </a:endParaRPr>
          </a:p>
          <a:p>
            <a:pPr marL="12700"/>
            <a:r>
              <a:rPr sz="1200" spc="-5" dirty="0">
                <a:solidFill>
                  <a:srgbClr val="313131"/>
                </a:solidFill>
                <a:latin typeface="Verdana"/>
                <a:cs typeface="Verdana"/>
              </a:rPr>
              <a:t>Generate</a:t>
            </a:r>
            <a:r>
              <a:rPr sz="1200" spc="-20" dirty="0">
                <a:solidFill>
                  <a:srgbClr val="313131"/>
                </a:solidFill>
                <a:latin typeface="Verdana"/>
                <a:cs typeface="Verdana"/>
              </a:rPr>
              <a:t> </a:t>
            </a:r>
            <a:r>
              <a:rPr sz="1200" spc="-5" dirty="0">
                <a:solidFill>
                  <a:srgbClr val="313131"/>
                </a:solidFill>
                <a:latin typeface="Verdana"/>
                <a:cs typeface="Verdana"/>
              </a:rPr>
              <a:t>image</a:t>
            </a:r>
            <a:r>
              <a:rPr sz="1200" spc="-20" dirty="0">
                <a:solidFill>
                  <a:srgbClr val="313131"/>
                </a:solidFill>
                <a:latin typeface="Verdana"/>
                <a:cs typeface="Verdana"/>
              </a:rPr>
              <a:t> </a:t>
            </a:r>
            <a:r>
              <a:rPr sz="1200" spc="-5" dirty="0">
                <a:solidFill>
                  <a:srgbClr val="313131"/>
                </a:solidFill>
                <a:latin typeface="Verdana"/>
                <a:cs typeface="Verdana"/>
              </a:rPr>
              <a:t>pixels</a:t>
            </a:r>
            <a:r>
              <a:rPr sz="1200" spc="-15" dirty="0">
                <a:solidFill>
                  <a:srgbClr val="313131"/>
                </a:solidFill>
                <a:latin typeface="Verdana"/>
                <a:cs typeface="Verdana"/>
              </a:rPr>
              <a:t> </a:t>
            </a:r>
            <a:r>
              <a:rPr sz="1200" spc="-5" dirty="0">
                <a:solidFill>
                  <a:srgbClr val="313131"/>
                </a:solidFill>
                <a:latin typeface="Verdana"/>
                <a:cs typeface="Verdana"/>
              </a:rPr>
              <a:t>starting</a:t>
            </a:r>
            <a:r>
              <a:rPr sz="1200" spc="-20" dirty="0">
                <a:solidFill>
                  <a:srgbClr val="313131"/>
                </a:solidFill>
                <a:latin typeface="Verdana"/>
                <a:cs typeface="Verdana"/>
              </a:rPr>
              <a:t> </a:t>
            </a:r>
            <a:r>
              <a:rPr sz="1200" spc="-5" dirty="0">
                <a:solidFill>
                  <a:srgbClr val="313131"/>
                </a:solidFill>
                <a:latin typeface="Verdana"/>
                <a:cs typeface="Verdana"/>
              </a:rPr>
              <a:t>from</a:t>
            </a:r>
            <a:r>
              <a:rPr sz="1200" spc="-15" dirty="0">
                <a:solidFill>
                  <a:srgbClr val="313131"/>
                </a:solidFill>
                <a:latin typeface="Verdana"/>
                <a:cs typeface="Verdana"/>
              </a:rPr>
              <a:t> </a:t>
            </a:r>
            <a:r>
              <a:rPr sz="1200" spc="-5" dirty="0">
                <a:solidFill>
                  <a:srgbClr val="313131"/>
                </a:solidFill>
                <a:latin typeface="Verdana"/>
                <a:cs typeface="Verdana"/>
              </a:rPr>
              <a:t>corner</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5" name="object 5"/>
          <p:cNvPicPr/>
          <p:nvPr/>
        </p:nvPicPr>
        <p:blipFill>
          <a:blip r:embed="rId2" cstate="print"/>
          <a:stretch>
            <a:fillRect/>
          </a:stretch>
        </p:blipFill>
        <p:spPr>
          <a:xfrm>
            <a:off x="5291703" y="3138805"/>
            <a:ext cx="184723" cy="184723"/>
          </a:xfrm>
          <a:prstGeom prst="rect">
            <a:avLst/>
          </a:prstGeom>
        </p:spPr>
      </p:pic>
      <p:pic>
        <p:nvPicPr>
          <p:cNvPr id="6" name="object 6"/>
          <p:cNvPicPr/>
          <p:nvPr/>
        </p:nvPicPr>
        <p:blipFill>
          <a:blip r:embed="rId3" cstate="print"/>
          <a:stretch>
            <a:fillRect/>
          </a:stretch>
        </p:blipFill>
        <p:spPr>
          <a:xfrm>
            <a:off x="5291703" y="3603105"/>
            <a:ext cx="184723" cy="184723"/>
          </a:xfrm>
          <a:prstGeom prst="rect">
            <a:avLst/>
          </a:prstGeom>
        </p:spPr>
      </p:pic>
      <p:pic>
        <p:nvPicPr>
          <p:cNvPr id="7" name="object 7"/>
          <p:cNvPicPr/>
          <p:nvPr/>
        </p:nvPicPr>
        <p:blipFill>
          <a:blip r:embed="rId4" cstate="print"/>
          <a:stretch>
            <a:fillRect/>
          </a:stretch>
        </p:blipFill>
        <p:spPr>
          <a:xfrm>
            <a:off x="5804378" y="3138805"/>
            <a:ext cx="184723" cy="184723"/>
          </a:xfrm>
          <a:prstGeom prst="rect">
            <a:avLst/>
          </a:prstGeom>
        </p:spPr>
      </p:pic>
      <p:pic>
        <p:nvPicPr>
          <p:cNvPr id="8" name="object 8"/>
          <p:cNvPicPr/>
          <p:nvPr/>
        </p:nvPicPr>
        <p:blipFill>
          <a:blip r:embed="rId5" cstate="print"/>
          <a:stretch>
            <a:fillRect/>
          </a:stretch>
        </p:blipFill>
        <p:spPr>
          <a:xfrm>
            <a:off x="5804378" y="3603105"/>
            <a:ext cx="184723" cy="184723"/>
          </a:xfrm>
          <a:prstGeom prst="rect">
            <a:avLst/>
          </a:prstGeom>
        </p:spPr>
      </p:pic>
      <p:pic>
        <p:nvPicPr>
          <p:cNvPr id="9" name="object 9"/>
          <p:cNvPicPr/>
          <p:nvPr/>
        </p:nvPicPr>
        <p:blipFill>
          <a:blip r:embed="rId3" cstate="print"/>
          <a:stretch>
            <a:fillRect/>
          </a:stretch>
        </p:blipFill>
        <p:spPr>
          <a:xfrm>
            <a:off x="5291703" y="4067405"/>
            <a:ext cx="184723" cy="184723"/>
          </a:xfrm>
          <a:prstGeom prst="rect">
            <a:avLst/>
          </a:prstGeom>
        </p:spPr>
      </p:pic>
      <p:pic>
        <p:nvPicPr>
          <p:cNvPr id="10" name="object 10"/>
          <p:cNvPicPr/>
          <p:nvPr/>
        </p:nvPicPr>
        <p:blipFill>
          <a:blip r:embed="rId3" cstate="print"/>
          <a:stretch>
            <a:fillRect/>
          </a:stretch>
        </p:blipFill>
        <p:spPr>
          <a:xfrm>
            <a:off x="5291703" y="4531705"/>
            <a:ext cx="184723" cy="184723"/>
          </a:xfrm>
          <a:prstGeom prst="rect">
            <a:avLst/>
          </a:prstGeom>
        </p:spPr>
      </p:pic>
      <p:pic>
        <p:nvPicPr>
          <p:cNvPr id="11" name="object 11"/>
          <p:cNvPicPr/>
          <p:nvPr/>
        </p:nvPicPr>
        <p:blipFill>
          <a:blip r:embed="rId5" cstate="print"/>
          <a:stretch>
            <a:fillRect/>
          </a:stretch>
        </p:blipFill>
        <p:spPr>
          <a:xfrm>
            <a:off x="5804378" y="4067405"/>
            <a:ext cx="184723" cy="184723"/>
          </a:xfrm>
          <a:prstGeom prst="rect">
            <a:avLst/>
          </a:prstGeom>
        </p:spPr>
      </p:pic>
      <p:pic>
        <p:nvPicPr>
          <p:cNvPr id="12" name="object 12"/>
          <p:cNvPicPr/>
          <p:nvPr/>
        </p:nvPicPr>
        <p:blipFill>
          <a:blip r:embed="rId5" cstate="print"/>
          <a:stretch>
            <a:fillRect/>
          </a:stretch>
        </p:blipFill>
        <p:spPr>
          <a:xfrm>
            <a:off x="5804378" y="4531705"/>
            <a:ext cx="184723" cy="184723"/>
          </a:xfrm>
          <a:prstGeom prst="rect">
            <a:avLst/>
          </a:prstGeom>
        </p:spPr>
      </p:pic>
      <p:pic>
        <p:nvPicPr>
          <p:cNvPr id="13" name="object 13"/>
          <p:cNvPicPr/>
          <p:nvPr/>
        </p:nvPicPr>
        <p:blipFill>
          <a:blip r:embed="rId3" cstate="print"/>
          <a:stretch>
            <a:fillRect/>
          </a:stretch>
        </p:blipFill>
        <p:spPr>
          <a:xfrm>
            <a:off x="5291703" y="5022780"/>
            <a:ext cx="184723" cy="184723"/>
          </a:xfrm>
          <a:prstGeom prst="rect">
            <a:avLst/>
          </a:prstGeom>
        </p:spPr>
      </p:pic>
      <p:pic>
        <p:nvPicPr>
          <p:cNvPr id="14" name="object 14"/>
          <p:cNvPicPr/>
          <p:nvPr/>
        </p:nvPicPr>
        <p:blipFill>
          <a:blip r:embed="rId5" cstate="print"/>
          <a:stretch>
            <a:fillRect/>
          </a:stretch>
        </p:blipFill>
        <p:spPr>
          <a:xfrm>
            <a:off x="5804378" y="5022780"/>
            <a:ext cx="184723" cy="184723"/>
          </a:xfrm>
          <a:prstGeom prst="rect">
            <a:avLst/>
          </a:prstGeom>
        </p:spPr>
      </p:pic>
      <p:pic>
        <p:nvPicPr>
          <p:cNvPr id="15" name="object 15"/>
          <p:cNvPicPr/>
          <p:nvPr/>
        </p:nvPicPr>
        <p:blipFill>
          <a:blip r:embed="rId6" cstate="print"/>
          <a:stretch>
            <a:fillRect/>
          </a:stretch>
        </p:blipFill>
        <p:spPr>
          <a:xfrm>
            <a:off x="6317053" y="3138805"/>
            <a:ext cx="184723" cy="184723"/>
          </a:xfrm>
          <a:prstGeom prst="rect">
            <a:avLst/>
          </a:prstGeom>
        </p:spPr>
      </p:pic>
      <p:pic>
        <p:nvPicPr>
          <p:cNvPr id="16" name="object 16"/>
          <p:cNvPicPr/>
          <p:nvPr/>
        </p:nvPicPr>
        <p:blipFill>
          <a:blip r:embed="rId3" cstate="print"/>
          <a:stretch>
            <a:fillRect/>
          </a:stretch>
        </p:blipFill>
        <p:spPr>
          <a:xfrm>
            <a:off x="6317053" y="3603105"/>
            <a:ext cx="184723" cy="184723"/>
          </a:xfrm>
          <a:prstGeom prst="rect">
            <a:avLst/>
          </a:prstGeom>
        </p:spPr>
      </p:pic>
      <p:pic>
        <p:nvPicPr>
          <p:cNvPr id="17" name="object 17"/>
          <p:cNvPicPr/>
          <p:nvPr/>
        </p:nvPicPr>
        <p:blipFill>
          <a:blip r:embed="rId6" cstate="print"/>
          <a:stretch>
            <a:fillRect/>
          </a:stretch>
        </p:blipFill>
        <p:spPr>
          <a:xfrm>
            <a:off x="6829729" y="3138805"/>
            <a:ext cx="184723" cy="184723"/>
          </a:xfrm>
          <a:prstGeom prst="rect">
            <a:avLst/>
          </a:prstGeom>
        </p:spPr>
      </p:pic>
      <p:pic>
        <p:nvPicPr>
          <p:cNvPr id="18" name="object 18"/>
          <p:cNvPicPr/>
          <p:nvPr/>
        </p:nvPicPr>
        <p:blipFill>
          <a:blip r:embed="rId3" cstate="print"/>
          <a:stretch>
            <a:fillRect/>
          </a:stretch>
        </p:blipFill>
        <p:spPr>
          <a:xfrm>
            <a:off x="6829729" y="3603105"/>
            <a:ext cx="184723" cy="184723"/>
          </a:xfrm>
          <a:prstGeom prst="rect">
            <a:avLst/>
          </a:prstGeom>
        </p:spPr>
      </p:pic>
      <p:pic>
        <p:nvPicPr>
          <p:cNvPr id="19" name="object 19"/>
          <p:cNvPicPr/>
          <p:nvPr/>
        </p:nvPicPr>
        <p:blipFill>
          <a:blip r:embed="rId3" cstate="print"/>
          <a:stretch>
            <a:fillRect/>
          </a:stretch>
        </p:blipFill>
        <p:spPr>
          <a:xfrm>
            <a:off x="6317053" y="4067405"/>
            <a:ext cx="184723" cy="184723"/>
          </a:xfrm>
          <a:prstGeom prst="rect">
            <a:avLst/>
          </a:prstGeom>
        </p:spPr>
      </p:pic>
      <p:pic>
        <p:nvPicPr>
          <p:cNvPr id="20" name="object 20"/>
          <p:cNvPicPr/>
          <p:nvPr/>
        </p:nvPicPr>
        <p:blipFill>
          <a:blip r:embed="rId3" cstate="print"/>
          <a:stretch>
            <a:fillRect/>
          </a:stretch>
        </p:blipFill>
        <p:spPr>
          <a:xfrm>
            <a:off x="6317053" y="4531705"/>
            <a:ext cx="184723" cy="184723"/>
          </a:xfrm>
          <a:prstGeom prst="rect">
            <a:avLst/>
          </a:prstGeom>
        </p:spPr>
      </p:pic>
      <p:pic>
        <p:nvPicPr>
          <p:cNvPr id="21" name="object 21"/>
          <p:cNvPicPr/>
          <p:nvPr/>
        </p:nvPicPr>
        <p:blipFill>
          <a:blip r:embed="rId3" cstate="print"/>
          <a:stretch>
            <a:fillRect/>
          </a:stretch>
        </p:blipFill>
        <p:spPr>
          <a:xfrm>
            <a:off x="6829729" y="4067405"/>
            <a:ext cx="184723" cy="184723"/>
          </a:xfrm>
          <a:prstGeom prst="rect">
            <a:avLst/>
          </a:prstGeom>
        </p:spPr>
      </p:pic>
      <p:pic>
        <p:nvPicPr>
          <p:cNvPr id="22" name="object 22"/>
          <p:cNvPicPr/>
          <p:nvPr/>
        </p:nvPicPr>
        <p:blipFill>
          <a:blip r:embed="rId3" cstate="print"/>
          <a:stretch>
            <a:fillRect/>
          </a:stretch>
        </p:blipFill>
        <p:spPr>
          <a:xfrm>
            <a:off x="6829729" y="4531705"/>
            <a:ext cx="184723" cy="184723"/>
          </a:xfrm>
          <a:prstGeom prst="rect">
            <a:avLst/>
          </a:prstGeom>
        </p:spPr>
      </p:pic>
      <p:pic>
        <p:nvPicPr>
          <p:cNvPr id="23" name="object 23"/>
          <p:cNvPicPr/>
          <p:nvPr/>
        </p:nvPicPr>
        <p:blipFill>
          <a:blip r:embed="rId3" cstate="print"/>
          <a:stretch>
            <a:fillRect/>
          </a:stretch>
        </p:blipFill>
        <p:spPr>
          <a:xfrm>
            <a:off x="6317053" y="5022780"/>
            <a:ext cx="184723" cy="184723"/>
          </a:xfrm>
          <a:prstGeom prst="rect">
            <a:avLst/>
          </a:prstGeom>
        </p:spPr>
      </p:pic>
      <p:pic>
        <p:nvPicPr>
          <p:cNvPr id="24" name="object 24"/>
          <p:cNvPicPr/>
          <p:nvPr/>
        </p:nvPicPr>
        <p:blipFill>
          <a:blip r:embed="rId3" cstate="print"/>
          <a:stretch>
            <a:fillRect/>
          </a:stretch>
        </p:blipFill>
        <p:spPr>
          <a:xfrm>
            <a:off x="6829729" y="5022780"/>
            <a:ext cx="184723" cy="184723"/>
          </a:xfrm>
          <a:prstGeom prst="rect">
            <a:avLst/>
          </a:prstGeom>
        </p:spPr>
      </p:pic>
      <p:pic>
        <p:nvPicPr>
          <p:cNvPr id="25" name="object 25"/>
          <p:cNvPicPr/>
          <p:nvPr/>
        </p:nvPicPr>
        <p:blipFill>
          <a:blip r:embed="rId7" cstate="print"/>
          <a:stretch>
            <a:fillRect/>
          </a:stretch>
        </p:blipFill>
        <p:spPr>
          <a:xfrm>
            <a:off x="7342403" y="3125404"/>
            <a:ext cx="184723" cy="184723"/>
          </a:xfrm>
          <a:prstGeom prst="rect">
            <a:avLst/>
          </a:prstGeom>
        </p:spPr>
      </p:pic>
      <p:pic>
        <p:nvPicPr>
          <p:cNvPr id="26" name="object 26"/>
          <p:cNvPicPr/>
          <p:nvPr/>
        </p:nvPicPr>
        <p:blipFill>
          <a:blip r:embed="rId8" cstate="print"/>
          <a:stretch>
            <a:fillRect/>
          </a:stretch>
        </p:blipFill>
        <p:spPr>
          <a:xfrm>
            <a:off x="7342403" y="3589705"/>
            <a:ext cx="184723" cy="184723"/>
          </a:xfrm>
          <a:prstGeom prst="rect">
            <a:avLst/>
          </a:prstGeom>
        </p:spPr>
      </p:pic>
      <p:pic>
        <p:nvPicPr>
          <p:cNvPr id="27" name="object 27"/>
          <p:cNvPicPr/>
          <p:nvPr/>
        </p:nvPicPr>
        <p:blipFill>
          <a:blip r:embed="rId7" cstate="print"/>
          <a:stretch>
            <a:fillRect/>
          </a:stretch>
        </p:blipFill>
        <p:spPr>
          <a:xfrm>
            <a:off x="7342403" y="4054004"/>
            <a:ext cx="184723" cy="184723"/>
          </a:xfrm>
          <a:prstGeom prst="rect">
            <a:avLst/>
          </a:prstGeom>
        </p:spPr>
      </p:pic>
      <p:pic>
        <p:nvPicPr>
          <p:cNvPr id="28" name="object 28"/>
          <p:cNvPicPr/>
          <p:nvPr/>
        </p:nvPicPr>
        <p:blipFill>
          <a:blip r:embed="rId8" cstate="print"/>
          <a:stretch>
            <a:fillRect/>
          </a:stretch>
        </p:blipFill>
        <p:spPr>
          <a:xfrm>
            <a:off x="7342403" y="4518305"/>
            <a:ext cx="184723" cy="184723"/>
          </a:xfrm>
          <a:prstGeom prst="rect">
            <a:avLst/>
          </a:prstGeom>
        </p:spPr>
      </p:pic>
      <p:pic>
        <p:nvPicPr>
          <p:cNvPr id="29" name="object 29"/>
          <p:cNvPicPr/>
          <p:nvPr/>
        </p:nvPicPr>
        <p:blipFill>
          <a:blip r:embed="rId8" cstate="print"/>
          <a:stretch>
            <a:fillRect/>
          </a:stretch>
        </p:blipFill>
        <p:spPr>
          <a:xfrm>
            <a:off x="7342403" y="5009380"/>
            <a:ext cx="184723" cy="184723"/>
          </a:xfrm>
          <a:prstGeom prst="rect">
            <a:avLst/>
          </a:prstGeom>
        </p:spPr>
      </p:pic>
      <p:sp>
        <p:nvSpPr>
          <p:cNvPr id="30" name="object 30"/>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pic>
        <p:nvPicPr>
          <p:cNvPr id="32" name="Picture 2" descr="E:\NIET\Project\xLogo11.png.pagespeed.ic.pydHLuCQEZ.png">
            <a:extLst>
              <a:ext uri="{FF2B5EF4-FFF2-40B4-BE49-F238E27FC236}">
                <a16:creationId xmlns:a16="http://schemas.microsoft.com/office/drawing/2014/main" id="{474B6500-6CD3-0237-8B88-17D3752C978F}"/>
              </a:ext>
            </a:extLst>
          </p:cNvPr>
          <p:cNvPicPr>
            <a:picLocks noChangeAspect="1" noChangeArrowheads="1"/>
          </p:cNvPicPr>
          <p:nvPr/>
        </p:nvPicPr>
        <p:blipFill>
          <a:blip r:embed="rId9"/>
          <a:srcRect/>
          <a:stretch>
            <a:fillRect/>
          </a:stretch>
        </p:blipFill>
        <p:spPr bwMode="auto">
          <a:xfrm>
            <a:off x="0" y="0"/>
            <a:ext cx="1447800" cy="817163"/>
          </a:xfrm>
          <a:prstGeom prst="rect">
            <a:avLst/>
          </a:prstGeom>
          <a:noFill/>
        </p:spPr>
      </p:pic>
      <p:sp>
        <p:nvSpPr>
          <p:cNvPr id="33" name="Title 1">
            <a:extLst>
              <a:ext uri="{FF2B5EF4-FFF2-40B4-BE49-F238E27FC236}">
                <a16:creationId xmlns:a16="http://schemas.microsoft.com/office/drawing/2014/main" id="{290808B1-14A9-1129-10FF-BDC0887BDE78}"/>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PixelRNN</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946" y="1253640"/>
            <a:ext cx="3216275" cy="330200"/>
          </a:xfrm>
          <a:prstGeom prst="rect">
            <a:avLst/>
          </a:prstGeom>
        </p:spPr>
        <p:txBody>
          <a:bodyPr vert="horz" wrap="square" lIns="0" tIns="12700" rIns="0" bIns="0" rtlCol="0">
            <a:spAutoFit/>
          </a:bodyPr>
          <a:lstStyle/>
          <a:p>
            <a:pPr marL="12700">
              <a:spcBef>
                <a:spcPts val="100"/>
              </a:spcBef>
            </a:pPr>
            <a:r>
              <a:rPr sz="2000" spc="-5" dirty="0">
                <a:solidFill>
                  <a:srgbClr val="5A6166"/>
                </a:solidFill>
                <a:latin typeface="Verdana"/>
                <a:cs typeface="Verdana"/>
              </a:rPr>
              <a:t>PixelRNN</a:t>
            </a:r>
            <a:r>
              <a:rPr sz="2000" spc="-30" dirty="0">
                <a:solidFill>
                  <a:srgbClr val="5A6166"/>
                </a:solidFill>
                <a:latin typeface="Verdana"/>
                <a:cs typeface="Verdana"/>
              </a:rPr>
              <a:t> </a:t>
            </a:r>
            <a:r>
              <a:rPr sz="1200" spc="-5" dirty="0">
                <a:solidFill>
                  <a:srgbClr val="5A6166"/>
                </a:solidFill>
                <a:latin typeface="Verdana"/>
                <a:cs typeface="Verdana"/>
              </a:rPr>
              <a:t>[van</a:t>
            </a:r>
            <a:r>
              <a:rPr sz="1200" spc="-15" dirty="0">
                <a:solidFill>
                  <a:srgbClr val="5A6166"/>
                </a:solidFill>
                <a:latin typeface="Verdana"/>
                <a:cs typeface="Verdana"/>
              </a:rPr>
              <a:t> </a:t>
            </a:r>
            <a:r>
              <a:rPr sz="1200" spc="-5" dirty="0">
                <a:solidFill>
                  <a:srgbClr val="5A6166"/>
                </a:solidFill>
                <a:latin typeface="Verdana"/>
                <a:cs typeface="Verdana"/>
              </a:rPr>
              <a:t>der</a:t>
            </a:r>
            <a:r>
              <a:rPr sz="1200" spc="-15" dirty="0">
                <a:solidFill>
                  <a:srgbClr val="5A6166"/>
                </a:solidFill>
                <a:latin typeface="Verdana"/>
                <a:cs typeface="Verdana"/>
              </a:rPr>
              <a:t> </a:t>
            </a:r>
            <a:r>
              <a:rPr sz="1200" spc="-5" dirty="0">
                <a:solidFill>
                  <a:srgbClr val="5A6166"/>
                </a:solidFill>
                <a:latin typeface="Verdana"/>
                <a:cs typeface="Verdana"/>
              </a:rPr>
              <a:t>oord</a:t>
            </a:r>
            <a:r>
              <a:rPr sz="1200" spc="-20" dirty="0">
                <a:solidFill>
                  <a:srgbClr val="5A6166"/>
                </a:solidFill>
                <a:latin typeface="Verdana"/>
                <a:cs typeface="Verdana"/>
              </a:rPr>
              <a:t> </a:t>
            </a:r>
            <a:r>
              <a:rPr sz="1200" spc="-5" dirty="0">
                <a:solidFill>
                  <a:srgbClr val="5A6166"/>
                </a:solidFill>
                <a:latin typeface="Verdana"/>
                <a:cs typeface="Verdana"/>
              </a:rPr>
              <a:t>et</a:t>
            </a:r>
            <a:r>
              <a:rPr sz="1200" spc="-15" dirty="0">
                <a:solidFill>
                  <a:srgbClr val="5A6166"/>
                </a:solidFill>
                <a:latin typeface="Verdana"/>
                <a:cs typeface="Verdana"/>
              </a:rPr>
              <a:t> </a:t>
            </a:r>
            <a:r>
              <a:rPr sz="1200" spc="-5" dirty="0">
                <a:solidFill>
                  <a:srgbClr val="5A6166"/>
                </a:solidFill>
                <a:latin typeface="Verdana"/>
                <a:cs typeface="Verdana"/>
              </a:rPr>
              <a:t>al.2016]</a:t>
            </a:r>
            <a:endParaRPr sz="1200">
              <a:solidFill>
                <a:prstClr val="black"/>
              </a:solidFill>
              <a:latin typeface="Verdana"/>
              <a:cs typeface="Verdana"/>
            </a:endParaRPr>
          </a:p>
        </p:txBody>
      </p:sp>
      <p:sp>
        <p:nvSpPr>
          <p:cNvPr id="3" name="object 3"/>
          <p:cNvSpPr txBox="1"/>
          <p:nvPr/>
        </p:nvSpPr>
        <p:spPr>
          <a:xfrm>
            <a:off x="431571" y="2291029"/>
            <a:ext cx="4857115" cy="60833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Dependency</a:t>
            </a:r>
            <a:r>
              <a:rPr sz="1200" spc="-15" dirty="0">
                <a:solidFill>
                  <a:srgbClr val="313131"/>
                </a:solidFill>
                <a:latin typeface="Verdana"/>
                <a:cs typeface="Verdana"/>
              </a:rPr>
              <a:t> </a:t>
            </a:r>
            <a:r>
              <a:rPr sz="1200" spc="-5" dirty="0">
                <a:solidFill>
                  <a:srgbClr val="313131"/>
                </a:solidFill>
                <a:latin typeface="Verdana"/>
                <a:cs typeface="Verdana"/>
              </a:rPr>
              <a:t>on</a:t>
            </a:r>
            <a:r>
              <a:rPr sz="1200" spc="-10" dirty="0">
                <a:solidFill>
                  <a:srgbClr val="313131"/>
                </a:solidFill>
                <a:latin typeface="Verdana"/>
                <a:cs typeface="Verdana"/>
              </a:rPr>
              <a:t> </a:t>
            </a:r>
            <a:r>
              <a:rPr sz="1200" spc="-5" dirty="0">
                <a:solidFill>
                  <a:srgbClr val="313131"/>
                </a:solidFill>
                <a:latin typeface="Verdana"/>
                <a:cs typeface="Verdana"/>
              </a:rPr>
              <a:t>previous</a:t>
            </a:r>
            <a:r>
              <a:rPr sz="1200" spc="-10" dirty="0">
                <a:solidFill>
                  <a:srgbClr val="313131"/>
                </a:solidFill>
                <a:latin typeface="Verdana"/>
                <a:cs typeface="Verdana"/>
              </a:rPr>
              <a:t> </a:t>
            </a:r>
            <a:r>
              <a:rPr sz="1200" spc="-5" dirty="0">
                <a:solidFill>
                  <a:srgbClr val="313131"/>
                </a:solidFill>
                <a:latin typeface="Verdana"/>
                <a:cs typeface="Verdana"/>
              </a:rPr>
              <a:t>pixels</a:t>
            </a:r>
            <a:r>
              <a:rPr sz="1200" spc="-10" dirty="0">
                <a:solidFill>
                  <a:srgbClr val="313131"/>
                </a:solidFill>
                <a:latin typeface="Verdana"/>
                <a:cs typeface="Verdana"/>
              </a:rPr>
              <a:t> </a:t>
            </a:r>
            <a:r>
              <a:rPr sz="1200" spc="-5" dirty="0">
                <a:solidFill>
                  <a:srgbClr val="313131"/>
                </a:solidFill>
                <a:latin typeface="Verdana"/>
                <a:cs typeface="Verdana"/>
              </a:rPr>
              <a:t>modeled</a:t>
            </a:r>
            <a:r>
              <a:rPr sz="1200" spc="400" dirty="0">
                <a:solidFill>
                  <a:srgbClr val="313131"/>
                </a:solidFill>
                <a:latin typeface="Verdana"/>
                <a:cs typeface="Verdana"/>
              </a:rPr>
              <a:t> </a:t>
            </a:r>
            <a:r>
              <a:rPr sz="1200" spc="-5" dirty="0">
                <a:solidFill>
                  <a:srgbClr val="313131"/>
                </a:solidFill>
                <a:latin typeface="Verdana"/>
                <a:cs typeface="Verdana"/>
              </a:rPr>
              <a:t>using</a:t>
            </a:r>
            <a:r>
              <a:rPr sz="1200" spc="-10" dirty="0">
                <a:solidFill>
                  <a:srgbClr val="313131"/>
                </a:solidFill>
                <a:latin typeface="Verdana"/>
                <a:cs typeface="Verdana"/>
              </a:rPr>
              <a:t> </a:t>
            </a:r>
            <a:r>
              <a:rPr sz="1200" spc="-5" dirty="0">
                <a:solidFill>
                  <a:srgbClr val="313131"/>
                </a:solidFill>
                <a:latin typeface="Verdana"/>
                <a:cs typeface="Verdana"/>
              </a:rPr>
              <a:t>an</a:t>
            </a:r>
            <a:r>
              <a:rPr sz="1200" spc="-10" dirty="0">
                <a:solidFill>
                  <a:srgbClr val="313131"/>
                </a:solidFill>
                <a:latin typeface="Verdana"/>
                <a:cs typeface="Verdana"/>
              </a:rPr>
              <a:t> </a:t>
            </a:r>
            <a:r>
              <a:rPr sz="1200" spc="-5" dirty="0">
                <a:solidFill>
                  <a:srgbClr val="313131"/>
                </a:solidFill>
                <a:latin typeface="Verdana"/>
                <a:cs typeface="Verdana"/>
              </a:rPr>
              <a:t>RNN</a:t>
            </a:r>
            <a:r>
              <a:rPr sz="1200" spc="-10" dirty="0">
                <a:solidFill>
                  <a:srgbClr val="313131"/>
                </a:solidFill>
                <a:latin typeface="Verdana"/>
                <a:cs typeface="Verdana"/>
              </a:rPr>
              <a:t> </a:t>
            </a:r>
            <a:r>
              <a:rPr sz="1200" spc="-5" dirty="0">
                <a:solidFill>
                  <a:srgbClr val="313131"/>
                </a:solidFill>
                <a:latin typeface="Verdana"/>
                <a:cs typeface="Verdana"/>
              </a:rPr>
              <a:t>(LSTM)</a:t>
            </a:r>
            <a:endParaRPr sz="1200">
              <a:solidFill>
                <a:prstClr val="black"/>
              </a:solidFill>
              <a:latin typeface="Verdana"/>
              <a:cs typeface="Verdana"/>
            </a:endParaRPr>
          </a:p>
          <a:p>
            <a:pPr>
              <a:spcBef>
                <a:spcPts val="5"/>
              </a:spcBef>
            </a:pPr>
            <a:endParaRPr sz="1400">
              <a:solidFill>
                <a:prstClr val="black"/>
              </a:solidFill>
              <a:latin typeface="Verdana"/>
              <a:cs typeface="Verdana"/>
            </a:endParaRPr>
          </a:p>
          <a:p>
            <a:pPr marL="12700"/>
            <a:r>
              <a:rPr sz="1200" spc="-5" dirty="0">
                <a:solidFill>
                  <a:srgbClr val="313131"/>
                </a:solidFill>
                <a:latin typeface="Verdana"/>
                <a:cs typeface="Verdana"/>
              </a:rPr>
              <a:t>Generate</a:t>
            </a:r>
            <a:r>
              <a:rPr sz="1200" spc="-20" dirty="0">
                <a:solidFill>
                  <a:srgbClr val="313131"/>
                </a:solidFill>
                <a:latin typeface="Verdana"/>
                <a:cs typeface="Verdana"/>
              </a:rPr>
              <a:t> </a:t>
            </a:r>
            <a:r>
              <a:rPr sz="1200" spc="-5" dirty="0">
                <a:solidFill>
                  <a:srgbClr val="313131"/>
                </a:solidFill>
                <a:latin typeface="Verdana"/>
                <a:cs typeface="Verdana"/>
              </a:rPr>
              <a:t>image</a:t>
            </a:r>
            <a:r>
              <a:rPr sz="1200" spc="-20" dirty="0">
                <a:solidFill>
                  <a:srgbClr val="313131"/>
                </a:solidFill>
                <a:latin typeface="Verdana"/>
                <a:cs typeface="Verdana"/>
              </a:rPr>
              <a:t> </a:t>
            </a:r>
            <a:r>
              <a:rPr sz="1200" spc="-5" dirty="0">
                <a:solidFill>
                  <a:srgbClr val="313131"/>
                </a:solidFill>
                <a:latin typeface="Verdana"/>
                <a:cs typeface="Verdana"/>
              </a:rPr>
              <a:t>pixels</a:t>
            </a:r>
            <a:r>
              <a:rPr sz="1200" spc="-15" dirty="0">
                <a:solidFill>
                  <a:srgbClr val="313131"/>
                </a:solidFill>
                <a:latin typeface="Verdana"/>
                <a:cs typeface="Verdana"/>
              </a:rPr>
              <a:t> </a:t>
            </a:r>
            <a:r>
              <a:rPr sz="1200" spc="-5" dirty="0">
                <a:solidFill>
                  <a:srgbClr val="313131"/>
                </a:solidFill>
                <a:latin typeface="Verdana"/>
                <a:cs typeface="Verdana"/>
              </a:rPr>
              <a:t>starting</a:t>
            </a:r>
            <a:r>
              <a:rPr sz="1200" spc="-20" dirty="0">
                <a:solidFill>
                  <a:srgbClr val="313131"/>
                </a:solidFill>
                <a:latin typeface="Verdana"/>
                <a:cs typeface="Verdana"/>
              </a:rPr>
              <a:t> </a:t>
            </a:r>
            <a:r>
              <a:rPr sz="1200" spc="-5" dirty="0">
                <a:solidFill>
                  <a:srgbClr val="313131"/>
                </a:solidFill>
                <a:latin typeface="Verdana"/>
                <a:cs typeface="Verdana"/>
              </a:rPr>
              <a:t>from</a:t>
            </a:r>
            <a:r>
              <a:rPr sz="1200" spc="-15" dirty="0">
                <a:solidFill>
                  <a:srgbClr val="313131"/>
                </a:solidFill>
                <a:latin typeface="Verdana"/>
                <a:cs typeface="Verdana"/>
              </a:rPr>
              <a:t> </a:t>
            </a:r>
            <a:r>
              <a:rPr sz="1200" spc="-5" dirty="0">
                <a:solidFill>
                  <a:srgbClr val="313131"/>
                </a:solidFill>
                <a:latin typeface="Verdana"/>
                <a:cs typeface="Verdana"/>
              </a:rPr>
              <a:t>corner</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grpSp>
        <p:nvGrpSpPr>
          <p:cNvPr id="5" name="object 5"/>
          <p:cNvGrpSpPr/>
          <p:nvPr/>
        </p:nvGrpSpPr>
        <p:grpSpPr>
          <a:xfrm>
            <a:off x="5185514" y="3038515"/>
            <a:ext cx="697865" cy="649605"/>
            <a:chOff x="5185513" y="2181264"/>
            <a:chExt cx="697865" cy="649605"/>
          </a:xfrm>
        </p:grpSpPr>
        <p:sp>
          <p:nvSpPr>
            <p:cNvPr id="6" name="object 6"/>
            <p:cNvSpPr/>
            <p:nvPr/>
          </p:nvSpPr>
          <p:spPr>
            <a:xfrm>
              <a:off x="5190276" y="2186027"/>
              <a:ext cx="175260" cy="175260"/>
            </a:xfrm>
            <a:custGeom>
              <a:avLst/>
              <a:gdLst/>
              <a:ahLst/>
              <a:cxnLst/>
              <a:rect l="l" t="t" r="r" b="b"/>
              <a:pathLst>
                <a:path w="175260" h="175260">
                  <a:moveTo>
                    <a:pt x="87598" y="175198"/>
                  </a:moveTo>
                  <a:lnTo>
                    <a:pt x="53501" y="168314"/>
                  </a:lnTo>
                  <a:lnTo>
                    <a:pt x="25656" y="149541"/>
                  </a:lnTo>
                  <a:lnTo>
                    <a:pt x="6883" y="121696"/>
                  </a:lnTo>
                  <a:lnTo>
                    <a:pt x="0" y="87598"/>
                  </a:lnTo>
                  <a:lnTo>
                    <a:pt x="6883" y="53501"/>
                  </a:lnTo>
                  <a:lnTo>
                    <a:pt x="25656" y="25656"/>
                  </a:lnTo>
                  <a:lnTo>
                    <a:pt x="53501" y="6883"/>
                  </a:lnTo>
                  <a:lnTo>
                    <a:pt x="87598" y="0"/>
                  </a:lnTo>
                  <a:lnTo>
                    <a:pt x="104768" y="1697"/>
                  </a:lnTo>
                  <a:lnTo>
                    <a:pt x="149541" y="25656"/>
                  </a:lnTo>
                  <a:lnTo>
                    <a:pt x="173501" y="70429"/>
                  </a:lnTo>
                  <a:lnTo>
                    <a:pt x="175198" y="87598"/>
                  </a:lnTo>
                  <a:lnTo>
                    <a:pt x="168314" y="121696"/>
                  </a:lnTo>
                  <a:lnTo>
                    <a:pt x="149541" y="149541"/>
                  </a:lnTo>
                  <a:lnTo>
                    <a:pt x="121696" y="168314"/>
                  </a:lnTo>
                  <a:lnTo>
                    <a:pt x="87598" y="175198"/>
                  </a:lnTo>
                  <a:close/>
                </a:path>
              </a:pathLst>
            </a:custGeom>
            <a:solidFill>
              <a:srgbClr val="93C47D"/>
            </a:solidFill>
          </p:spPr>
          <p:txBody>
            <a:bodyPr wrap="square" lIns="0" tIns="0" rIns="0" bIns="0" rtlCol="0"/>
            <a:lstStyle/>
            <a:p>
              <a:endParaRPr>
                <a:solidFill>
                  <a:prstClr val="black"/>
                </a:solidFill>
                <a:latin typeface="Calibri"/>
              </a:endParaRPr>
            </a:p>
          </p:txBody>
        </p:sp>
        <p:sp>
          <p:nvSpPr>
            <p:cNvPr id="7" name="object 7"/>
            <p:cNvSpPr/>
            <p:nvPr/>
          </p:nvSpPr>
          <p:spPr>
            <a:xfrm>
              <a:off x="5190276" y="2186027"/>
              <a:ext cx="175260" cy="175260"/>
            </a:xfrm>
            <a:custGeom>
              <a:avLst/>
              <a:gdLst/>
              <a:ahLst/>
              <a:cxnLst/>
              <a:rect l="l" t="t" r="r" b="b"/>
              <a:pathLst>
                <a:path w="175260" h="175260">
                  <a:moveTo>
                    <a:pt x="0" y="87598"/>
                  </a:moveTo>
                  <a:lnTo>
                    <a:pt x="6883" y="53501"/>
                  </a:lnTo>
                  <a:lnTo>
                    <a:pt x="25656" y="25656"/>
                  </a:lnTo>
                  <a:lnTo>
                    <a:pt x="53501" y="6883"/>
                  </a:lnTo>
                  <a:lnTo>
                    <a:pt x="87598" y="0"/>
                  </a:lnTo>
                  <a:lnTo>
                    <a:pt x="136199" y="14716"/>
                  </a:lnTo>
                  <a:lnTo>
                    <a:pt x="168530" y="54075"/>
                  </a:lnTo>
                  <a:lnTo>
                    <a:pt x="175198" y="87598"/>
                  </a:lnTo>
                  <a:lnTo>
                    <a:pt x="168314" y="121696"/>
                  </a:lnTo>
                  <a:lnTo>
                    <a:pt x="149541" y="149541"/>
                  </a:lnTo>
                  <a:lnTo>
                    <a:pt x="121696" y="168314"/>
                  </a:lnTo>
                  <a:lnTo>
                    <a:pt x="87598" y="175198"/>
                  </a:lnTo>
                  <a:lnTo>
                    <a:pt x="53501" y="168314"/>
                  </a:lnTo>
                  <a:lnTo>
                    <a:pt x="25656" y="149541"/>
                  </a:lnTo>
                  <a:lnTo>
                    <a:pt x="6883" y="121696"/>
                  </a:lnTo>
                  <a:lnTo>
                    <a:pt x="0" y="87598"/>
                  </a:lnTo>
                  <a:close/>
                </a:path>
              </a:pathLst>
            </a:custGeom>
            <a:ln w="9524">
              <a:solidFill>
                <a:srgbClr val="37761B"/>
              </a:solidFill>
            </a:ln>
          </p:spPr>
          <p:txBody>
            <a:bodyPr wrap="square" lIns="0" tIns="0" rIns="0" bIns="0" rtlCol="0"/>
            <a:lstStyle/>
            <a:p>
              <a:endParaRPr>
                <a:solidFill>
                  <a:prstClr val="black"/>
                </a:solidFill>
                <a:latin typeface="Calibri"/>
              </a:endParaRPr>
            </a:p>
          </p:txBody>
        </p:sp>
        <p:sp>
          <p:nvSpPr>
            <p:cNvPr id="8" name="object 8"/>
            <p:cNvSpPr/>
            <p:nvPr/>
          </p:nvSpPr>
          <p:spPr>
            <a:xfrm>
              <a:off x="5277876" y="2361227"/>
              <a:ext cx="0" cy="232410"/>
            </a:xfrm>
            <a:custGeom>
              <a:avLst/>
              <a:gdLst/>
              <a:ahLst/>
              <a:cxnLst/>
              <a:rect l="l" t="t" r="r" b="b"/>
              <a:pathLst>
                <a:path h="232410">
                  <a:moveTo>
                    <a:pt x="0" y="0"/>
                  </a:moveTo>
                  <a:lnTo>
                    <a:pt x="0" y="232048"/>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9" name="object 9"/>
            <p:cNvSpPr/>
            <p:nvPr/>
          </p:nvSpPr>
          <p:spPr>
            <a:xfrm>
              <a:off x="5190276" y="2650327"/>
              <a:ext cx="175260" cy="175260"/>
            </a:xfrm>
            <a:custGeom>
              <a:avLst/>
              <a:gdLst/>
              <a:ahLst/>
              <a:cxnLst/>
              <a:rect l="l" t="t" r="r" b="b"/>
              <a:pathLst>
                <a:path w="175260" h="175260">
                  <a:moveTo>
                    <a:pt x="87598" y="175198"/>
                  </a:moveTo>
                  <a:lnTo>
                    <a:pt x="53501" y="168314"/>
                  </a:lnTo>
                  <a:lnTo>
                    <a:pt x="25656" y="149541"/>
                  </a:lnTo>
                  <a:lnTo>
                    <a:pt x="6883" y="121696"/>
                  </a:lnTo>
                  <a:lnTo>
                    <a:pt x="0" y="87598"/>
                  </a:lnTo>
                  <a:lnTo>
                    <a:pt x="6883" y="53501"/>
                  </a:lnTo>
                  <a:lnTo>
                    <a:pt x="25656" y="25656"/>
                  </a:lnTo>
                  <a:lnTo>
                    <a:pt x="53501" y="6883"/>
                  </a:lnTo>
                  <a:lnTo>
                    <a:pt x="87598" y="0"/>
                  </a:lnTo>
                  <a:lnTo>
                    <a:pt x="104768" y="1697"/>
                  </a:lnTo>
                  <a:lnTo>
                    <a:pt x="149541" y="25656"/>
                  </a:lnTo>
                  <a:lnTo>
                    <a:pt x="173501" y="70429"/>
                  </a:lnTo>
                  <a:lnTo>
                    <a:pt x="175198" y="87598"/>
                  </a:lnTo>
                  <a:lnTo>
                    <a:pt x="168314" y="121696"/>
                  </a:lnTo>
                  <a:lnTo>
                    <a:pt x="149541" y="149541"/>
                  </a:lnTo>
                  <a:lnTo>
                    <a:pt x="121696" y="168314"/>
                  </a:lnTo>
                  <a:lnTo>
                    <a:pt x="87598" y="175198"/>
                  </a:lnTo>
                  <a:close/>
                </a:path>
              </a:pathLst>
            </a:custGeom>
            <a:solidFill>
              <a:srgbClr val="93C47D"/>
            </a:solidFill>
          </p:spPr>
          <p:txBody>
            <a:bodyPr wrap="square" lIns="0" tIns="0" rIns="0" bIns="0" rtlCol="0"/>
            <a:lstStyle/>
            <a:p>
              <a:endParaRPr>
                <a:solidFill>
                  <a:prstClr val="black"/>
                </a:solidFill>
                <a:latin typeface="Calibri"/>
              </a:endParaRPr>
            </a:p>
          </p:txBody>
        </p:sp>
        <p:sp>
          <p:nvSpPr>
            <p:cNvPr id="10" name="object 10"/>
            <p:cNvSpPr/>
            <p:nvPr/>
          </p:nvSpPr>
          <p:spPr>
            <a:xfrm>
              <a:off x="5190276" y="2650327"/>
              <a:ext cx="175260" cy="175260"/>
            </a:xfrm>
            <a:custGeom>
              <a:avLst/>
              <a:gdLst/>
              <a:ahLst/>
              <a:cxnLst/>
              <a:rect l="l" t="t" r="r" b="b"/>
              <a:pathLst>
                <a:path w="175260" h="175260">
                  <a:moveTo>
                    <a:pt x="0" y="87598"/>
                  </a:moveTo>
                  <a:lnTo>
                    <a:pt x="6883" y="53501"/>
                  </a:lnTo>
                  <a:lnTo>
                    <a:pt x="25656" y="25656"/>
                  </a:lnTo>
                  <a:lnTo>
                    <a:pt x="53501" y="6883"/>
                  </a:lnTo>
                  <a:lnTo>
                    <a:pt x="87598" y="0"/>
                  </a:lnTo>
                  <a:lnTo>
                    <a:pt x="136199" y="14716"/>
                  </a:lnTo>
                  <a:lnTo>
                    <a:pt x="168530" y="54075"/>
                  </a:lnTo>
                  <a:lnTo>
                    <a:pt x="175198" y="87598"/>
                  </a:lnTo>
                  <a:lnTo>
                    <a:pt x="168314" y="121696"/>
                  </a:lnTo>
                  <a:lnTo>
                    <a:pt x="149541" y="149541"/>
                  </a:lnTo>
                  <a:lnTo>
                    <a:pt x="121696" y="168314"/>
                  </a:lnTo>
                  <a:lnTo>
                    <a:pt x="87598" y="175198"/>
                  </a:lnTo>
                  <a:lnTo>
                    <a:pt x="53501" y="168314"/>
                  </a:lnTo>
                  <a:lnTo>
                    <a:pt x="25656" y="149541"/>
                  </a:lnTo>
                  <a:lnTo>
                    <a:pt x="6883" y="121696"/>
                  </a:lnTo>
                  <a:lnTo>
                    <a:pt x="0" y="87598"/>
                  </a:lnTo>
                  <a:close/>
                </a:path>
              </a:pathLst>
            </a:custGeom>
            <a:ln w="9524">
              <a:solidFill>
                <a:srgbClr val="37761B"/>
              </a:solidFill>
            </a:ln>
          </p:spPr>
          <p:txBody>
            <a:bodyPr wrap="square" lIns="0" tIns="0" rIns="0" bIns="0" rtlCol="0"/>
            <a:lstStyle/>
            <a:p>
              <a:endParaRPr>
                <a:solidFill>
                  <a:prstClr val="black"/>
                </a:solidFill>
                <a:latin typeface="Calibri"/>
              </a:endParaRPr>
            </a:p>
          </p:txBody>
        </p:sp>
        <p:sp>
          <p:nvSpPr>
            <p:cNvPr id="11" name="object 11"/>
            <p:cNvSpPr/>
            <p:nvPr/>
          </p:nvSpPr>
          <p:spPr>
            <a:xfrm>
              <a:off x="5262144" y="2593277"/>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12" name="object 12"/>
            <p:cNvSpPr/>
            <p:nvPr/>
          </p:nvSpPr>
          <p:spPr>
            <a:xfrm>
              <a:off x="5262144" y="2271828"/>
              <a:ext cx="384175" cy="365125"/>
            </a:xfrm>
            <a:custGeom>
              <a:avLst/>
              <a:gdLst/>
              <a:ahLst/>
              <a:cxnLst/>
              <a:rect l="l" t="t" r="r" b="b"/>
              <a:pathLst>
                <a:path w="384175" h="365125">
                  <a:moveTo>
                    <a:pt x="0" y="321448"/>
                  </a:moveTo>
                  <a:lnTo>
                    <a:pt x="15731" y="364674"/>
                  </a:lnTo>
                  <a:lnTo>
                    <a:pt x="31464" y="321448"/>
                  </a:lnTo>
                  <a:lnTo>
                    <a:pt x="0" y="321448"/>
                  </a:lnTo>
                  <a:close/>
                </a:path>
                <a:path w="384175" h="365125">
                  <a:moveTo>
                    <a:pt x="103306" y="0"/>
                  </a:moveTo>
                  <a:lnTo>
                    <a:pt x="383656" y="1494"/>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13" name="object 13"/>
            <p:cNvPicPr/>
            <p:nvPr/>
          </p:nvPicPr>
          <p:blipFill>
            <a:blip r:embed="rId2" cstate="print"/>
            <a:stretch>
              <a:fillRect/>
            </a:stretch>
          </p:blipFill>
          <p:spPr>
            <a:xfrm>
              <a:off x="5698189" y="2181265"/>
              <a:ext cx="184723" cy="184723"/>
            </a:xfrm>
            <a:prstGeom prst="rect">
              <a:avLst/>
            </a:prstGeom>
          </p:spPr>
        </p:pic>
        <p:sp>
          <p:nvSpPr>
            <p:cNvPr id="14" name="object 14"/>
            <p:cNvSpPr/>
            <p:nvPr/>
          </p:nvSpPr>
          <p:spPr>
            <a:xfrm>
              <a:off x="5645717" y="2257590"/>
              <a:ext cx="43815" cy="31750"/>
            </a:xfrm>
            <a:custGeom>
              <a:avLst/>
              <a:gdLst/>
              <a:ahLst/>
              <a:cxnLst/>
              <a:rect l="l" t="t" r="r" b="b"/>
              <a:pathLst>
                <a:path w="43814" h="31750">
                  <a:moveTo>
                    <a:pt x="0" y="31464"/>
                  </a:moveTo>
                  <a:lnTo>
                    <a:pt x="166" y="0"/>
                  </a:lnTo>
                  <a:lnTo>
                    <a:pt x="43308" y="15963"/>
                  </a:lnTo>
                  <a:lnTo>
                    <a:pt x="0" y="31464"/>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15" name="object 15"/>
            <p:cNvSpPr/>
            <p:nvPr/>
          </p:nvSpPr>
          <p:spPr>
            <a:xfrm>
              <a:off x="5645717" y="2257590"/>
              <a:ext cx="43815" cy="31750"/>
            </a:xfrm>
            <a:custGeom>
              <a:avLst/>
              <a:gdLst/>
              <a:ahLst/>
              <a:cxnLst/>
              <a:rect l="l" t="t" r="r" b="b"/>
              <a:pathLst>
                <a:path w="43814" h="31750">
                  <a:moveTo>
                    <a:pt x="0" y="31464"/>
                  </a:moveTo>
                  <a:lnTo>
                    <a:pt x="43308" y="15963"/>
                  </a:lnTo>
                  <a:lnTo>
                    <a:pt x="166" y="0"/>
                  </a:lnTo>
                  <a:lnTo>
                    <a:pt x="0" y="31464"/>
                  </a:lnTo>
                  <a:close/>
                </a:path>
              </a:pathLst>
            </a:custGeom>
            <a:ln w="9524">
              <a:solidFill>
                <a:srgbClr val="666666"/>
              </a:solidFill>
            </a:ln>
          </p:spPr>
          <p:txBody>
            <a:bodyPr wrap="square" lIns="0" tIns="0" rIns="0" bIns="0" rtlCol="0"/>
            <a:lstStyle/>
            <a:p>
              <a:endParaRPr>
                <a:solidFill>
                  <a:prstClr val="black"/>
                </a:solidFill>
                <a:latin typeface="Calibri"/>
              </a:endParaRPr>
            </a:p>
          </p:txBody>
        </p:sp>
      </p:grpSp>
      <p:pic>
        <p:nvPicPr>
          <p:cNvPr id="16" name="object 16"/>
          <p:cNvPicPr/>
          <p:nvPr/>
        </p:nvPicPr>
        <p:blipFill>
          <a:blip r:embed="rId3" cstate="print"/>
          <a:stretch>
            <a:fillRect/>
          </a:stretch>
        </p:blipFill>
        <p:spPr>
          <a:xfrm>
            <a:off x="5698190" y="3502816"/>
            <a:ext cx="184723" cy="184723"/>
          </a:xfrm>
          <a:prstGeom prst="rect">
            <a:avLst/>
          </a:prstGeom>
        </p:spPr>
      </p:pic>
      <p:pic>
        <p:nvPicPr>
          <p:cNvPr id="17" name="object 17"/>
          <p:cNvPicPr/>
          <p:nvPr/>
        </p:nvPicPr>
        <p:blipFill>
          <a:blip r:embed="rId4" cstate="print"/>
          <a:stretch>
            <a:fillRect/>
          </a:stretch>
        </p:blipFill>
        <p:spPr>
          <a:xfrm>
            <a:off x="5185515" y="3967116"/>
            <a:ext cx="184723" cy="184723"/>
          </a:xfrm>
          <a:prstGeom prst="rect">
            <a:avLst/>
          </a:prstGeom>
        </p:spPr>
      </p:pic>
      <p:pic>
        <p:nvPicPr>
          <p:cNvPr id="18" name="object 18"/>
          <p:cNvPicPr/>
          <p:nvPr/>
        </p:nvPicPr>
        <p:blipFill>
          <a:blip r:embed="rId4" cstate="print"/>
          <a:stretch>
            <a:fillRect/>
          </a:stretch>
        </p:blipFill>
        <p:spPr>
          <a:xfrm>
            <a:off x="5185515" y="4431416"/>
            <a:ext cx="184723" cy="184723"/>
          </a:xfrm>
          <a:prstGeom prst="rect">
            <a:avLst/>
          </a:prstGeom>
        </p:spPr>
      </p:pic>
      <p:pic>
        <p:nvPicPr>
          <p:cNvPr id="19" name="object 19"/>
          <p:cNvPicPr/>
          <p:nvPr/>
        </p:nvPicPr>
        <p:blipFill>
          <a:blip r:embed="rId3" cstate="print"/>
          <a:stretch>
            <a:fillRect/>
          </a:stretch>
        </p:blipFill>
        <p:spPr>
          <a:xfrm>
            <a:off x="5698190" y="3967116"/>
            <a:ext cx="184723" cy="184723"/>
          </a:xfrm>
          <a:prstGeom prst="rect">
            <a:avLst/>
          </a:prstGeom>
        </p:spPr>
      </p:pic>
      <p:pic>
        <p:nvPicPr>
          <p:cNvPr id="20" name="object 20"/>
          <p:cNvPicPr/>
          <p:nvPr/>
        </p:nvPicPr>
        <p:blipFill>
          <a:blip r:embed="rId3" cstate="print"/>
          <a:stretch>
            <a:fillRect/>
          </a:stretch>
        </p:blipFill>
        <p:spPr>
          <a:xfrm>
            <a:off x="5698190" y="4431416"/>
            <a:ext cx="184723" cy="184723"/>
          </a:xfrm>
          <a:prstGeom prst="rect">
            <a:avLst/>
          </a:prstGeom>
        </p:spPr>
      </p:pic>
      <p:pic>
        <p:nvPicPr>
          <p:cNvPr id="21" name="object 21"/>
          <p:cNvPicPr/>
          <p:nvPr/>
        </p:nvPicPr>
        <p:blipFill>
          <a:blip r:embed="rId4" cstate="print"/>
          <a:stretch>
            <a:fillRect/>
          </a:stretch>
        </p:blipFill>
        <p:spPr>
          <a:xfrm>
            <a:off x="5185515" y="4922490"/>
            <a:ext cx="184723" cy="184723"/>
          </a:xfrm>
          <a:prstGeom prst="rect">
            <a:avLst/>
          </a:prstGeom>
        </p:spPr>
      </p:pic>
      <p:pic>
        <p:nvPicPr>
          <p:cNvPr id="22" name="object 22"/>
          <p:cNvPicPr/>
          <p:nvPr/>
        </p:nvPicPr>
        <p:blipFill>
          <a:blip r:embed="rId3" cstate="print"/>
          <a:stretch>
            <a:fillRect/>
          </a:stretch>
        </p:blipFill>
        <p:spPr>
          <a:xfrm>
            <a:off x="5698190" y="4922490"/>
            <a:ext cx="184723" cy="184723"/>
          </a:xfrm>
          <a:prstGeom prst="rect">
            <a:avLst/>
          </a:prstGeom>
        </p:spPr>
      </p:pic>
      <p:pic>
        <p:nvPicPr>
          <p:cNvPr id="23" name="object 23"/>
          <p:cNvPicPr/>
          <p:nvPr/>
        </p:nvPicPr>
        <p:blipFill>
          <a:blip r:embed="rId5" cstate="print"/>
          <a:stretch>
            <a:fillRect/>
          </a:stretch>
        </p:blipFill>
        <p:spPr>
          <a:xfrm>
            <a:off x="6210865" y="3038516"/>
            <a:ext cx="184723" cy="184723"/>
          </a:xfrm>
          <a:prstGeom prst="rect">
            <a:avLst/>
          </a:prstGeom>
        </p:spPr>
      </p:pic>
      <p:pic>
        <p:nvPicPr>
          <p:cNvPr id="24" name="object 24"/>
          <p:cNvPicPr/>
          <p:nvPr/>
        </p:nvPicPr>
        <p:blipFill>
          <a:blip r:embed="rId4" cstate="print"/>
          <a:stretch>
            <a:fillRect/>
          </a:stretch>
        </p:blipFill>
        <p:spPr>
          <a:xfrm>
            <a:off x="6210865" y="3502816"/>
            <a:ext cx="184723" cy="184723"/>
          </a:xfrm>
          <a:prstGeom prst="rect">
            <a:avLst/>
          </a:prstGeom>
        </p:spPr>
      </p:pic>
      <p:pic>
        <p:nvPicPr>
          <p:cNvPr id="25" name="object 25"/>
          <p:cNvPicPr/>
          <p:nvPr/>
        </p:nvPicPr>
        <p:blipFill>
          <a:blip r:embed="rId5" cstate="print"/>
          <a:stretch>
            <a:fillRect/>
          </a:stretch>
        </p:blipFill>
        <p:spPr>
          <a:xfrm>
            <a:off x="6723539" y="3038516"/>
            <a:ext cx="184724" cy="184723"/>
          </a:xfrm>
          <a:prstGeom prst="rect">
            <a:avLst/>
          </a:prstGeom>
        </p:spPr>
      </p:pic>
      <p:pic>
        <p:nvPicPr>
          <p:cNvPr id="26" name="object 26"/>
          <p:cNvPicPr/>
          <p:nvPr/>
        </p:nvPicPr>
        <p:blipFill>
          <a:blip r:embed="rId4" cstate="print"/>
          <a:stretch>
            <a:fillRect/>
          </a:stretch>
        </p:blipFill>
        <p:spPr>
          <a:xfrm>
            <a:off x="6723539" y="3502816"/>
            <a:ext cx="184724" cy="184723"/>
          </a:xfrm>
          <a:prstGeom prst="rect">
            <a:avLst/>
          </a:prstGeom>
        </p:spPr>
      </p:pic>
      <p:pic>
        <p:nvPicPr>
          <p:cNvPr id="27" name="object 27"/>
          <p:cNvPicPr/>
          <p:nvPr/>
        </p:nvPicPr>
        <p:blipFill>
          <a:blip r:embed="rId4" cstate="print"/>
          <a:stretch>
            <a:fillRect/>
          </a:stretch>
        </p:blipFill>
        <p:spPr>
          <a:xfrm>
            <a:off x="6210865" y="3967116"/>
            <a:ext cx="184723" cy="184723"/>
          </a:xfrm>
          <a:prstGeom prst="rect">
            <a:avLst/>
          </a:prstGeom>
        </p:spPr>
      </p:pic>
      <p:pic>
        <p:nvPicPr>
          <p:cNvPr id="28" name="object 28"/>
          <p:cNvPicPr/>
          <p:nvPr/>
        </p:nvPicPr>
        <p:blipFill>
          <a:blip r:embed="rId4" cstate="print"/>
          <a:stretch>
            <a:fillRect/>
          </a:stretch>
        </p:blipFill>
        <p:spPr>
          <a:xfrm>
            <a:off x="6210865" y="4431416"/>
            <a:ext cx="184723" cy="184723"/>
          </a:xfrm>
          <a:prstGeom prst="rect">
            <a:avLst/>
          </a:prstGeom>
        </p:spPr>
      </p:pic>
      <p:pic>
        <p:nvPicPr>
          <p:cNvPr id="29" name="object 29"/>
          <p:cNvPicPr/>
          <p:nvPr/>
        </p:nvPicPr>
        <p:blipFill>
          <a:blip r:embed="rId4" cstate="print"/>
          <a:stretch>
            <a:fillRect/>
          </a:stretch>
        </p:blipFill>
        <p:spPr>
          <a:xfrm>
            <a:off x="6723539" y="3967116"/>
            <a:ext cx="184724" cy="184723"/>
          </a:xfrm>
          <a:prstGeom prst="rect">
            <a:avLst/>
          </a:prstGeom>
        </p:spPr>
      </p:pic>
      <p:pic>
        <p:nvPicPr>
          <p:cNvPr id="30" name="object 30"/>
          <p:cNvPicPr/>
          <p:nvPr/>
        </p:nvPicPr>
        <p:blipFill>
          <a:blip r:embed="rId4" cstate="print"/>
          <a:stretch>
            <a:fillRect/>
          </a:stretch>
        </p:blipFill>
        <p:spPr>
          <a:xfrm>
            <a:off x="6723539" y="4431416"/>
            <a:ext cx="184724" cy="184723"/>
          </a:xfrm>
          <a:prstGeom prst="rect">
            <a:avLst/>
          </a:prstGeom>
        </p:spPr>
      </p:pic>
      <p:pic>
        <p:nvPicPr>
          <p:cNvPr id="31" name="object 31"/>
          <p:cNvPicPr/>
          <p:nvPr/>
        </p:nvPicPr>
        <p:blipFill>
          <a:blip r:embed="rId4" cstate="print"/>
          <a:stretch>
            <a:fillRect/>
          </a:stretch>
        </p:blipFill>
        <p:spPr>
          <a:xfrm>
            <a:off x="6210865" y="4922490"/>
            <a:ext cx="184723" cy="184723"/>
          </a:xfrm>
          <a:prstGeom prst="rect">
            <a:avLst/>
          </a:prstGeom>
        </p:spPr>
      </p:pic>
      <p:pic>
        <p:nvPicPr>
          <p:cNvPr id="32" name="object 32"/>
          <p:cNvPicPr/>
          <p:nvPr/>
        </p:nvPicPr>
        <p:blipFill>
          <a:blip r:embed="rId4" cstate="print"/>
          <a:stretch>
            <a:fillRect/>
          </a:stretch>
        </p:blipFill>
        <p:spPr>
          <a:xfrm>
            <a:off x="6723539" y="4922490"/>
            <a:ext cx="184724" cy="184723"/>
          </a:xfrm>
          <a:prstGeom prst="rect">
            <a:avLst/>
          </a:prstGeom>
        </p:spPr>
      </p:pic>
      <p:pic>
        <p:nvPicPr>
          <p:cNvPr id="33" name="object 33"/>
          <p:cNvPicPr/>
          <p:nvPr/>
        </p:nvPicPr>
        <p:blipFill>
          <a:blip r:embed="rId6" cstate="print"/>
          <a:stretch>
            <a:fillRect/>
          </a:stretch>
        </p:blipFill>
        <p:spPr>
          <a:xfrm>
            <a:off x="7236215" y="3025116"/>
            <a:ext cx="184723" cy="184723"/>
          </a:xfrm>
          <a:prstGeom prst="rect">
            <a:avLst/>
          </a:prstGeom>
        </p:spPr>
      </p:pic>
      <p:pic>
        <p:nvPicPr>
          <p:cNvPr id="34" name="object 34"/>
          <p:cNvPicPr/>
          <p:nvPr/>
        </p:nvPicPr>
        <p:blipFill>
          <a:blip r:embed="rId7" cstate="print"/>
          <a:stretch>
            <a:fillRect/>
          </a:stretch>
        </p:blipFill>
        <p:spPr>
          <a:xfrm>
            <a:off x="7236215" y="3489416"/>
            <a:ext cx="184723" cy="184723"/>
          </a:xfrm>
          <a:prstGeom prst="rect">
            <a:avLst/>
          </a:prstGeom>
        </p:spPr>
      </p:pic>
      <p:pic>
        <p:nvPicPr>
          <p:cNvPr id="35" name="object 35"/>
          <p:cNvPicPr/>
          <p:nvPr/>
        </p:nvPicPr>
        <p:blipFill>
          <a:blip r:embed="rId6" cstate="print"/>
          <a:stretch>
            <a:fillRect/>
          </a:stretch>
        </p:blipFill>
        <p:spPr>
          <a:xfrm>
            <a:off x="7236215" y="3953716"/>
            <a:ext cx="184723" cy="184723"/>
          </a:xfrm>
          <a:prstGeom prst="rect">
            <a:avLst/>
          </a:prstGeom>
        </p:spPr>
      </p:pic>
      <p:pic>
        <p:nvPicPr>
          <p:cNvPr id="36" name="object 36"/>
          <p:cNvPicPr/>
          <p:nvPr/>
        </p:nvPicPr>
        <p:blipFill>
          <a:blip r:embed="rId7" cstate="print"/>
          <a:stretch>
            <a:fillRect/>
          </a:stretch>
        </p:blipFill>
        <p:spPr>
          <a:xfrm>
            <a:off x="7236215" y="4418015"/>
            <a:ext cx="184723" cy="184723"/>
          </a:xfrm>
          <a:prstGeom prst="rect">
            <a:avLst/>
          </a:prstGeom>
        </p:spPr>
      </p:pic>
      <p:pic>
        <p:nvPicPr>
          <p:cNvPr id="37" name="object 37"/>
          <p:cNvPicPr/>
          <p:nvPr/>
        </p:nvPicPr>
        <p:blipFill>
          <a:blip r:embed="rId7" cstate="print"/>
          <a:stretch>
            <a:fillRect/>
          </a:stretch>
        </p:blipFill>
        <p:spPr>
          <a:xfrm>
            <a:off x="7236215" y="4909090"/>
            <a:ext cx="184723" cy="184723"/>
          </a:xfrm>
          <a:prstGeom prst="rect">
            <a:avLst/>
          </a:prstGeom>
        </p:spPr>
      </p:pic>
      <p:sp>
        <p:nvSpPr>
          <p:cNvPr id="38" name="object 3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pic>
        <p:nvPicPr>
          <p:cNvPr id="40" name="Picture 2" descr="E:\NIET\Project\xLogo11.png.pagespeed.ic.pydHLuCQEZ.png">
            <a:extLst>
              <a:ext uri="{FF2B5EF4-FFF2-40B4-BE49-F238E27FC236}">
                <a16:creationId xmlns:a16="http://schemas.microsoft.com/office/drawing/2014/main" id="{4D99B9F7-A505-F2F7-50E4-9EB1A9B867EA}"/>
              </a:ext>
            </a:extLst>
          </p:cNvPr>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41" name="Title 1">
            <a:extLst>
              <a:ext uri="{FF2B5EF4-FFF2-40B4-BE49-F238E27FC236}">
                <a16:creationId xmlns:a16="http://schemas.microsoft.com/office/drawing/2014/main" id="{A166C2C2-A174-7421-C081-0CBFD3648E42}"/>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PixelRNN</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1946" y="1253640"/>
            <a:ext cx="3216275" cy="330200"/>
          </a:xfrm>
          <a:prstGeom prst="rect">
            <a:avLst/>
          </a:prstGeom>
        </p:spPr>
        <p:txBody>
          <a:bodyPr vert="horz" wrap="square" lIns="0" tIns="12700" rIns="0" bIns="0" rtlCol="0">
            <a:spAutoFit/>
          </a:bodyPr>
          <a:lstStyle/>
          <a:p>
            <a:pPr marL="12700">
              <a:spcBef>
                <a:spcPts val="100"/>
              </a:spcBef>
            </a:pPr>
            <a:r>
              <a:rPr sz="2000" spc="-5" dirty="0">
                <a:solidFill>
                  <a:srgbClr val="5A6166"/>
                </a:solidFill>
                <a:latin typeface="Verdana"/>
                <a:cs typeface="Verdana"/>
              </a:rPr>
              <a:t>PixelRNN</a:t>
            </a:r>
            <a:r>
              <a:rPr sz="2000" spc="-30" dirty="0">
                <a:solidFill>
                  <a:srgbClr val="5A6166"/>
                </a:solidFill>
                <a:latin typeface="Verdana"/>
                <a:cs typeface="Verdana"/>
              </a:rPr>
              <a:t> </a:t>
            </a:r>
            <a:r>
              <a:rPr sz="1200" spc="-5" dirty="0">
                <a:solidFill>
                  <a:srgbClr val="5A6166"/>
                </a:solidFill>
                <a:latin typeface="Verdana"/>
                <a:cs typeface="Verdana"/>
              </a:rPr>
              <a:t>[van</a:t>
            </a:r>
            <a:r>
              <a:rPr sz="1200" spc="-15" dirty="0">
                <a:solidFill>
                  <a:srgbClr val="5A6166"/>
                </a:solidFill>
                <a:latin typeface="Verdana"/>
                <a:cs typeface="Verdana"/>
              </a:rPr>
              <a:t> </a:t>
            </a:r>
            <a:r>
              <a:rPr sz="1200" spc="-5" dirty="0">
                <a:solidFill>
                  <a:srgbClr val="5A6166"/>
                </a:solidFill>
                <a:latin typeface="Verdana"/>
                <a:cs typeface="Verdana"/>
              </a:rPr>
              <a:t>der</a:t>
            </a:r>
            <a:r>
              <a:rPr sz="1200" spc="-15" dirty="0">
                <a:solidFill>
                  <a:srgbClr val="5A6166"/>
                </a:solidFill>
                <a:latin typeface="Verdana"/>
                <a:cs typeface="Verdana"/>
              </a:rPr>
              <a:t> </a:t>
            </a:r>
            <a:r>
              <a:rPr sz="1200" spc="-5" dirty="0">
                <a:solidFill>
                  <a:srgbClr val="5A6166"/>
                </a:solidFill>
                <a:latin typeface="Verdana"/>
                <a:cs typeface="Verdana"/>
              </a:rPr>
              <a:t>oord</a:t>
            </a:r>
            <a:r>
              <a:rPr sz="1200" spc="-20" dirty="0">
                <a:solidFill>
                  <a:srgbClr val="5A6166"/>
                </a:solidFill>
                <a:latin typeface="Verdana"/>
                <a:cs typeface="Verdana"/>
              </a:rPr>
              <a:t> </a:t>
            </a:r>
            <a:r>
              <a:rPr sz="1200" spc="-5" dirty="0">
                <a:solidFill>
                  <a:srgbClr val="5A6166"/>
                </a:solidFill>
                <a:latin typeface="Verdana"/>
                <a:cs typeface="Verdana"/>
              </a:rPr>
              <a:t>et</a:t>
            </a:r>
            <a:r>
              <a:rPr sz="1200" spc="-15" dirty="0">
                <a:solidFill>
                  <a:srgbClr val="5A6166"/>
                </a:solidFill>
                <a:latin typeface="Verdana"/>
                <a:cs typeface="Verdana"/>
              </a:rPr>
              <a:t> </a:t>
            </a:r>
            <a:r>
              <a:rPr sz="1200" spc="-5" dirty="0">
                <a:solidFill>
                  <a:srgbClr val="5A6166"/>
                </a:solidFill>
                <a:latin typeface="Verdana"/>
                <a:cs typeface="Verdana"/>
              </a:rPr>
              <a:t>al.2016]</a:t>
            </a:r>
            <a:endParaRPr sz="1200">
              <a:solidFill>
                <a:prstClr val="black"/>
              </a:solidFill>
              <a:latin typeface="Verdana"/>
              <a:cs typeface="Verdana"/>
            </a:endParaRPr>
          </a:p>
        </p:txBody>
      </p:sp>
      <p:sp>
        <p:nvSpPr>
          <p:cNvPr id="3" name="object 3"/>
          <p:cNvSpPr txBox="1"/>
          <p:nvPr/>
        </p:nvSpPr>
        <p:spPr>
          <a:xfrm>
            <a:off x="431571" y="2291029"/>
            <a:ext cx="4857115" cy="60833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Dependency</a:t>
            </a:r>
            <a:r>
              <a:rPr sz="1200" spc="-15" dirty="0">
                <a:solidFill>
                  <a:srgbClr val="313131"/>
                </a:solidFill>
                <a:latin typeface="Verdana"/>
                <a:cs typeface="Verdana"/>
              </a:rPr>
              <a:t> </a:t>
            </a:r>
            <a:r>
              <a:rPr sz="1200" spc="-5" dirty="0">
                <a:solidFill>
                  <a:srgbClr val="313131"/>
                </a:solidFill>
                <a:latin typeface="Verdana"/>
                <a:cs typeface="Verdana"/>
              </a:rPr>
              <a:t>on</a:t>
            </a:r>
            <a:r>
              <a:rPr sz="1200" spc="-10" dirty="0">
                <a:solidFill>
                  <a:srgbClr val="313131"/>
                </a:solidFill>
                <a:latin typeface="Verdana"/>
                <a:cs typeface="Verdana"/>
              </a:rPr>
              <a:t> </a:t>
            </a:r>
            <a:r>
              <a:rPr sz="1200" spc="-5" dirty="0">
                <a:solidFill>
                  <a:srgbClr val="313131"/>
                </a:solidFill>
                <a:latin typeface="Verdana"/>
                <a:cs typeface="Verdana"/>
              </a:rPr>
              <a:t>previous</a:t>
            </a:r>
            <a:r>
              <a:rPr sz="1200" spc="-10" dirty="0">
                <a:solidFill>
                  <a:srgbClr val="313131"/>
                </a:solidFill>
                <a:latin typeface="Verdana"/>
                <a:cs typeface="Verdana"/>
              </a:rPr>
              <a:t> </a:t>
            </a:r>
            <a:r>
              <a:rPr sz="1200" spc="-5" dirty="0">
                <a:solidFill>
                  <a:srgbClr val="313131"/>
                </a:solidFill>
                <a:latin typeface="Verdana"/>
                <a:cs typeface="Verdana"/>
              </a:rPr>
              <a:t>pixels</a:t>
            </a:r>
            <a:r>
              <a:rPr sz="1200" spc="-10" dirty="0">
                <a:solidFill>
                  <a:srgbClr val="313131"/>
                </a:solidFill>
                <a:latin typeface="Verdana"/>
                <a:cs typeface="Verdana"/>
              </a:rPr>
              <a:t> </a:t>
            </a:r>
            <a:r>
              <a:rPr sz="1200" spc="-5" dirty="0">
                <a:solidFill>
                  <a:srgbClr val="313131"/>
                </a:solidFill>
                <a:latin typeface="Verdana"/>
                <a:cs typeface="Verdana"/>
              </a:rPr>
              <a:t>modeled</a:t>
            </a:r>
            <a:r>
              <a:rPr sz="1200" spc="400" dirty="0">
                <a:solidFill>
                  <a:srgbClr val="313131"/>
                </a:solidFill>
                <a:latin typeface="Verdana"/>
                <a:cs typeface="Verdana"/>
              </a:rPr>
              <a:t> </a:t>
            </a:r>
            <a:r>
              <a:rPr sz="1200" spc="-5" dirty="0">
                <a:solidFill>
                  <a:srgbClr val="313131"/>
                </a:solidFill>
                <a:latin typeface="Verdana"/>
                <a:cs typeface="Verdana"/>
              </a:rPr>
              <a:t>using</a:t>
            </a:r>
            <a:r>
              <a:rPr sz="1200" spc="-10" dirty="0">
                <a:solidFill>
                  <a:srgbClr val="313131"/>
                </a:solidFill>
                <a:latin typeface="Verdana"/>
                <a:cs typeface="Verdana"/>
              </a:rPr>
              <a:t> </a:t>
            </a:r>
            <a:r>
              <a:rPr sz="1200" spc="-5" dirty="0">
                <a:solidFill>
                  <a:srgbClr val="313131"/>
                </a:solidFill>
                <a:latin typeface="Verdana"/>
                <a:cs typeface="Verdana"/>
              </a:rPr>
              <a:t>an</a:t>
            </a:r>
            <a:r>
              <a:rPr sz="1200" spc="-10" dirty="0">
                <a:solidFill>
                  <a:srgbClr val="313131"/>
                </a:solidFill>
                <a:latin typeface="Verdana"/>
                <a:cs typeface="Verdana"/>
              </a:rPr>
              <a:t> </a:t>
            </a:r>
            <a:r>
              <a:rPr sz="1200" spc="-5" dirty="0">
                <a:solidFill>
                  <a:srgbClr val="313131"/>
                </a:solidFill>
                <a:latin typeface="Verdana"/>
                <a:cs typeface="Verdana"/>
              </a:rPr>
              <a:t>RNN</a:t>
            </a:r>
            <a:r>
              <a:rPr sz="1200" spc="-10" dirty="0">
                <a:solidFill>
                  <a:srgbClr val="313131"/>
                </a:solidFill>
                <a:latin typeface="Verdana"/>
                <a:cs typeface="Verdana"/>
              </a:rPr>
              <a:t> </a:t>
            </a:r>
            <a:r>
              <a:rPr sz="1200" spc="-5" dirty="0">
                <a:solidFill>
                  <a:srgbClr val="313131"/>
                </a:solidFill>
                <a:latin typeface="Verdana"/>
                <a:cs typeface="Verdana"/>
              </a:rPr>
              <a:t>(LSTM)</a:t>
            </a:r>
            <a:endParaRPr sz="1200">
              <a:solidFill>
                <a:prstClr val="black"/>
              </a:solidFill>
              <a:latin typeface="Verdana"/>
              <a:cs typeface="Verdana"/>
            </a:endParaRPr>
          </a:p>
          <a:p>
            <a:pPr>
              <a:spcBef>
                <a:spcPts val="5"/>
              </a:spcBef>
            </a:pPr>
            <a:endParaRPr sz="1400">
              <a:solidFill>
                <a:prstClr val="black"/>
              </a:solidFill>
              <a:latin typeface="Verdana"/>
              <a:cs typeface="Verdana"/>
            </a:endParaRPr>
          </a:p>
          <a:p>
            <a:pPr marL="12700"/>
            <a:r>
              <a:rPr sz="1200" spc="-5" dirty="0">
                <a:solidFill>
                  <a:srgbClr val="313131"/>
                </a:solidFill>
                <a:latin typeface="Verdana"/>
                <a:cs typeface="Verdana"/>
              </a:rPr>
              <a:t>Generate</a:t>
            </a:r>
            <a:r>
              <a:rPr sz="1200" spc="-20" dirty="0">
                <a:solidFill>
                  <a:srgbClr val="313131"/>
                </a:solidFill>
                <a:latin typeface="Verdana"/>
                <a:cs typeface="Verdana"/>
              </a:rPr>
              <a:t> </a:t>
            </a:r>
            <a:r>
              <a:rPr sz="1200" spc="-5" dirty="0">
                <a:solidFill>
                  <a:srgbClr val="313131"/>
                </a:solidFill>
                <a:latin typeface="Verdana"/>
                <a:cs typeface="Verdana"/>
              </a:rPr>
              <a:t>image</a:t>
            </a:r>
            <a:r>
              <a:rPr sz="1200" spc="-20" dirty="0">
                <a:solidFill>
                  <a:srgbClr val="313131"/>
                </a:solidFill>
                <a:latin typeface="Verdana"/>
                <a:cs typeface="Verdana"/>
              </a:rPr>
              <a:t> </a:t>
            </a:r>
            <a:r>
              <a:rPr sz="1200" spc="-5" dirty="0">
                <a:solidFill>
                  <a:srgbClr val="313131"/>
                </a:solidFill>
                <a:latin typeface="Verdana"/>
                <a:cs typeface="Verdana"/>
              </a:rPr>
              <a:t>pixels</a:t>
            </a:r>
            <a:r>
              <a:rPr sz="1200" spc="-15" dirty="0">
                <a:solidFill>
                  <a:srgbClr val="313131"/>
                </a:solidFill>
                <a:latin typeface="Verdana"/>
                <a:cs typeface="Verdana"/>
              </a:rPr>
              <a:t> </a:t>
            </a:r>
            <a:r>
              <a:rPr sz="1200" spc="-5" dirty="0">
                <a:solidFill>
                  <a:srgbClr val="313131"/>
                </a:solidFill>
                <a:latin typeface="Verdana"/>
                <a:cs typeface="Verdana"/>
              </a:rPr>
              <a:t>starting</a:t>
            </a:r>
            <a:r>
              <a:rPr sz="1200" spc="-20" dirty="0">
                <a:solidFill>
                  <a:srgbClr val="313131"/>
                </a:solidFill>
                <a:latin typeface="Verdana"/>
                <a:cs typeface="Verdana"/>
              </a:rPr>
              <a:t> </a:t>
            </a:r>
            <a:r>
              <a:rPr sz="1200" spc="-5" dirty="0">
                <a:solidFill>
                  <a:srgbClr val="313131"/>
                </a:solidFill>
                <a:latin typeface="Verdana"/>
                <a:cs typeface="Verdana"/>
              </a:rPr>
              <a:t>from</a:t>
            </a:r>
            <a:r>
              <a:rPr sz="1200" spc="-15" dirty="0">
                <a:solidFill>
                  <a:srgbClr val="313131"/>
                </a:solidFill>
                <a:latin typeface="Verdana"/>
                <a:cs typeface="Verdana"/>
              </a:rPr>
              <a:t> </a:t>
            </a:r>
            <a:r>
              <a:rPr sz="1200" spc="-5" dirty="0">
                <a:solidFill>
                  <a:srgbClr val="313131"/>
                </a:solidFill>
                <a:latin typeface="Verdana"/>
                <a:cs typeface="Verdana"/>
              </a:rPr>
              <a:t>corner</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grpSp>
        <p:nvGrpSpPr>
          <p:cNvPr id="5" name="object 5"/>
          <p:cNvGrpSpPr/>
          <p:nvPr/>
        </p:nvGrpSpPr>
        <p:grpSpPr>
          <a:xfrm>
            <a:off x="5156016" y="2997218"/>
            <a:ext cx="1210310" cy="1113790"/>
            <a:chOff x="5156016" y="2139968"/>
            <a:chExt cx="1210310" cy="1113790"/>
          </a:xfrm>
        </p:grpSpPr>
        <p:sp>
          <p:nvSpPr>
            <p:cNvPr id="6" name="object 6"/>
            <p:cNvSpPr/>
            <p:nvPr/>
          </p:nvSpPr>
          <p:spPr>
            <a:xfrm>
              <a:off x="5160778" y="2144730"/>
              <a:ext cx="175260" cy="175260"/>
            </a:xfrm>
            <a:custGeom>
              <a:avLst/>
              <a:gdLst/>
              <a:ahLst/>
              <a:cxnLst/>
              <a:rect l="l" t="t" r="r" b="b"/>
              <a:pathLst>
                <a:path w="175260" h="175260">
                  <a:moveTo>
                    <a:pt x="87598" y="175198"/>
                  </a:moveTo>
                  <a:lnTo>
                    <a:pt x="53501" y="168314"/>
                  </a:lnTo>
                  <a:lnTo>
                    <a:pt x="25656" y="149541"/>
                  </a:lnTo>
                  <a:lnTo>
                    <a:pt x="6883" y="121697"/>
                  </a:lnTo>
                  <a:lnTo>
                    <a:pt x="0" y="87598"/>
                  </a:lnTo>
                  <a:lnTo>
                    <a:pt x="6883" y="53501"/>
                  </a:lnTo>
                  <a:lnTo>
                    <a:pt x="25656" y="25656"/>
                  </a:lnTo>
                  <a:lnTo>
                    <a:pt x="53501" y="6883"/>
                  </a:lnTo>
                  <a:lnTo>
                    <a:pt x="87598" y="0"/>
                  </a:lnTo>
                  <a:lnTo>
                    <a:pt x="104768" y="1698"/>
                  </a:lnTo>
                  <a:lnTo>
                    <a:pt x="149541" y="25656"/>
                  </a:lnTo>
                  <a:lnTo>
                    <a:pt x="173500" y="70430"/>
                  </a:lnTo>
                  <a:lnTo>
                    <a:pt x="175198" y="87598"/>
                  </a:lnTo>
                  <a:lnTo>
                    <a:pt x="168314" y="121697"/>
                  </a:lnTo>
                  <a:lnTo>
                    <a:pt x="149541" y="149541"/>
                  </a:lnTo>
                  <a:lnTo>
                    <a:pt x="121696" y="168314"/>
                  </a:lnTo>
                  <a:lnTo>
                    <a:pt x="87598" y="175198"/>
                  </a:lnTo>
                  <a:close/>
                </a:path>
              </a:pathLst>
            </a:custGeom>
            <a:solidFill>
              <a:srgbClr val="93C47D"/>
            </a:solidFill>
          </p:spPr>
          <p:txBody>
            <a:bodyPr wrap="square" lIns="0" tIns="0" rIns="0" bIns="0" rtlCol="0"/>
            <a:lstStyle/>
            <a:p>
              <a:endParaRPr>
                <a:solidFill>
                  <a:prstClr val="black"/>
                </a:solidFill>
                <a:latin typeface="Calibri"/>
              </a:endParaRPr>
            </a:p>
          </p:txBody>
        </p:sp>
        <p:sp>
          <p:nvSpPr>
            <p:cNvPr id="7" name="object 7"/>
            <p:cNvSpPr/>
            <p:nvPr/>
          </p:nvSpPr>
          <p:spPr>
            <a:xfrm>
              <a:off x="5160778" y="2144730"/>
              <a:ext cx="175260" cy="175260"/>
            </a:xfrm>
            <a:custGeom>
              <a:avLst/>
              <a:gdLst/>
              <a:ahLst/>
              <a:cxnLst/>
              <a:rect l="l" t="t" r="r" b="b"/>
              <a:pathLst>
                <a:path w="175260" h="175260">
                  <a:moveTo>
                    <a:pt x="0" y="87598"/>
                  </a:moveTo>
                  <a:lnTo>
                    <a:pt x="6883" y="53501"/>
                  </a:lnTo>
                  <a:lnTo>
                    <a:pt x="25656" y="25656"/>
                  </a:lnTo>
                  <a:lnTo>
                    <a:pt x="53501" y="6883"/>
                  </a:lnTo>
                  <a:lnTo>
                    <a:pt x="87598" y="0"/>
                  </a:lnTo>
                  <a:lnTo>
                    <a:pt x="136199" y="14716"/>
                  </a:lnTo>
                  <a:lnTo>
                    <a:pt x="168530" y="54075"/>
                  </a:lnTo>
                  <a:lnTo>
                    <a:pt x="175198" y="87598"/>
                  </a:lnTo>
                  <a:lnTo>
                    <a:pt x="168314" y="121697"/>
                  </a:lnTo>
                  <a:lnTo>
                    <a:pt x="149541" y="149541"/>
                  </a:lnTo>
                  <a:lnTo>
                    <a:pt x="121696" y="168314"/>
                  </a:lnTo>
                  <a:lnTo>
                    <a:pt x="87598" y="175198"/>
                  </a:lnTo>
                  <a:lnTo>
                    <a:pt x="53501" y="168314"/>
                  </a:lnTo>
                  <a:lnTo>
                    <a:pt x="25656" y="149541"/>
                  </a:lnTo>
                  <a:lnTo>
                    <a:pt x="6883" y="121697"/>
                  </a:lnTo>
                  <a:lnTo>
                    <a:pt x="0" y="87598"/>
                  </a:lnTo>
                  <a:close/>
                </a:path>
              </a:pathLst>
            </a:custGeom>
            <a:ln w="9524">
              <a:solidFill>
                <a:srgbClr val="37761B"/>
              </a:solidFill>
            </a:ln>
          </p:spPr>
          <p:txBody>
            <a:bodyPr wrap="square" lIns="0" tIns="0" rIns="0" bIns="0" rtlCol="0"/>
            <a:lstStyle/>
            <a:p>
              <a:endParaRPr>
                <a:solidFill>
                  <a:prstClr val="black"/>
                </a:solidFill>
                <a:latin typeface="Calibri"/>
              </a:endParaRPr>
            </a:p>
          </p:txBody>
        </p:sp>
        <p:sp>
          <p:nvSpPr>
            <p:cNvPr id="8" name="object 8"/>
            <p:cNvSpPr/>
            <p:nvPr/>
          </p:nvSpPr>
          <p:spPr>
            <a:xfrm>
              <a:off x="5248379" y="2319930"/>
              <a:ext cx="0" cy="232410"/>
            </a:xfrm>
            <a:custGeom>
              <a:avLst/>
              <a:gdLst/>
              <a:ahLst/>
              <a:cxnLst/>
              <a:rect l="l" t="t" r="r" b="b"/>
              <a:pathLst>
                <a:path h="232410">
                  <a:moveTo>
                    <a:pt x="0" y="0"/>
                  </a:moveTo>
                  <a:lnTo>
                    <a:pt x="0" y="232048"/>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9" name="object 9"/>
            <p:cNvSpPr/>
            <p:nvPr/>
          </p:nvSpPr>
          <p:spPr>
            <a:xfrm>
              <a:off x="5160778" y="2609030"/>
              <a:ext cx="175260" cy="175260"/>
            </a:xfrm>
            <a:custGeom>
              <a:avLst/>
              <a:gdLst/>
              <a:ahLst/>
              <a:cxnLst/>
              <a:rect l="l" t="t" r="r" b="b"/>
              <a:pathLst>
                <a:path w="175260" h="175260">
                  <a:moveTo>
                    <a:pt x="87598" y="175198"/>
                  </a:moveTo>
                  <a:lnTo>
                    <a:pt x="53501" y="168314"/>
                  </a:lnTo>
                  <a:lnTo>
                    <a:pt x="25656" y="149541"/>
                  </a:lnTo>
                  <a:lnTo>
                    <a:pt x="6883" y="121697"/>
                  </a:lnTo>
                  <a:lnTo>
                    <a:pt x="0" y="87598"/>
                  </a:lnTo>
                  <a:lnTo>
                    <a:pt x="6883" y="53501"/>
                  </a:lnTo>
                  <a:lnTo>
                    <a:pt x="25656" y="25656"/>
                  </a:lnTo>
                  <a:lnTo>
                    <a:pt x="53501" y="6883"/>
                  </a:lnTo>
                  <a:lnTo>
                    <a:pt x="87598" y="0"/>
                  </a:lnTo>
                  <a:lnTo>
                    <a:pt x="104768" y="1698"/>
                  </a:lnTo>
                  <a:lnTo>
                    <a:pt x="149541" y="25656"/>
                  </a:lnTo>
                  <a:lnTo>
                    <a:pt x="173500" y="70430"/>
                  </a:lnTo>
                  <a:lnTo>
                    <a:pt x="175198" y="87598"/>
                  </a:lnTo>
                  <a:lnTo>
                    <a:pt x="168314" y="121697"/>
                  </a:lnTo>
                  <a:lnTo>
                    <a:pt x="149541" y="149541"/>
                  </a:lnTo>
                  <a:lnTo>
                    <a:pt x="121696" y="168314"/>
                  </a:lnTo>
                  <a:lnTo>
                    <a:pt x="87598" y="175198"/>
                  </a:lnTo>
                  <a:close/>
                </a:path>
              </a:pathLst>
            </a:custGeom>
            <a:solidFill>
              <a:srgbClr val="93C47D"/>
            </a:solidFill>
          </p:spPr>
          <p:txBody>
            <a:bodyPr wrap="square" lIns="0" tIns="0" rIns="0" bIns="0" rtlCol="0"/>
            <a:lstStyle/>
            <a:p>
              <a:endParaRPr>
                <a:solidFill>
                  <a:prstClr val="black"/>
                </a:solidFill>
                <a:latin typeface="Calibri"/>
              </a:endParaRPr>
            </a:p>
          </p:txBody>
        </p:sp>
        <p:sp>
          <p:nvSpPr>
            <p:cNvPr id="10" name="object 10"/>
            <p:cNvSpPr/>
            <p:nvPr/>
          </p:nvSpPr>
          <p:spPr>
            <a:xfrm>
              <a:off x="5160778" y="2609030"/>
              <a:ext cx="175260" cy="175260"/>
            </a:xfrm>
            <a:custGeom>
              <a:avLst/>
              <a:gdLst/>
              <a:ahLst/>
              <a:cxnLst/>
              <a:rect l="l" t="t" r="r" b="b"/>
              <a:pathLst>
                <a:path w="175260" h="175260">
                  <a:moveTo>
                    <a:pt x="0" y="87598"/>
                  </a:moveTo>
                  <a:lnTo>
                    <a:pt x="6883" y="53501"/>
                  </a:lnTo>
                  <a:lnTo>
                    <a:pt x="25656" y="25656"/>
                  </a:lnTo>
                  <a:lnTo>
                    <a:pt x="53501" y="6883"/>
                  </a:lnTo>
                  <a:lnTo>
                    <a:pt x="87598" y="0"/>
                  </a:lnTo>
                  <a:lnTo>
                    <a:pt x="136199" y="14716"/>
                  </a:lnTo>
                  <a:lnTo>
                    <a:pt x="168530" y="54075"/>
                  </a:lnTo>
                  <a:lnTo>
                    <a:pt x="175198" y="87598"/>
                  </a:lnTo>
                  <a:lnTo>
                    <a:pt x="168314" y="121697"/>
                  </a:lnTo>
                  <a:lnTo>
                    <a:pt x="149541" y="149541"/>
                  </a:lnTo>
                  <a:lnTo>
                    <a:pt x="121696" y="168314"/>
                  </a:lnTo>
                  <a:lnTo>
                    <a:pt x="87598" y="175198"/>
                  </a:lnTo>
                  <a:lnTo>
                    <a:pt x="53501" y="168314"/>
                  </a:lnTo>
                  <a:lnTo>
                    <a:pt x="25656" y="149541"/>
                  </a:lnTo>
                  <a:lnTo>
                    <a:pt x="6883" y="121697"/>
                  </a:lnTo>
                  <a:lnTo>
                    <a:pt x="0" y="87598"/>
                  </a:lnTo>
                  <a:close/>
                </a:path>
              </a:pathLst>
            </a:custGeom>
            <a:ln w="9524">
              <a:solidFill>
                <a:srgbClr val="37761B"/>
              </a:solidFill>
            </a:ln>
          </p:spPr>
          <p:txBody>
            <a:bodyPr wrap="square" lIns="0" tIns="0" rIns="0" bIns="0" rtlCol="0"/>
            <a:lstStyle/>
            <a:p>
              <a:endParaRPr>
                <a:solidFill>
                  <a:prstClr val="black"/>
                </a:solidFill>
                <a:latin typeface="Calibri"/>
              </a:endParaRPr>
            </a:p>
          </p:txBody>
        </p:sp>
        <p:sp>
          <p:nvSpPr>
            <p:cNvPr id="11" name="object 11"/>
            <p:cNvSpPr/>
            <p:nvPr/>
          </p:nvSpPr>
          <p:spPr>
            <a:xfrm>
              <a:off x="5232646" y="2551980"/>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12" name="object 12"/>
            <p:cNvSpPr/>
            <p:nvPr/>
          </p:nvSpPr>
          <p:spPr>
            <a:xfrm>
              <a:off x="5232646" y="2230531"/>
              <a:ext cx="384175" cy="365125"/>
            </a:xfrm>
            <a:custGeom>
              <a:avLst/>
              <a:gdLst/>
              <a:ahLst/>
              <a:cxnLst/>
              <a:rect l="l" t="t" r="r" b="b"/>
              <a:pathLst>
                <a:path w="384175" h="365125">
                  <a:moveTo>
                    <a:pt x="0" y="321448"/>
                  </a:moveTo>
                  <a:lnTo>
                    <a:pt x="15731" y="364674"/>
                  </a:lnTo>
                  <a:lnTo>
                    <a:pt x="31464" y="321448"/>
                  </a:lnTo>
                  <a:lnTo>
                    <a:pt x="0" y="321448"/>
                  </a:lnTo>
                  <a:close/>
                </a:path>
                <a:path w="384175" h="365125">
                  <a:moveTo>
                    <a:pt x="103306" y="0"/>
                  </a:moveTo>
                  <a:lnTo>
                    <a:pt x="383656" y="1494"/>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13" name="object 13"/>
            <p:cNvPicPr/>
            <p:nvPr/>
          </p:nvPicPr>
          <p:blipFill>
            <a:blip r:embed="rId2" cstate="print"/>
            <a:stretch>
              <a:fillRect/>
            </a:stretch>
          </p:blipFill>
          <p:spPr>
            <a:xfrm>
              <a:off x="5668692" y="2139968"/>
              <a:ext cx="184723" cy="184723"/>
            </a:xfrm>
            <a:prstGeom prst="rect">
              <a:avLst/>
            </a:prstGeom>
          </p:spPr>
        </p:pic>
        <p:sp>
          <p:nvSpPr>
            <p:cNvPr id="14" name="object 14"/>
            <p:cNvSpPr/>
            <p:nvPr/>
          </p:nvSpPr>
          <p:spPr>
            <a:xfrm>
              <a:off x="5616220" y="2216293"/>
              <a:ext cx="43815" cy="31750"/>
            </a:xfrm>
            <a:custGeom>
              <a:avLst/>
              <a:gdLst/>
              <a:ahLst/>
              <a:cxnLst/>
              <a:rect l="l" t="t" r="r" b="b"/>
              <a:pathLst>
                <a:path w="43814" h="31750">
                  <a:moveTo>
                    <a:pt x="0" y="31464"/>
                  </a:moveTo>
                  <a:lnTo>
                    <a:pt x="167" y="0"/>
                  </a:lnTo>
                  <a:lnTo>
                    <a:pt x="43308" y="15962"/>
                  </a:lnTo>
                  <a:lnTo>
                    <a:pt x="0" y="31464"/>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15" name="object 15"/>
            <p:cNvSpPr/>
            <p:nvPr/>
          </p:nvSpPr>
          <p:spPr>
            <a:xfrm>
              <a:off x="5248379" y="2216293"/>
              <a:ext cx="411480" cy="800100"/>
            </a:xfrm>
            <a:custGeom>
              <a:avLst/>
              <a:gdLst/>
              <a:ahLst/>
              <a:cxnLst/>
              <a:rect l="l" t="t" r="r" b="b"/>
              <a:pathLst>
                <a:path w="411479" h="800100">
                  <a:moveTo>
                    <a:pt x="367840" y="31464"/>
                  </a:moveTo>
                  <a:lnTo>
                    <a:pt x="411149" y="15962"/>
                  </a:lnTo>
                  <a:lnTo>
                    <a:pt x="368008" y="0"/>
                  </a:lnTo>
                  <a:lnTo>
                    <a:pt x="367840" y="31464"/>
                  </a:lnTo>
                  <a:close/>
                </a:path>
                <a:path w="411479" h="800100">
                  <a:moveTo>
                    <a:pt x="0" y="567887"/>
                  </a:moveTo>
                  <a:lnTo>
                    <a:pt x="0" y="799936"/>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16" name="object 16"/>
            <p:cNvPicPr/>
            <p:nvPr/>
          </p:nvPicPr>
          <p:blipFill>
            <a:blip r:embed="rId3" cstate="print"/>
            <a:stretch>
              <a:fillRect/>
            </a:stretch>
          </p:blipFill>
          <p:spPr>
            <a:xfrm>
              <a:off x="5156017" y="3068568"/>
              <a:ext cx="184723" cy="184723"/>
            </a:xfrm>
            <a:prstGeom prst="rect">
              <a:avLst/>
            </a:prstGeom>
          </p:spPr>
        </p:pic>
        <p:sp>
          <p:nvSpPr>
            <p:cNvPr id="17" name="object 17"/>
            <p:cNvSpPr/>
            <p:nvPr/>
          </p:nvSpPr>
          <p:spPr>
            <a:xfrm>
              <a:off x="5232646" y="3016231"/>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18" name="object 18"/>
            <p:cNvSpPr/>
            <p:nvPr/>
          </p:nvSpPr>
          <p:spPr>
            <a:xfrm>
              <a:off x="5232646" y="2319930"/>
              <a:ext cx="528955" cy="739775"/>
            </a:xfrm>
            <a:custGeom>
              <a:avLst/>
              <a:gdLst/>
              <a:ahLst/>
              <a:cxnLst/>
              <a:rect l="l" t="t" r="r" b="b"/>
              <a:pathLst>
                <a:path w="528954" h="739775">
                  <a:moveTo>
                    <a:pt x="0" y="696300"/>
                  </a:moveTo>
                  <a:lnTo>
                    <a:pt x="15731" y="739526"/>
                  </a:lnTo>
                  <a:lnTo>
                    <a:pt x="31464" y="696300"/>
                  </a:lnTo>
                  <a:lnTo>
                    <a:pt x="0" y="696300"/>
                  </a:lnTo>
                  <a:close/>
                </a:path>
                <a:path w="528954" h="739775">
                  <a:moveTo>
                    <a:pt x="528406" y="0"/>
                  </a:moveTo>
                  <a:lnTo>
                    <a:pt x="528406" y="232048"/>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19" name="object 19"/>
            <p:cNvPicPr/>
            <p:nvPr/>
          </p:nvPicPr>
          <p:blipFill>
            <a:blip r:embed="rId4" cstate="print"/>
            <a:stretch>
              <a:fillRect/>
            </a:stretch>
          </p:blipFill>
          <p:spPr>
            <a:xfrm>
              <a:off x="5668692" y="2604268"/>
              <a:ext cx="184723" cy="184723"/>
            </a:xfrm>
            <a:prstGeom prst="rect">
              <a:avLst/>
            </a:prstGeom>
          </p:spPr>
        </p:pic>
        <p:sp>
          <p:nvSpPr>
            <p:cNvPr id="20" name="object 20"/>
            <p:cNvSpPr/>
            <p:nvPr/>
          </p:nvSpPr>
          <p:spPr>
            <a:xfrm>
              <a:off x="5745321" y="2551980"/>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1" name="object 21"/>
            <p:cNvSpPr/>
            <p:nvPr/>
          </p:nvSpPr>
          <p:spPr>
            <a:xfrm>
              <a:off x="5335953" y="2551980"/>
              <a:ext cx="441325" cy="145415"/>
            </a:xfrm>
            <a:custGeom>
              <a:avLst/>
              <a:gdLst/>
              <a:ahLst/>
              <a:cxnLst/>
              <a:rect l="l" t="t" r="r" b="b"/>
              <a:pathLst>
                <a:path w="441325" h="145414">
                  <a:moveTo>
                    <a:pt x="409367" y="0"/>
                  </a:moveTo>
                  <a:lnTo>
                    <a:pt x="425099" y="43225"/>
                  </a:lnTo>
                  <a:lnTo>
                    <a:pt x="440832" y="0"/>
                  </a:lnTo>
                  <a:lnTo>
                    <a:pt x="409367" y="0"/>
                  </a:lnTo>
                  <a:close/>
                </a:path>
                <a:path w="441325" h="145414">
                  <a:moveTo>
                    <a:pt x="0" y="143750"/>
                  </a:moveTo>
                  <a:lnTo>
                    <a:pt x="280349" y="145245"/>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22" name="object 22"/>
            <p:cNvSpPr/>
            <p:nvPr/>
          </p:nvSpPr>
          <p:spPr>
            <a:xfrm>
              <a:off x="5616220" y="2681493"/>
              <a:ext cx="43815" cy="31750"/>
            </a:xfrm>
            <a:custGeom>
              <a:avLst/>
              <a:gdLst/>
              <a:ahLst/>
              <a:cxnLst/>
              <a:rect l="l" t="t" r="r" b="b"/>
              <a:pathLst>
                <a:path w="43814" h="31750">
                  <a:moveTo>
                    <a:pt x="0" y="31463"/>
                  </a:moveTo>
                  <a:lnTo>
                    <a:pt x="167" y="0"/>
                  </a:lnTo>
                  <a:lnTo>
                    <a:pt x="43308" y="15961"/>
                  </a:lnTo>
                  <a:lnTo>
                    <a:pt x="0" y="31463"/>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3" name="object 23"/>
            <p:cNvSpPr/>
            <p:nvPr/>
          </p:nvSpPr>
          <p:spPr>
            <a:xfrm>
              <a:off x="5616220" y="2232331"/>
              <a:ext cx="513080" cy="480695"/>
            </a:xfrm>
            <a:custGeom>
              <a:avLst/>
              <a:gdLst/>
              <a:ahLst/>
              <a:cxnLst/>
              <a:rect l="l" t="t" r="r" b="b"/>
              <a:pathLst>
                <a:path w="513079" h="480694">
                  <a:moveTo>
                    <a:pt x="0" y="480625"/>
                  </a:moveTo>
                  <a:lnTo>
                    <a:pt x="43308" y="465123"/>
                  </a:lnTo>
                  <a:lnTo>
                    <a:pt x="167" y="449161"/>
                  </a:lnTo>
                  <a:lnTo>
                    <a:pt x="0" y="480625"/>
                  </a:lnTo>
                  <a:close/>
                </a:path>
                <a:path w="513079" h="480694">
                  <a:moveTo>
                    <a:pt x="232421" y="0"/>
                  </a:moveTo>
                  <a:lnTo>
                    <a:pt x="512771" y="1494"/>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24" name="object 24"/>
            <p:cNvPicPr/>
            <p:nvPr/>
          </p:nvPicPr>
          <p:blipFill>
            <a:blip r:embed="rId5" cstate="print"/>
            <a:stretch>
              <a:fillRect/>
            </a:stretch>
          </p:blipFill>
          <p:spPr>
            <a:xfrm>
              <a:off x="6181367" y="2139968"/>
              <a:ext cx="184723" cy="184723"/>
            </a:xfrm>
            <a:prstGeom prst="rect">
              <a:avLst/>
            </a:prstGeom>
          </p:spPr>
        </p:pic>
        <p:sp>
          <p:nvSpPr>
            <p:cNvPr id="25" name="object 25"/>
            <p:cNvSpPr/>
            <p:nvPr/>
          </p:nvSpPr>
          <p:spPr>
            <a:xfrm>
              <a:off x="6128908" y="2218093"/>
              <a:ext cx="43815" cy="31750"/>
            </a:xfrm>
            <a:custGeom>
              <a:avLst/>
              <a:gdLst/>
              <a:ahLst/>
              <a:cxnLst/>
              <a:rect l="l" t="t" r="r" b="b"/>
              <a:pathLst>
                <a:path w="43814" h="31750">
                  <a:moveTo>
                    <a:pt x="0" y="31464"/>
                  </a:moveTo>
                  <a:lnTo>
                    <a:pt x="165" y="0"/>
                  </a:lnTo>
                  <a:lnTo>
                    <a:pt x="43307" y="15962"/>
                  </a:lnTo>
                  <a:lnTo>
                    <a:pt x="0" y="31464"/>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6" name="object 26"/>
            <p:cNvSpPr/>
            <p:nvPr/>
          </p:nvSpPr>
          <p:spPr>
            <a:xfrm>
              <a:off x="6128908" y="2218093"/>
              <a:ext cx="43815" cy="31750"/>
            </a:xfrm>
            <a:custGeom>
              <a:avLst/>
              <a:gdLst/>
              <a:ahLst/>
              <a:cxnLst/>
              <a:rect l="l" t="t" r="r" b="b"/>
              <a:pathLst>
                <a:path w="43814" h="31750">
                  <a:moveTo>
                    <a:pt x="0" y="31464"/>
                  </a:moveTo>
                  <a:lnTo>
                    <a:pt x="43307" y="15962"/>
                  </a:lnTo>
                  <a:lnTo>
                    <a:pt x="165" y="0"/>
                  </a:lnTo>
                  <a:lnTo>
                    <a:pt x="0" y="31464"/>
                  </a:lnTo>
                  <a:close/>
                </a:path>
              </a:pathLst>
            </a:custGeom>
            <a:ln w="9524">
              <a:solidFill>
                <a:srgbClr val="666666"/>
              </a:solidFill>
            </a:ln>
          </p:spPr>
          <p:txBody>
            <a:bodyPr wrap="square" lIns="0" tIns="0" rIns="0" bIns="0" rtlCol="0"/>
            <a:lstStyle/>
            <a:p>
              <a:endParaRPr>
                <a:solidFill>
                  <a:prstClr val="black"/>
                </a:solidFill>
                <a:latin typeface="Calibri"/>
              </a:endParaRPr>
            </a:p>
          </p:txBody>
        </p:sp>
      </p:grpSp>
      <p:pic>
        <p:nvPicPr>
          <p:cNvPr id="27" name="object 27"/>
          <p:cNvPicPr/>
          <p:nvPr/>
        </p:nvPicPr>
        <p:blipFill>
          <a:blip r:embed="rId6" cstate="print"/>
          <a:stretch>
            <a:fillRect/>
          </a:stretch>
        </p:blipFill>
        <p:spPr>
          <a:xfrm>
            <a:off x="5156018" y="4390120"/>
            <a:ext cx="184723" cy="184723"/>
          </a:xfrm>
          <a:prstGeom prst="rect">
            <a:avLst/>
          </a:prstGeom>
        </p:spPr>
      </p:pic>
      <p:pic>
        <p:nvPicPr>
          <p:cNvPr id="28" name="object 28"/>
          <p:cNvPicPr/>
          <p:nvPr/>
        </p:nvPicPr>
        <p:blipFill>
          <a:blip r:embed="rId7" cstate="print"/>
          <a:stretch>
            <a:fillRect/>
          </a:stretch>
        </p:blipFill>
        <p:spPr>
          <a:xfrm>
            <a:off x="5668693" y="3925820"/>
            <a:ext cx="184723" cy="184723"/>
          </a:xfrm>
          <a:prstGeom prst="rect">
            <a:avLst/>
          </a:prstGeom>
        </p:spPr>
      </p:pic>
      <p:pic>
        <p:nvPicPr>
          <p:cNvPr id="29" name="object 29"/>
          <p:cNvPicPr/>
          <p:nvPr/>
        </p:nvPicPr>
        <p:blipFill>
          <a:blip r:embed="rId7" cstate="print"/>
          <a:stretch>
            <a:fillRect/>
          </a:stretch>
        </p:blipFill>
        <p:spPr>
          <a:xfrm>
            <a:off x="5668693" y="4390120"/>
            <a:ext cx="184723" cy="184723"/>
          </a:xfrm>
          <a:prstGeom prst="rect">
            <a:avLst/>
          </a:prstGeom>
        </p:spPr>
      </p:pic>
      <p:pic>
        <p:nvPicPr>
          <p:cNvPr id="30" name="object 30"/>
          <p:cNvPicPr/>
          <p:nvPr/>
        </p:nvPicPr>
        <p:blipFill>
          <a:blip r:embed="rId6" cstate="print"/>
          <a:stretch>
            <a:fillRect/>
          </a:stretch>
        </p:blipFill>
        <p:spPr>
          <a:xfrm>
            <a:off x="5156018" y="4881195"/>
            <a:ext cx="184723" cy="184723"/>
          </a:xfrm>
          <a:prstGeom prst="rect">
            <a:avLst/>
          </a:prstGeom>
        </p:spPr>
      </p:pic>
      <p:pic>
        <p:nvPicPr>
          <p:cNvPr id="31" name="object 31"/>
          <p:cNvPicPr/>
          <p:nvPr/>
        </p:nvPicPr>
        <p:blipFill>
          <a:blip r:embed="rId7" cstate="print"/>
          <a:stretch>
            <a:fillRect/>
          </a:stretch>
        </p:blipFill>
        <p:spPr>
          <a:xfrm>
            <a:off x="5668693" y="4881195"/>
            <a:ext cx="184723" cy="184723"/>
          </a:xfrm>
          <a:prstGeom prst="rect">
            <a:avLst/>
          </a:prstGeom>
        </p:spPr>
      </p:pic>
      <p:pic>
        <p:nvPicPr>
          <p:cNvPr id="32" name="object 32"/>
          <p:cNvPicPr/>
          <p:nvPr/>
        </p:nvPicPr>
        <p:blipFill>
          <a:blip r:embed="rId6" cstate="print"/>
          <a:stretch>
            <a:fillRect/>
          </a:stretch>
        </p:blipFill>
        <p:spPr>
          <a:xfrm>
            <a:off x="6181368" y="3461520"/>
            <a:ext cx="184723" cy="184723"/>
          </a:xfrm>
          <a:prstGeom prst="rect">
            <a:avLst/>
          </a:prstGeom>
        </p:spPr>
      </p:pic>
      <p:pic>
        <p:nvPicPr>
          <p:cNvPr id="33" name="object 33"/>
          <p:cNvPicPr/>
          <p:nvPr/>
        </p:nvPicPr>
        <p:blipFill>
          <a:blip r:embed="rId8" cstate="print"/>
          <a:stretch>
            <a:fillRect/>
          </a:stretch>
        </p:blipFill>
        <p:spPr>
          <a:xfrm>
            <a:off x="6694043" y="2997219"/>
            <a:ext cx="184723" cy="184723"/>
          </a:xfrm>
          <a:prstGeom prst="rect">
            <a:avLst/>
          </a:prstGeom>
        </p:spPr>
      </p:pic>
      <p:pic>
        <p:nvPicPr>
          <p:cNvPr id="34" name="object 34"/>
          <p:cNvPicPr/>
          <p:nvPr/>
        </p:nvPicPr>
        <p:blipFill>
          <a:blip r:embed="rId6" cstate="print"/>
          <a:stretch>
            <a:fillRect/>
          </a:stretch>
        </p:blipFill>
        <p:spPr>
          <a:xfrm>
            <a:off x="6694043" y="3461520"/>
            <a:ext cx="184723" cy="184723"/>
          </a:xfrm>
          <a:prstGeom prst="rect">
            <a:avLst/>
          </a:prstGeom>
        </p:spPr>
      </p:pic>
      <p:pic>
        <p:nvPicPr>
          <p:cNvPr id="35" name="object 35"/>
          <p:cNvPicPr/>
          <p:nvPr/>
        </p:nvPicPr>
        <p:blipFill>
          <a:blip r:embed="rId6" cstate="print"/>
          <a:stretch>
            <a:fillRect/>
          </a:stretch>
        </p:blipFill>
        <p:spPr>
          <a:xfrm>
            <a:off x="6181368" y="3925820"/>
            <a:ext cx="184723" cy="184723"/>
          </a:xfrm>
          <a:prstGeom prst="rect">
            <a:avLst/>
          </a:prstGeom>
        </p:spPr>
      </p:pic>
      <p:pic>
        <p:nvPicPr>
          <p:cNvPr id="36" name="object 36"/>
          <p:cNvPicPr/>
          <p:nvPr/>
        </p:nvPicPr>
        <p:blipFill>
          <a:blip r:embed="rId6" cstate="print"/>
          <a:stretch>
            <a:fillRect/>
          </a:stretch>
        </p:blipFill>
        <p:spPr>
          <a:xfrm>
            <a:off x="6181368" y="4390120"/>
            <a:ext cx="184723" cy="184723"/>
          </a:xfrm>
          <a:prstGeom prst="rect">
            <a:avLst/>
          </a:prstGeom>
        </p:spPr>
      </p:pic>
      <p:pic>
        <p:nvPicPr>
          <p:cNvPr id="37" name="object 37"/>
          <p:cNvPicPr/>
          <p:nvPr/>
        </p:nvPicPr>
        <p:blipFill>
          <a:blip r:embed="rId6" cstate="print"/>
          <a:stretch>
            <a:fillRect/>
          </a:stretch>
        </p:blipFill>
        <p:spPr>
          <a:xfrm>
            <a:off x="6694043" y="3925820"/>
            <a:ext cx="184723" cy="184723"/>
          </a:xfrm>
          <a:prstGeom prst="rect">
            <a:avLst/>
          </a:prstGeom>
        </p:spPr>
      </p:pic>
      <p:pic>
        <p:nvPicPr>
          <p:cNvPr id="38" name="object 38"/>
          <p:cNvPicPr/>
          <p:nvPr/>
        </p:nvPicPr>
        <p:blipFill>
          <a:blip r:embed="rId6" cstate="print"/>
          <a:stretch>
            <a:fillRect/>
          </a:stretch>
        </p:blipFill>
        <p:spPr>
          <a:xfrm>
            <a:off x="6694043" y="4390120"/>
            <a:ext cx="184723" cy="184723"/>
          </a:xfrm>
          <a:prstGeom prst="rect">
            <a:avLst/>
          </a:prstGeom>
        </p:spPr>
      </p:pic>
      <p:pic>
        <p:nvPicPr>
          <p:cNvPr id="39" name="object 39"/>
          <p:cNvPicPr/>
          <p:nvPr/>
        </p:nvPicPr>
        <p:blipFill>
          <a:blip r:embed="rId6" cstate="print"/>
          <a:stretch>
            <a:fillRect/>
          </a:stretch>
        </p:blipFill>
        <p:spPr>
          <a:xfrm>
            <a:off x="6181368" y="4881195"/>
            <a:ext cx="184723" cy="184723"/>
          </a:xfrm>
          <a:prstGeom prst="rect">
            <a:avLst/>
          </a:prstGeom>
        </p:spPr>
      </p:pic>
      <p:pic>
        <p:nvPicPr>
          <p:cNvPr id="40" name="object 40"/>
          <p:cNvPicPr/>
          <p:nvPr/>
        </p:nvPicPr>
        <p:blipFill>
          <a:blip r:embed="rId6" cstate="print"/>
          <a:stretch>
            <a:fillRect/>
          </a:stretch>
        </p:blipFill>
        <p:spPr>
          <a:xfrm>
            <a:off x="6694043" y="4881195"/>
            <a:ext cx="184723" cy="184723"/>
          </a:xfrm>
          <a:prstGeom prst="rect">
            <a:avLst/>
          </a:prstGeom>
        </p:spPr>
      </p:pic>
      <p:pic>
        <p:nvPicPr>
          <p:cNvPr id="41" name="object 41"/>
          <p:cNvPicPr/>
          <p:nvPr/>
        </p:nvPicPr>
        <p:blipFill>
          <a:blip r:embed="rId9" cstate="print"/>
          <a:stretch>
            <a:fillRect/>
          </a:stretch>
        </p:blipFill>
        <p:spPr>
          <a:xfrm>
            <a:off x="7206718" y="2983820"/>
            <a:ext cx="184723" cy="184723"/>
          </a:xfrm>
          <a:prstGeom prst="rect">
            <a:avLst/>
          </a:prstGeom>
        </p:spPr>
      </p:pic>
      <p:pic>
        <p:nvPicPr>
          <p:cNvPr id="42" name="object 42"/>
          <p:cNvPicPr/>
          <p:nvPr/>
        </p:nvPicPr>
        <p:blipFill>
          <a:blip r:embed="rId10" cstate="print"/>
          <a:stretch>
            <a:fillRect/>
          </a:stretch>
        </p:blipFill>
        <p:spPr>
          <a:xfrm>
            <a:off x="7206718" y="3448119"/>
            <a:ext cx="184723" cy="184723"/>
          </a:xfrm>
          <a:prstGeom prst="rect">
            <a:avLst/>
          </a:prstGeom>
        </p:spPr>
      </p:pic>
      <p:pic>
        <p:nvPicPr>
          <p:cNvPr id="43" name="object 43"/>
          <p:cNvPicPr/>
          <p:nvPr/>
        </p:nvPicPr>
        <p:blipFill>
          <a:blip r:embed="rId9" cstate="print"/>
          <a:stretch>
            <a:fillRect/>
          </a:stretch>
        </p:blipFill>
        <p:spPr>
          <a:xfrm>
            <a:off x="7206718" y="3912420"/>
            <a:ext cx="184723" cy="184723"/>
          </a:xfrm>
          <a:prstGeom prst="rect">
            <a:avLst/>
          </a:prstGeom>
        </p:spPr>
      </p:pic>
      <p:pic>
        <p:nvPicPr>
          <p:cNvPr id="44" name="object 44"/>
          <p:cNvPicPr/>
          <p:nvPr/>
        </p:nvPicPr>
        <p:blipFill>
          <a:blip r:embed="rId10" cstate="print"/>
          <a:stretch>
            <a:fillRect/>
          </a:stretch>
        </p:blipFill>
        <p:spPr>
          <a:xfrm>
            <a:off x="7206718" y="4376720"/>
            <a:ext cx="184723" cy="184723"/>
          </a:xfrm>
          <a:prstGeom prst="rect">
            <a:avLst/>
          </a:prstGeom>
        </p:spPr>
      </p:pic>
      <p:pic>
        <p:nvPicPr>
          <p:cNvPr id="45" name="object 45"/>
          <p:cNvPicPr/>
          <p:nvPr/>
        </p:nvPicPr>
        <p:blipFill>
          <a:blip r:embed="rId10" cstate="print"/>
          <a:stretch>
            <a:fillRect/>
          </a:stretch>
        </p:blipFill>
        <p:spPr>
          <a:xfrm>
            <a:off x="7206718" y="4867795"/>
            <a:ext cx="184723" cy="184723"/>
          </a:xfrm>
          <a:prstGeom prst="rect">
            <a:avLst/>
          </a:prstGeom>
        </p:spPr>
      </p:pic>
      <p:sp>
        <p:nvSpPr>
          <p:cNvPr id="46" name="object 46"/>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pic>
        <p:nvPicPr>
          <p:cNvPr id="48" name="Picture 2" descr="E:\NIET\Project\xLogo11.png.pagespeed.ic.pydHLuCQEZ.png">
            <a:extLst>
              <a:ext uri="{FF2B5EF4-FFF2-40B4-BE49-F238E27FC236}">
                <a16:creationId xmlns:a16="http://schemas.microsoft.com/office/drawing/2014/main" id="{AD1D037E-9532-0A6D-DBED-6F02E5D256D6}"/>
              </a:ext>
            </a:extLst>
          </p:cNvPr>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49" name="Title 1">
            <a:extLst>
              <a:ext uri="{FF2B5EF4-FFF2-40B4-BE49-F238E27FC236}">
                <a16:creationId xmlns:a16="http://schemas.microsoft.com/office/drawing/2014/main" id="{83408AB4-0987-E1F4-D25D-AD86678FE0FD}"/>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PixelRNN</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bject 60"/>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3216275" cy="330200"/>
          </a:xfrm>
          <a:prstGeom prst="rect">
            <a:avLst/>
          </a:prstGeom>
        </p:spPr>
        <p:txBody>
          <a:bodyPr vert="horz" wrap="square" lIns="0" tIns="12700" rIns="0" bIns="0" rtlCol="0">
            <a:spAutoFit/>
          </a:bodyPr>
          <a:lstStyle/>
          <a:p>
            <a:pPr marL="12700">
              <a:spcBef>
                <a:spcPts val="100"/>
              </a:spcBef>
            </a:pPr>
            <a:r>
              <a:rPr spc="-5" dirty="0"/>
              <a:t>PixelRNN</a:t>
            </a:r>
            <a:r>
              <a:rPr spc="-30" dirty="0"/>
              <a:t> </a:t>
            </a:r>
            <a:r>
              <a:rPr sz="1200" spc="-5" dirty="0"/>
              <a:t>[van</a:t>
            </a:r>
            <a:r>
              <a:rPr sz="1200" spc="-15" dirty="0"/>
              <a:t> </a:t>
            </a:r>
            <a:r>
              <a:rPr sz="1200" spc="-5" dirty="0"/>
              <a:t>der</a:t>
            </a:r>
            <a:r>
              <a:rPr sz="1200" spc="-15" dirty="0"/>
              <a:t> </a:t>
            </a:r>
            <a:r>
              <a:rPr sz="1200" spc="-5" dirty="0"/>
              <a:t>oord</a:t>
            </a:r>
            <a:r>
              <a:rPr sz="1200" spc="-20" dirty="0"/>
              <a:t> </a:t>
            </a:r>
            <a:r>
              <a:rPr sz="1200" spc="-5" dirty="0"/>
              <a:t>et</a:t>
            </a:r>
            <a:r>
              <a:rPr sz="1200" spc="-15" dirty="0"/>
              <a:t> </a:t>
            </a:r>
            <a:r>
              <a:rPr sz="1200" spc="-5" dirty="0"/>
              <a:t>al.2016]</a:t>
            </a:r>
            <a:endParaRPr sz="1200"/>
          </a:p>
        </p:txBody>
      </p:sp>
      <p:sp>
        <p:nvSpPr>
          <p:cNvPr id="3" name="object 3"/>
          <p:cNvSpPr txBox="1"/>
          <p:nvPr/>
        </p:nvSpPr>
        <p:spPr>
          <a:xfrm>
            <a:off x="431571" y="2291029"/>
            <a:ext cx="4857115" cy="60833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Dependency</a:t>
            </a:r>
            <a:r>
              <a:rPr sz="1200" spc="-15" dirty="0">
                <a:solidFill>
                  <a:srgbClr val="313131"/>
                </a:solidFill>
                <a:latin typeface="Verdana"/>
                <a:cs typeface="Verdana"/>
              </a:rPr>
              <a:t> </a:t>
            </a:r>
            <a:r>
              <a:rPr sz="1200" spc="-5" dirty="0">
                <a:solidFill>
                  <a:srgbClr val="313131"/>
                </a:solidFill>
                <a:latin typeface="Verdana"/>
                <a:cs typeface="Verdana"/>
              </a:rPr>
              <a:t>on</a:t>
            </a:r>
            <a:r>
              <a:rPr sz="1200" spc="-10" dirty="0">
                <a:solidFill>
                  <a:srgbClr val="313131"/>
                </a:solidFill>
                <a:latin typeface="Verdana"/>
                <a:cs typeface="Verdana"/>
              </a:rPr>
              <a:t> </a:t>
            </a:r>
            <a:r>
              <a:rPr sz="1200" spc="-5" dirty="0">
                <a:solidFill>
                  <a:srgbClr val="313131"/>
                </a:solidFill>
                <a:latin typeface="Verdana"/>
                <a:cs typeface="Verdana"/>
              </a:rPr>
              <a:t>previous</a:t>
            </a:r>
            <a:r>
              <a:rPr sz="1200" spc="-10" dirty="0">
                <a:solidFill>
                  <a:srgbClr val="313131"/>
                </a:solidFill>
                <a:latin typeface="Verdana"/>
                <a:cs typeface="Verdana"/>
              </a:rPr>
              <a:t> </a:t>
            </a:r>
            <a:r>
              <a:rPr sz="1200" spc="-5" dirty="0">
                <a:solidFill>
                  <a:srgbClr val="313131"/>
                </a:solidFill>
                <a:latin typeface="Verdana"/>
                <a:cs typeface="Verdana"/>
              </a:rPr>
              <a:t>pixels</a:t>
            </a:r>
            <a:r>
              <a:rPr sz="1200" spc="-10" dirty="0">
                <a:solidFill>
                  <a:srgbClr val="313131"/>
                </a:solidFill>
                <a:latin typeface="Verdana"/>
                <a:cs typeface="Verdana"/>
              </a:rPr>
              <a:t> </a:t>
            </a:r>
            <a:r>
              <a:rPr sz="1200" spc="-5" dirty="0">
                <a:solidFill>
                  <a:srgbClr val="313131"/>
                </a:solidFill>
                <a:latin typeface="Verdana"/>
                <a:cs typeface="Verdana"/>
              </a:rPr>
              <a:t>modeled</a:t>
            </a:r>
            <a:r>
              <a:rPr sz="1200" spc="400" dirty="0">
                <a:solidFill>
                  <a:srgbClr val="313131"/>
                </a:solidFill>
                <a:latin typeface="Verdana"/>
                <a:cs typeface="Verdana"/>
              </a:rPr>
              <a:t> </a:t>
            </a:r>
            <a:r>
              <a:rPr sz="1200" spc="-5" dirty="0">
                <a:solidFill>
                  <a:srgbClr val="313131"/>
                </a:solidFill>
                <a:latin typeface="Verdana"/>
                <a:cs typeface="Verdana"/>
              </a:rPr>
              <a:t>using</a:t>
            </a:r>
            <a:r>
              <a:rPr sz="1200" spc="-10" dirty="0">
                <a:solidFill>
                  <a:srgbClr val="313131"/>
                </a:solidFill>
                <a:latin typeface="Verdana"/>
                <a:cs typeface="Verdana"/>
              </a:rPr>
              <a:t> </a:t>
            </a:r>
            <a:r>
              <a:rPr sz="1200" spc="-5" dirty="0">
                <a:solidFill>
                  <a:srgbClr val="313131"/>
                </a:solidFill>
                <a:latin typeface="Verdana"/>
                <a:cs typeface="Verdana"/>
              </a:rPr>
              <a:t>an</a:t>
            </a:r>
            <a:r>
              <a:rPr sz="1200" spc="-10" dirty="0">
                <a:solidFill>
                  <a:srgbClr val="313131"/>
                </a:solidFill>
                <a:latin typeface="Verdana"/>
                <a:cs typeface="Verdana"/>
              </a:rPr>
              <a:t> </a:t>
            </a:r>
            <a:r>
              <a:rPr sz="1200" spc="-5" dirty="0">
                <a:solidFill>
                  <a:srgbClr val="313131"/>
                </a:solidFill>
                <a:latin typeface="Verdana"/>
                <a:cs typeface="Verdana"/>
              </a:rPr>
              <a:t>RNN</a:t>
            </a:r>
            <a:r>
              <a:rPr sz="1200" spc="-10" dirty="0">
                <a:solidFill>
                  <a:srgbClr val="313131"/>
                </a:solidFill>
                <a:latin typeface="Verdana"/>
                <a:cs typeface="Verdana"/>
              </a:rPr>
              <a:t> </a:t>
            </a:r>
            <a:r>
              <a:rPr sz="1200" spc="-5" dirty="0">
                <a:solidFill>
                  <a:srgbClr val="313131"/>
                </a:solidFill>
                <a:latin typeface="Verdana"/>
                <a:cs typeface="Verdana"/>
              </a:rPr>
              <a:t>(LSTM)</a:t>
            </a:r>
            <a:endParaRPr sz="1200">
              <a:solidFill>
                <a:prstClr val="black"/>
              </a:solidFill>
              <a:latin typeface="Verdana"/>
              <a:cs typeface="Verdana"/>
            </a:endParaRPr>
          </a:p>
          <a:p>
            <a:pPr>
              <a:spcBef>
                <a:spcPts val="5"/>
              </a:spcBef>
            </a:pPr>
            <a:endParaRPr sz="1400">
              <a:solidFill>
                <a:prstClr val="black"/>
              </a:solidFill>
              <a:latin typeface="Verdana"/>
              <a:cs typeface="Verdana"/>
            </a:endParaRPr>
          </a:p>
          <a:p>
            <a:pPr marL="12700"/>
            <a:r>
              <a:rPr sz="1200" spc="-5" dirty="0">
                <a:solidFill>
                  <a:srgbClr val="313131"/>
                </a:solidFill>
                <a:latin typeface="Verdana"/>
                <a:cs typeface="Verdana"/>
              </a:rPr>
              <a:t>Generate</a:t>
            </a:r>
            <a:r>
              <a:rPr sz="1200" spc="-20" dirty="0">
                <a:solidFill>
                  <a:srgbClr val="313131"/>
                </a:solidFill>
                <a:latin typeface="Verdana"/>
                <a:cs typeface="Verdana"/>
              </a:rPr>
              <a:t> </a:t>
            </a:r>
            <a:r>
              <a:rPr sz="1200" spc="-5" dirty="0">
                <a:solidFill>
                  <a:srgbClr val="313131"/>
                </a:solidFill>
                <a:latin typeface="Verdana"/>
                <a:cs typeface="Verdana"/>
              </a:rPr>
              <a:t>image</a:t>
            </a:r>
            <a:r>
              <a:rPr sz="1200" spc="-20" dirty="0">
                <a:solidFill>
                  <a:srgbClr val="313131"/>
                </a:solidFill>
                <a:latin typeface="Verdana"/>
                <a:cs typeface="Verdana"/>
              </a:rPr>
              <a:t> </a:t>
            </a:r>
            <a:r>
              <a:rPr sz="1200" spc="-5" dirty="0">
                <a:solidFill>
                  <a:srgbClr val="313131"/>
                </a:solidFill>
                <a:latin typeface="Verdana"/>
                <a:cs typeface="Verdana"/>
              </a:rPr>
              <a:t>pixels</a:t>
            </a:r>
            <a:r>
              <a:rPr sz="1200" spc="-15" dirty="0">
                <a:solidFill>
                  <a:srgbClr val="313131"/>
                </a:solidFill>
                <a:latin typeface="Verdana"/>
                <a:cs typeface="Verdana"/>
              </a:rPr>
              <a:t> </a:t>
            </a:r>
            <a:r>
              <a:rPr sz="1200" spc="-5" dirty="0">
                <a:solidFill>
                  <a:srgbClr val="313131"/>
                </a:solidFill>
                <a:latin typeface="Verdana"/>
                <a:cs typeface="Verdana"/>
              </a:rPr>
              <a:t>starting</a:t>
            </a:r>
            <a:r>
              <a:rPr sz="1200" spc="-20" dirty="0">
                <a:solidFill>
                  <a:srgbClr val="313131"/>
                </a:solidFill>
                <a:latin typeface="Verdana"/>
                <a:cs typeface="Verdana"/>
              </a:rPr>
              <a:t> </a:t>
            </a:r>
            <a:r>
              <a:rPr sz="1200" spc="-5" dirty="0">
                <a:solidFill>
                  <a:srgbClr val="313131"/>
                </a:solidFill>
                <a:latin typeface="Verdana"/>
                <a:cs typeface="Verdana"/>
              </a:rPr>
              <a:t>from</a:t>
            </a:r>
            <a:r>
              <a:rPr sz="1200" spc="-15" dirty="0">
                <a:solidFill>
                  <a:srgbClr val="313131"/>
                </a:solidFill>
                <a:latin typeface="Verdana"/>
                <a:cs typeface="Verdana"/>
              </a:rPr>
              <a:t> </a:t>
            </a:r>
            <a:r>
              <a:rPr sz="1200" spc="-5" dirty="0">
                <a:solidFill>
                  <a:srgbClr val="313131"/>
                </a:solidFill>
                <a:latin typeface="Verdana"/>
                <a:cs typeface="Verdana"/>
              </a:rPr>
              <a:t>corner</a:t>
            </a:r>
            <a:endParaRPr sz="1200">
              <a:solidFill>
                <a:prstClr val="black"/>
              </a:solidFill>
              <a:latin typeface="Verdana"/>
              <a:cs typeface="Verdana"/>
            </a:endParaRPr>
          </a:p>
        </p:txBody>
      </p:sp>
      <p:sp>
        <p:nvSpPr>
          <p:cNvPr id="4" name="object 4"/>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5" name="object 5"/>
          <p:cNvPicPr/>
          <p:nvPr/>
        </p:nvPicPr>
        <p:blipFill>
          <a:blip r:embed="rId2" cstate="print"/>
          <a:stretch>
            <a:fillRect/>
          </a:stretch>
        </p:blipFill>
        <p:spPr>
          <a:xfrm>
            <a:off x="5711036" y="4220077"/>
            <a:ext cx="184723" cy="184723"/>
          </a:xfrm>
          <a:prstGeom prst="rect">
            <a:avLst/>
          </a:prstGeom>
        </p:spPr>
      </p:pic>
      <p:pic>
        <p:nvPicPr>
          <p:cNvPr id="6" name="object 6"/>
          <p:cNvPicPr/>
          <p:nvPr/>
        </p:nvPicPr>
        <p:blipFill>
          <a:blip r:embed="rId3" cstate="print"/>
          <a:stretch>
            <a:fillRect/>
          </a:stretch>
        </p:blipFill>
        <p:spPr>
          <a:xfrm>
            <a:off x="5198361" y="4711152"/>
            <a:ext cx="184723" cy="184723"/>
          </a:xfrm>
          <a:prstGeom prst="rect">
            <a:avLst/>
          </a:prstGeom>
        </p:spPr>
      </p:pic>
      <p:pic>
        <p:nvPicPr>
          <p:cNvPr id="7" name="object 7"/>
          <p:cNvPicPr/>
          <p:nvPr/>
        </p:nvPicPr>
        <p:blipFill>
          <a:blip r:embed="rId2" cstate="print"/>
          <a:stretch>
            <a:fillRect/>
          </a:stretch>
        </p:blipFill>
        <p:spPr>
          <a:xfrm>
            <a:off x="5711036" y="4711152"/>
            <a:ext cx="184723" cy="184723"/>
          </a:xfrm>
          <a:prstGeom prst="rect">
            <a:avLst/>
          </a:prstGeom>
        </p:spPr>
      </p:pic>
      <p:pic>
        <p:nvPicPr>
          <p:cNvPr id="8" name="object 8"/>
          <p:cNvPicPr/>
          <p:nvPr/>
        </p:nvPicPr>
        <p:blipFill>
          <a:blip r:embed="rId3" cstate="print"/>
          <a:stretch>
            <a:fillRect/>
          </a:stretch>
        </p:blipFill>
        <p:spPr>
          <a:xfrm>
            <a:off x="6736384" y="3291477"/>
            <a:ext cx="184724" cy="184723"/>
          </a:xfrm>
          <a:prstGeom prst="rect">
            <a:avLst/>
          </a:prstGeom>
        </p:spPr>
      </p:pic>
      <p:pic>
        <p:nvPicPr>
          <p:cNvPr id="9" name="object 9"/>
          <p:cNvPicPr/>
          <p:nvPr/>
        </p:nvPicPr>
        <p:blipFill>
          <a:blip r:embed="rId3" cstate="print"/>
          <a:stretch>
            <a:fillRect/>
          </a:stretch>
        </p:blipFill>
        <p:spPr>
          <a:xfrm>
            <a:off x="6223711" y="3755777"/>
            <a:ext cx="184723" cy="184723"/>
          </a:xfrm>
          <a:prstGeom prst="rect">
            <a:avLst/>
          </a:prstGeom>
        </p:spPr>
      </p:pic>
      <p:pic>
        <p:nvPicPr>
          <p:cNvPr id="10" name="object 10"/>
          <p:cNvPicPr/>
          <p:nvPr/>
        </p:nvPicPr>
        <p:blipFill>
          <a:blip r:embed="rId3" cstate="print"/>
          <a:stretch>
            <a:fillRect/>
          </a:stretch>
        </p:blipFill>
        <p:spPr>
          <a:xfrm>
            <a:off x="6223711" y="4220077"/>
            <a:ext cx="184723" cy="184723"/>
          </a:xfrm>
          <a:prstGeom prst="rect">
            <a:avLst/>
          </a:prstGeom>
        </p:spPr>
      </p:pic>
      <p:pic>
        <p:nvPicPr>
          <p:cNvPr id="11" name="object 11"/>
          <p:cNvPicPr/>
          <p:nvPr/>
        </p:nvPicPr>
        <p:blipFill>
          <a:blip r:embed="rId3" cstate="print"/>
          <a:stretch>
            <a:fillRect/>
          </a:stretch>
        </p:blipFill>
        <p:spPr>
          <a:xfrm>
            <a:off x="6736384" y="3755777"/>
            <a:ext cx="184724" cy="184723"/>
          </a:xfrm>
          <a:prstGeom prst="rect">
            <a:avLst/>
          </a:prstGeom>
        </p:spPr>
      </p:pic>
      <p:pic>
        <p:nvPicPr>
          <p:cNvPr id="12" name="object 12"/>
          <p:cNvPicPr/>
          <p:nvPr/>
        </p:nvPicPr>
        <p:blipFill>
          <a:blip r:embed="rId3" cstate="print"/>
          <a:stretch>
            <a:fillRect/>
          </a:stretch>
        </p:blipFill>
        <p:spPr>
          <a:xfrm>
            <a:off x="6736384" y="4220077"/>
            <a:ext cx="184724" cy="184723"/>
          </a:xfrm>
          <a:prstGeom prst="rect">
            <a:avLst/>
          </a:prstGeom>
        </p:spPr>
      </p:pic>
      <p:grpSp>
        <p:nvGrpSpPr>
          <p:cNvPr id="13" name="object 13"/>
          <p:cNvGrpSpPr/>
          <p:nvPr/>
        </p:nvGrpSpPr>
        <p:grpSpPr>
          <a:xfrm>
            <a:off x="5198360" y="2827176"/>
            <a:ext cx="1722755" cy="1577975"/>
            <a:chOff x="5198359" y="1969925"/>
            <a:chExt cx="1722755" cy="1577975"/>
          </a:xfrm>
        </p:grpSpPr>
        <p:sp>
          <p:nvSpPr>
            <p:cNvPr id="14" name="object 14"/>
            <p:cNvSpPr/>
            <p:nvPr/>
          </p:nvSpPr>
          <p:spPr>
            <a:xfrm>
              <a:off x="5203121" y="1974687"/>
              <a:ext cx="175260" cy="175260"/>
            </a:xfrm>
            <a:custGeom>
              <a:avLst/>
              <a:gdLst/>
              <a:ahLst/>
              <a:cxnLst/>
              <a:rect l="l" t="t" r="r" b="b"/>
              <a:pathLst>
                <a:path w="175260" h="175260">
                  <a:moveTo>
                    <a:pt x="87598" y="175199"/>
                  </a:moveTo>
                  <a:lnTo>
                    <a:pt x="53501" y="168315"/>
                  </a:lnTo>
                  <a:lnTo>
                    <a:pt x="25656" y="149541"/>
                  </a:lnTo>
                  <a:lnTo>
                    <a:pt x="6883" y="121697"/>
                  </a:lnTo>
                  <a:lnTo>
                    <a:pt x="0" y="87599"/>
                  </a:lnTo>
                  <a:lnTo>
                    <a:pt x="6883" y="53501"/>
                  </a:lnTo>
                  <a:lnTo>
                    <a:pt x="25656" y="25657"/>
                  </a:lnTo>
                  <a:lnTo>
                    <a:pt x="53501" y="6883"/>
                  </a:lnTo>
                  <a:lnTo>
                    <a:pt x="87598" y="0"/>
                  </a:lnTo>
                  <a:lnTo>
                    <a:pt x="104768" y="1698"/>
                  </a:lnTo>
                  <a:lnTo>
                    <a:pt x="149541" y="25657"/>
                  </a:lnTo>
                  <a:lnTo>
                    <a:pt x="173500" y="70430"/>
                  </a:lnTo>
                  <a:lnTo>
                    <a:pt x="175198" y="87599"/>
                  </a:lnTo>
                  <a:lnTo>
                    <a:pt x="168314" y="121697"/>
                  </a:lnTo>
                  <a:lnTo>
                    <a:pt x="149541" y="149541"/>
                  </a:lnTo>
                  <a:lnTo>
                    <a:pt x="121696" y="168315"/>
                  </a:lnTo>
                  <a:lnTo>
                    <a:pt x="87598" y="175199"/>
                  </a:lnTo>
                  <a:close/>
                </a:path>
              </a:pathLst>
            </a:custGeom>
            <a:solidFill>
              <a:srgbClr val="93C47D"/>
            </a:solidFill>
          </p:spPr>
          <p:txBody>
            <a:bodyPr wrap="square" lIns="0" tIns="0" rIns="0" bIns="0" rtlCol="0"/>
            <a:lstStyle/>
            <a:p>
              <a:endParaRPr>
                <a:solidFill>
                  <a:prstClr val="black"/>
                </a:solidFill>
                <a:latin typeface="Calibri"/>
              </a:endParaRPr>
            </a:p>
          </p:txBody>
        </p:sp>
        <p:sp>
          <p:nvSpPr>
            <p:cNvPr id="15" name="object 15"/>
            <p:cNvSpPr/>
            <p:nvPr/>
          </p:nvSpPr>
          <p:spPr>
            <a:xfrm>
              <a:off x="5203121" y="1974687"/>
              <a:ext cx="175260" cy="175260"/>
            </a:xfrm>
            <a:custGeom>
              <a:avLst/>
              <a:gdLst/>
              <a:ahLst/>
              <a:cxnLst/>
              <a:rect l="l" t="t" r="r" b="b"/>
              <a:pathLst>
                <a:path w="175260" h="175260">
                  <a:moveTo>
                    <a:pt x="0" y="87599"/>
                  </a:moveTo>
                  <a:lnTo>
                    <a:pt x="6883" y="53501"/>
                  </a:lnTo>
                  <a:lnTo>
                    <a:pt x="25656" y="25657"/>
                  </a:lnTo>
                  <a:lnTo>
                    <a:pt x="53501" y="6883"/>
                  </a:lnTo>
                  <a:lnTo>
                    <a:pt x="87598" y="0"/>
                  </a:lnTo>
                  <a:lnTo>
                    <a:pt x="136199" y="14716"/>
                  </a:lnTo>
                  <a:lnTo>
                    <a:pt x="168530" y="54075"/>
                  </a:lnTo>
                  <a:lnTo>
                    <a:pt x="175198" y="87599"/>
                  </a:lnTo>
                  <a:lnTo>
                    <a:pt x="168314" y="121697"/>
                  </a:lnTo>
                  <a:lnTo>
                    <a:pt x="149541" y="149541"/>
                  </a:lnTo>
                  <a:lnTo>
                    <a:pt x="121696" y="168315"/>
                  </a:lnTo>
                  <a:lnTo>
                    <a:pt x="87598" y="175199"/>
                  </a:lnTo>
                  <a:lnTo>
                    <a:pt x="53501" y="168315"/>
                  </a:lnTo>
                  <a:lnTo>
                    <a:pt x="25656" y="149541"/>
                  </a:lnTo>
                  <a:lnTo>
                    <a:pt x="6883" y="121697"/>
                  </a:lnTo>
                  <a:lnTo>
                    <a:pt x="0" y="87599"/>
                  </a:lnTo>
                  <a:close/>
                </a:path>
              </a:pathLst>
            </a:custGeom>
            <a:ln w="9524">
              <a:solidFill>
                <a:srgbClr val="37761B"/>
              </a:solidFill>
            </a:ln>
          </p:spPr>
          <p:txBody>
            <a:bodyPr wrap="square" lIns="0" tIns="0" rIns="0" bIns="0" rtlCol="0"/>
            <a:lstStyle/>
            <a:p>
              <a:endParaRPr>
                <a:solidFill>
                  <a:prstClr val="black"/>
                </a:solidFill>
                <a:latin typeface="Calibri"/>
              </a:endParaRPr>
            </a:p>
          </p:txBody>
        </p:sp>
        <p:sp>
          <p:nvSpPr>
            <p:cNvPr id="16" name="object 16"/>
            <p:cNvSpPr/>
            <p:nvPr/>
          </p:nvSpPr>
          <p:spPr>
            <a:xfrm>
              <a:off x="5290722" y="2149887"/>
              <a:ext cx="0" cy="232410"/>
            </a:xfrm>
            <a:custGeom>
              <a:avLst/>
              <a:gdLst/>
              <a:ahLst/>
              <a:cxnLst/>
              <a:rect l="l" t="t" r="r" b="b"/>
              <a:pathLst>
                <a:path h="232410">
                  <a:moveTo>
                    <a:pt x="0" y="0"/>
                  </a:moveTo>
                  <a:lnTo>
                    <a:pt x="0" y="232049"/>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17" name="object 17"/>
            <p:cNvSpPr/>
            <p:nvPr/>
          </p:nvSpPr>
          <p:spPr>
            <a:xfrm>
              <a:off x="5203121" y="2438987"/>
              <a:ext cx="175260" cy="175260"/>
            </a:xfrm>
            <a:custGeom>
              <a:avLst/>
              <a:gdLst/>
              <a:ahLst/>
              <a:cxnLst/>
              <a:rect l="l" t="t" r="r" b="b"/>
              <a:pathLst>
                <a:path w="175260" h="175260">
                  <a:moveTo>
                    <a:pt x="87598" y="175199"/>
                  </a:moveTo>
                  <a:lnTo>
                    <a:pt x="53501" y="168315"/>
                  </a:lnTo>
                  <a:lnTo>
                    <a:pt x="25656" y="149541"/>
                  </a:lnTo>
                  <a:lnTo>
                    <a:pt x="6883" y="121697"/>
                  </a:lnTo>
                  <a:lnTo>
                    <a:pt x="0" y="87599"/>
                  </a:lnTo>
                  <a:lnTo>
                    <a:pt x="6883" y="53501"/>
                  </a:lnTo>
                  <a:lnTo>
                    <a:pt x="25656" y="25657"/>
                  </a:lnTo>
                  <a:lnTo>
                    <a:pt x="53501" y="6883"/>
                  </a:lnTo>
                  <a:lnTo>
                    <a:pt x="87598" y="0"/>
                  </a:lnTo>
                  <a:lnTo>
                    <a:pt x="104768" y="1698"/>
                  </a:lnTo>
                  <a:lnTo>
                    <a:pt x="149541" y="25657"/>
                  </a:lnTo>
                  <a:lnTo>
                    <a:pt x="173500" y="70430"/>
                  </a:lnTo>
                  <a:lnTo>
                    <a:pt x="175198" y="87599"/>
                  </a:lnTo>
                  <a:lnTo>
                    <a:pt x="168314" y="121697"/>
                  </a:lnTo>
                  <a:lnTo>
                    <a:pt x="149541" y="149541"/>
                  </a:lnTo>
                  <a:lnTo>
                    <a:pt x="121696" y="168315"/>
                  </a:lnTo>
                  <a:lnTo>
                    <a:pt x="87598" y="175199"/>
                  </a:lnTo>
                  <a:close/>
                </a:path>
              </a:pathLst>
            </a:custGeom>
            <a:solidFill>
              <a:srgbClr val="93C47D"/>
            </a:solidFill>
          </p:spPr>
          <p:txBody>
            <a:bodyPr wrap="square" lIns="0" tIns="0" rIns="0" bIns="0" rtlCol="0"/>
            <a:lstStyle/>
            <a:p>
              <a:endParaRPr>
                <a:solidFill>
                  <a:prstClr val="black"/>
                </a:solidFill>
                <a:latin typeface="Calibri"/>
              </a:endParaRPr>
            </a:p>
          </p:txBody>
        </p:sp>
        <p:sp>
          <p:nvSpPr>
            <p:cNvPr id="18" name="object 18"/>
            <p:cNvSpPr/>
            <p:nvPr/>
          </p:nvSpPr>
          <p:spPr>
            <a:xfrm>
              <a:off x="5203121" y="2438987"/>
              <a:ext cx="175260" cy="175260"/>
            </a:xfrm>
            <a:custGeom>
              <a:avLst/>
              <a:gdLst/>
              <a:ahLst/>
              <a:cxnLst/>
              <a:rect l="l" t="t" r="r" b="b"/>
              <a:pathLst>
                <a:path w="175260" h="175260">
                  <a:moveTo>
                    <a:pt x="0" y="87599"/>
                  </a:moveTo>
                  <a:lnTo>
                    <a:pt x="6883" y="53501"/>
                  </a:lnTo>
                  <a:lnTo>
                    <a:pt x="25656" y="25657"/>
                  </a:lnTo>
                  <a:lnTo>
                    <a:pt x="53501" y="6883"/>
                  </a:lnTo>
                  <a:lnTo>
                    <a:pt x="87598" y="0"/>
                  </a:lnTo>
                  <a:lnTo>
                    <a:pt x="136199" y="14716"/>
                  </a:lnTo>
                  <a:lnTo>
                    <a:pt x="168530" y="54075"/>
                  </a:lnTo>
                  <a:lnTo>
                    <a:pt x="175198" y="87599"/>
                  </a:lnTo>
                  <a:lnTo>
                    <a:pt x="168314" y="121697"/>
                  </a:lnTo>
                  <a:lnTo>
                    <a:pt x="149541" y="149541"/>
                  </a:lnTo>
                  <a:lnTo>
                    <a:pt x="121696" y="168315"/>
                  </a:lnTo>
                  <a:lnTo>
                    <a:pt x="87598" y="175199"/>
                  </a:lnTo>
                  <a:lnTo>
                    <a:pt x="53501" y="168315"/>
                  </a:lnTo>
                  <a:lnTo>
                    <a:pt x="25656" y="149541"/>
                  </a:lnTo>
                  <a:lnTo>
                    <a:pt x="6883" y="121697"/>
                  </a:lnTo>
                  <a:lnTo>
                    <a:pt x="0" y="87599"/>
                  </a:lnTo>
                  <a:close/>
                </a:path>
              </a:pathLst>
            </a:custGeom>
            <a:ln w="9524">
              <a:solidFill>
                <a:srgbClr val="37761B"/>
              </a:solidFill>
            </a:ln>
          </p:spPr>
          <p:txBody>
            <a:bodyPr wrap="square" lIns="0" tIns="0" rIns="0" bIns="0" rtlCol="0"/>
            <a:lstStyle/>
            <a:p>
              <a:endParaRPr>
                <a:solidFill>
                  <a:prstClr val="black"/>
                </a:solidFill>
                <a:latin typeface="Calibri"/>
              </a:endParaRPr>
            </a:p>
          </p:txBody>
        </p:sp>
        <p:sp>
          <p:nvSpPr>
            <p:cNvPr id="19" name="object 19"/>
            <p:cNvSpPr/>
            <p:nvPr/>
          </p:nvSpPr>
          <p:spPr>
            <a:xfrm>
              <a:off x="5274989" y="2381937"/>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0" name="object 20"/>
            <p:cNvSpPr/>
            <p:nvPr/>
          </p:nvSpPr>
          <p:spPr>
            <a:xfrm>
              <a:off x="5274989" y="2060488"/>
              <a:ext cx="384175" cy="365125"/>
            </a:xfrm>
            <a:custGeom>
              <a:avLst/>
              <a:gdLst/>
              <a:ahLst/>
              <a:cxnLst/>
              <a:rect l="l" t="t" r="r" b="b"/>
              <a:pathLst>
                <a:path w="384175" h="365125">
                  <a:moveTo>
                    <a:pt x="0" y="321448"/>
                  </a:moveTo>
                  <a:lnTo>
                    <a:pt x="15731" y="364674"/>
                  </a:lnTo>
                  <a:lnTo>
                    <a:pt x="31464" y="321448"/>
                  </a:lnTo>
                  <a:lnTo>
                    <a:pt x="0" y="321448"/>
                  </a:lnTo>
                  <a:close/>
                </a:path>
                <a:path w="384175" h="365125">
                  <a:moveTo>
                    <a:pt x="103306" y="0"/>
                  </a:moveTo>
                  <a:lnTo>
                    <a:pt x="383656" y="1494"/>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21" name="object 21"/>
            <p:cNvPicPr/>
            <p:nvPr/>
          </p:nvPicPr>
          <p:blipFill>
            <a:blip r:embed="rId4" cstate="print"/>
            <a:stretch>
              <a:fillRect/>
            </a:stretch>
          </p:blipFill>
          <p:spPr>
            <a:xfrm>
              <a:off x="5711035" y="1969926"/>
              <a:ext cx="184723" cy="184723"/>
            </a:xfrm>
            <a:prstGeom prst="rect">
              <a:avLst/>
            </a:prstGeom>
          </p:spPr>
        </p:pic>
        <p:sp>
          <p:nvSpPr>
            <p:cNvPr id="22" name="object 22"/>
            <p:cNvSpPr/>
            <p:nvPr/>
          </p:nvSpPr>
          <p:spPr>
            <a:xfrm>
              <a:off x="5658563" y="2046250"/>
              <a:ext cx="43815" cy="31750"/>
            </a:xfrm>
            <a:custGeom>
              <a:avLst/>
              <a:gdLst/>
              <a:ahLst/>
              <a:cxnLst/>
              <a:rect l="l" t="t" r="r" b="b"/>
              <a:pathLst>
                <a:path w="43814" h="31750">
                  <a:moveTo>
                    <a:pt x="0" y="31464"/>
                  </a:moveTo>
                  <a:lnTo>
                    <a:pt x="167" y="0"/>
                  </a:lnTo>
                  <a:lnTo>
                    <a:pt x="43308" y="15962"/>
                  </a:lnTo>
                  <a:lnTo>
                    <a:pt x="0" y="31464"/>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3" name="object 23"/>
            <p:cNvSpPr/>
            <p:nvPr/>
          </p:nvSpPr>
          <p:spPr>
            <a:xfrm>
              <a:off x="5290722" y="2046250"/>
              <a:ext cx="411480" cy="800100"/>
            </a:xfrm>
            <a:custGeom>
              <a:avLst/>
              <a:gdLst/>
              <a:ahLst/>
              <a:cxnLst/>
              <a:rect l="l" t="t" r="r" b="b"/>
              <a:pathLst>
                <a:path w="411479" h="800100">
                  <a:moveTo>
                    <a:pt x="367840" y="31464"/>
                  </a:moveTo>
                  <a:lnTo>
                    <a:pt x="411149" y="15962"/>
                  </a:lnTo>
                  <a:lnTo>
                    <a:pt x="368008" y="0"/>
                  </a:lnTo>
                  <a:lnTo>
                    <a:pt x="367840" y="31464"/>
                  </a:lnTo>
                  <a:close/>
                </a:path>
                <a:path w="411479" h="800100">
                  <a:moveTo>
                    <a:pt x="0" y="567887"/>
                  </a:moveTo>
                  <a:lnTo>
                    <a:pt x="0" y="799936"/>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24" name="object 24"/>
            <p:cNvPicPr/>
            <p:nvPr/>
          </p:nvPicPr>
          <p:blipFill>
            <a:blip r:embed="rId5" cstate="print"/>
            <a:stretch>
              <a:fillRect/>
            </a:stretch>
          </p:blipFill>
          <p:spPr>
            <a:xfrm>
              <a:off x="5198360" y="2898526"/>
              <a:ext cx="184723" cy="184723"/>
            </a:xfrm>
            <a:prstGeom prst="rect">
              <a:avLst/>
            </a:prstGeom>
          </p:spPr>
        </p:pic>
        <p:sp>
          <p:nvSpPr>
            <p:cNvPr id="25" name="object 25"/>
            <p:cNvSpPr/>
            <p:nvPr/>
          </p:nvSpPr>
          <p:spPr>
            <a:xfrm>
              <a:off x="5274989" y="2846188"/>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6" name="object 26"/>
            <p:cNvSpPr/>
            <p:nvPr/>
          </p:nvSpPr>
          <p:spPr>
            <a:xfrm>
              <a:off x="5274989" y="2149887"/>
              <a:ext cx="528955" cy="739775"/>
            </a:xfrm>
            <a:custGeom>
              <a:avLst/>
              <a:gdLst/>
              <a:ahLst/>
              <a:cxnLst/>
              <a:rect l="l" t="t" r="r" b="b"/>
              <a:pathLst>
                <a:path w="528954" h="739775">
                  <a:moveTo>
                    <a:pt x="0" y="696300"/>
                  </a:moveTo>
                  <a:lnTo>
                    <a:pt x="15731" y="739526"/>
                  </a:lnTo>
                  <a:lnTo>
                    <a:pt x="31464" y="696300"/>
                  </a:lnTo>
                  <a:lnTo>
                    <a:pt x="0" y="696300"/>
                  </a:lnTo>
                  <a:close/>
                </a:path>
                <a:path w="528954" h="739775">
                  <a:moveTo>
                    <a:pt x="528406" y="0"/>
                  </a:moveTo>
                  <a:lnTo>
                    <a:pt x="528406" y="232049"/>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27" name="object 27"/>
            <p:cNvPicPr/>
            <p:nvPr/>
          </p:nvPicPr>
          <p:blipFill>
            <a:blip r:embed="rId6" cstate="print"/>
            <a:stretch>
              <a:fillRect/>
            </a:stretch>
          </p:blipFill>
          <p:spPr>
            <a:xfrm>
              <a:off x="5711035" y="2434226"/>
              <a:ext cx="184723" cy="184723"/>
            </a:xfrm>
            <a:prstGeom prst="rect">
              <a:avLst/>
            </a:prstGeom>
          </p:spPr>
        </p:pic>
        <p:sp>
          <p:nvSpPr>
            <p:cNvPr id="28" name="object 28"/>
            <p:cNvSpPr/>
            <p:nvPr/>
          </p:nvSpPr>
          <p:spPr>
            <a:xfrm>
              <a:off x="5787664" y="2381937"/>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29" name="object 29"/>
            <p:cNvSpPr/>
            <p:nvPr/>
          </p:nvSpPr>
          <p:spPr>
            <a:xfrm>
              <a:off x="5378296" y="2381937"/>
              <a:ext cx="441325" cy="145415"/>
            </a:xfrm>
            <a:custGeom>
              <a:avLst/>
              <a:gdLst/>
              <a:ahLst/>
              <a:cxnLst/>
              <a:rect l="l" t="t" r="r" b="b"/>
              <a:pathLst>
                <a:path w="441325" h="145414">
                  <a:moveTo>
                    <a:pt x="409367" y="0"/>
                  </a:moveTo>
                  <a:lnTo>
                    <a:pt x="425099" y="43225"/>
                  </a:lnTo>
                  <a:lnTo>
                    <a:pt x="440832" y="0"/>
                  </a:lnTo>
                  <a:lnTo>
                    <a:pt x="409367" y="0"/>
                  </a:lnTo>
                  <a:close/>
                </a:path>
                <a:path w="441325" h="145414">
                  <a:moveTo>
                    <a:pt x="0" y="143750"/>
                  </a:moveTo>
                  <a:lnTo>
                    <a:pt x="280349" y="145245"/>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30" name="object 30"/>
            <p:cNvSpPr/>
            <p:nvPr/>
          </p:nvSpPr>
          <p:spPr>
            <a:xfrm>
              <a:off x="5658563" y="2511451"/>
              <a:ext cx="43815" cy="31750"/>
            </a:xfrm>
            <a:custGeom>
              <a:avLst/>
              <a:gdLst/>
              <a:ahLst/>
              <a:cxnLst/>
              <a:rect l="l" t="t" r="r" b="b"/>
              <a:pathLst>
                <a:path w="43814" h="31750">
                  <a:moveTo>
                    <a:pt x="0" y="31463"/>
                  </a:moveTo>
                  <a:lnTo>
                    <a:pt x="167" y="0"/>
                  </a:lnTo>
                  <a:lnTo>
                    <a:pt x="43308" y="15961"/>
                  </a:lnTo>
                  <a:lnTo>
                    <a:pt x="0" y="31463"/>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31" name="object 31"/>
            <p:cNvSpPr/>
            <p:nvPr/>
          </p:nvSpPr>
          <p:spPr>
            <a:xfrm>
              <a:off x="5658563" y="2062288"/>
              <a:ext cx="513080" cy="480695"/>
            </a:xfrm>
            <a:custGeom>
              <a:avLst/>
              <a:gdLst/>
              <a:ahLst/>
              <a:cxnLst/>
              <a:rect l="l" t="t" r="r" b="b"/>
              <a:pathLst>
                <a:path w="513079" h="480694">
                  <a:moveTo>
                    <a:pt x="0" y="480625"/>
                  </a:moveTo>
                  <a:lnTo>
                    <a:pt x="43308" y="465123"/>
                  </a:lnTo>
                  <a:lnTo>
                    <a:pt x="167" y="449161"/>
                  </a:lnTo>
                  <a:lnTo>
                    <a:pt x="0" y="480625"/>
                  </a:lnTo>
                  <a:close/>
                </a:path>
                <a:path w="513079" h="480694">
                  <a:moveTo>
                    <a:pt x="232420" y="0"/>
                  </a:moveTo>
                  <a:lnTo>
                    <a:pt x="512770" y="1494"/>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32" name="object 32"/>
            <p:cNvPicPr/>
            <p:nvPr/>
          </p:nvPicPr>
          <p:blipFill>
            <a:blip r:embed="rId7" cstate="print"/>
            <a:stretch>
              <a:fillRect/>
            </a:stretch>
          </p:blipFill>
          <p:spPr>
            <a:xfrm>
              <a:off x="6223710" y="1969926"/>
              <a:ext cx="184723" cy="184723"/>
            </a:xfrm>
            <a:prstGeom prst="rect">
              <a:avLst/>
            </a:prstGeom>
          </p:spPr>
        </p:pic>
        <p:sp>
          <p:nvSpPr>
            <p:cNvPr id="33" name="object 33"/>
            <p:cNvSpPr/>
            <p:nvPr/>
          </p:nvSpPr>
          <p:spPr>
            <a:xfrm>
              <a:off x="6171251" y="2048050"/>
              <a:ext cx="43815" cy="31750"/>
            </a:xfrm>
            <a:custGeom>
              <a:avLst/>
              <a:gdLst/>
              <a:ahLst/>
              <a:cxnLst/>
              <a:rect l="l" t="t" r="r" b="b"/>
              <a:pathLst>
                <a:path w="43814" h="31750">
                  <a:moveTo>
                    <a:pt x="0" y="31464"/>
                  </a:moveTo>
                  <a:lnTo>
                    <a:pt x="165" y="0"/>
                  </a:lnTo>
                  <a:lnTo>
                    <a:pt x="43307" y="15962"/>
                  </a:lnTo>
                  <a:lnTo>
                    <a:pt x="0" y="31464"/>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34" name="object 34"/>
            <p:cNvSpPr/>
            <p:nvPr/>
          </p:nvSpPr>
          <p:spPr>
            <a:xfrm>
              <a:off x="6171251" y="2048050"/>
              <a:ext cx="43815" cy="31750"/>
            </a:xfrm>
            <a:custGeom>
              <a:avLst/>
              <a:gdLst/>
              <a:ahLst/>
              <a:cxnLst/>
              <a:rect l="l" t="t" r="r" b="b"/>
              <a:pathLst>
                <a:path w="43814" h="31750">
                  <a:moveTo>
                    <a:pt x="0" y="31464"/>
                  </a:moveTo>
                  <a:lnTo>
                    <a:pt x="43307" y="15962"/>
                  </a:lnTo>
                  <a:lnTo>
                    <a:pt x="165" y="0"/>
                  </a:lnTo>
                  <a:lnTo>
                    <a:pt x="0" y="31464"/>
                  </a:lnTo>
                  <a:close/>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35" name="object 35"/>
            <p:cNvPicPr/>
            <p:nvPr/>
          </p:nvPicPr>
          <p:blipFill>
            <a:blip r:embed="rId5" cstate="print"/>
            <a:stretch>
              <a:fillRect/>
            </a:stretch>
          </p:blipFill>
          <p:spPr>
            <a:xfrm>
              <a:off x="5198360" y="3362826"/>
              <a:ext cx="184723" cy="184723"/>
            </a:xfrm>
            <a:prstGeom prst="rect">
              <a:avLst/>
            </a:prstGeom>
          </p:spPr>
        </p:pic>
        <p:sp>
          <p:nvSpPr>
            <p:cNvPr id="36" name="object 36"/>
            <p:cNvSpPr/>
            <p:nvPr/>
          </p:nvSpPr>
          <p:spPr>
            <a:xfrm>
              <a:off x="5290722" y="3091826"/>
              <a:ext cx="0" cy="232410"/>
            </a:xfrm>
            <a:custGeom>
              <a:avLst/>
              <a:gdLst/>
              <a:ahLst/>
              <a:cxnLst/>
              <a:rect l="l" t="t" r="r" b="b"/>
              <a:pathLst>
                <a:path h="232410">
                  <a:moveTo>
                    <a:pt x="0" y="0"/>
                  </a:moveTo>
                  <a:lnTo>
                    <a:pt x="0" y="232048"/>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37" name="object 37"/>
            <p:cNvSpPr/>
            <p:nvPr/>
          </p:nvSpPr>
          <p:spPr>
            <a:xfrm>
              <a:off x="5274989" y="3323876"/>
              <a:ext cx="31750" cy="43815"/>
            </a:xfrm>
            <a:custGeom>
              <a:avLst/>
              <a:gdLst/>
              <a:ahLst/>
              <a:cxnLst/>
              <a:rect l="l" t="t" r="r" b="b"/>
              <a:pathLst>
                <a:path w="31750" h="43814">
                  <a:moveTo>
                    <a:pt x="15731" y="43226"/>
                  </a:moveTo>
                  <a:lnTo>
                    <a:pt x="0" y="0"/>
                  </a:lnTo>
                  <a:lnTo>
                    <a:pt x="31464" y="0"/>
                  </a:lnTo>
                  <a:lnTo>
                    <a:pt x="15731" y="43226"/>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38" name="object 38"/>
            <p:cNvSpPr/>
            <p:nvPr/>
          </p:nvSpPr>
          <p:spPr>
            <a:xfrm>
              <a:off x="5274989" y="2614125"/>
              <a:ext cx="528955" cy="753110"/>
            </a:xfrm>
            <a:custGeom>
              <a:avLst/>
              <a:gdLst/>
              <a:ahLst/>
              <a:cxnLst/>
              <a:rect l="l" t="t" r="r" b="b"/>
              <a:pathLst>
                <a:path w="528954" h="753110">
                  <a:moveTo>
                    <a:pt x="0" y="709750"/>
                  </a:moveTo>
                  <a:lnTo>
                    <a:pt x="15731" y="752976"/>
                  </a:lnTo>
                  <a:lnTo>
                    <a:pt x="31464" y="709750"/>
                  </a:lnTo>
                  <a:lnTo>
                    <a:pt x="0" y="709750"/>
                  </a:lnTo>
                  <a:close/>
                </a:path>
                <a:path w="528954" h="753110">
                  <a:moveTo>
                    <a:pt x="528406" y="0"/>
                  </a:moveTo>
                  <a:lnTo>
                    <a:pt x="528406" y="232048"/>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39" name="object 39"/>
            <p:cNvPicPr/>
            <p:nvPr/>
          </p:nvPicPr>
          <p:blipFill>
            <a:blip r:embed="rId6" cstate="print"/>
            <a:stretch>
              <a:fillRect/>
            </a:stretch>
          </p:blipFill>
          <p:spPr>
            <a:xfrm>
              <a:off x="5711035" y="2898526"/>
              <a:ext cx="184723" cy="184723"/>
            </a:xfrm>
            <a:prstGeom prst="rect">
              <a:avLst/>
            </a:prstGeom>
          </p:spPr>
        </p:pic>
        <p:sp>
          <p:nvSpPr>
            <p:cNvPr id="40" name="object 40"/>
            <p:cNvSpPr/>
            <p:nvPr/>
          </p:nvSpPr>
          <p:spPr>
            <a:xfrm>
              <a:off x="5787664" y="2846175"/>
              <a:ext cx="31750" cy="43815"/>
            </a:xfrm>
            <a:custGeom>
              <a:avLst/>
              <a:gdLst/>
              <a:ahLst/>
              <a:cxnLst/>
              <a:rect l="l" t="t" r="r" b="b"/>
              <a:pathLst>
                <a:path w="31750" h="43814">
                  <a:moveTo>
                    <a:pt x="15731" y="43225"/>
                  </a:moveTo>
                  <a:lnTo>
                    <a:pt x="0" y="0"/>
                  </a:lnTo>
                  <a:lnTo>
                    <a:pt x="31464"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41" name="object 41"/>
            <p:cNvSpPr/>
            <p:nvPr/>
          </p:nvSpPr>
          <p:spPr>
            <a:xfrm>
              <a:off x="5787664" y="2149875"/>
              <a:ext cx="531495" cy="739775"/>
            </a:xfrm>
            <a:custGeom>
              <a:avLst/>
              <a:gdLst/>
              <a:ahLst/>
              <a:cxnLst/>
              <a:rect l="l" t="t" r="r" b="b"/>
              <a:pathLst>
                <a:path w="531495" h="739775">
                  <a:moveTo>
                    <a:pt x="0" y="696299"/>
                  </a:moveTo>
                  <a:lnTo>
                    <a:pt x="15731" y="739525"/>
                  </a:lnTo>
                  <a:lnTo>
                    <a:pt x="31464" y="696299"/>
                  </a:lnTo>
                  <a:lnTo>
                    <a:pt x="0" y="696299"/>
                  </a:lnTo>
                  <a:close/>
                </a:path>
                <a:path w="531495" h="739775">
                  <a:moveTo>
                    <a:pt x="530881" y="0"/>
                  </a:moveTo>
                  <a:lnTo>
                    <a:pt x="530881" y="232048"/>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42" name="object 42"/>
            <p:cNvPicPr/>
            <p:nvPr/>
          </p:nvPicPr>
          <p:blipFill>
            <a:blip r:embed="rId5" cstate="print"/>
            <a:stretch>
              <a:fillRect/>
            </a:stretch>
          </p:blipFill>
          <p:spPr>
            <a:xfrm>
              <a:off x="6223710" y="2434226"/>
              <a:ext cx="184723" cy="184723"/>
            </a:xfrm>
            <a:prstGeom prst="rect">
              <a:avLst/>
            </a:prstGeom>
          </p:spPr>
        </p:pic>
        <p:sp>
          <p:nvSpPr>
            <p:cNvPr id="43" name="object 43"/>
            <p:cNvSpPr/>
            <p:nvPr/>
          </p:nvSpPr>
          <p:spPr>
            <a:xfrm>
              <a:off x="6302814" y="2381925"/>
              <a:ext cx="31750" cy="43815"/>
            </a:xfrm>
            <a:custGeom>
              <a:avLst/>
              <a:gdLst/>
              <a:ahLst/>
              <a:cxnLst/>
              <a:rect l="l" t="t" r="r" b="b"/>
              <a:pathLst>
                <a:path w="31750" h="43814">
                  <a:moveTo>
                    <a:pt x="15731" y="43225"/>
                  </a:moveTo>
                  <a:lnTo>
                    <a:pt x="0" y="0"/>
                  </a:lnTo>
                  <a:lnTo>
                    <a:pt x="31463" y="0"/>
                  </a:lnTo>
                  <a:lnTo>
                    <a:pt x="15731" y="43225"/>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44" name="object 44"/>
            <p:cNvSpPr/>
            <p:nvPr/>
          </p:nvSpPr>
          <p:spPr>
            <a:xfrm>
              <a:off x="5378296" y="2381925"/>
              <a:ext cx="956310" cy="609600"/>
            </a:xfrm>
            <a:custGeom>
              <a:avLst/>
              <a:gdLst/>
              <a:ahLst/>
              <a:cxnLst/>
              <a:rect l="l" t="t" r="r" b="b"/>
              <a:pathLst>
                <a:path w="956310" h="609600">
                  <a:moveTo>
                    <a:pt x="924517" y="0"/>
                  </a:moveTo>
                  <a:lnTo>
                    <a:pt x="940249" y="43225"/>
                  </a:lnTo>
                  <a:lnTo>
                    <a:pt x="955981" y="0"/>
                  </a:lnTo>
                  <a:lnTo>
                    <a:pt x="924517" y="0"/>
                  </a:lnTo>
                  <a:close/>
                </a:path>
                <a:path w="956310" h="609600">
                  <a:moveTo>
                    <a:pt x="0" y="608061"/>
                  </a:moveTo>
                  <a:lnTo>
                    <a:pt x="280349" y="609556"/>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45" name="object 45"/>
            <p:cNvSpPr/>
            <p:nvPr/>
          </p:nvSpPr>
          <p:spPr>
            <a:xfrm>
              <a:off x="5658563" y="2975751"/>
              <a:ext cx="43815" cy="31750"/>
            </a:xfrm>
            <a:custGeom>
              <a:avLst/>
              <a:gdLst/>
              <a:ahLst/>
              <a:cxnLst/>
              <a:rect l="l" t="t" r="r" b="b"/>
              <a:pathLst>
                <a:path w="43814" h="31750">
                  <a:moveTo>
                    <a:pt x="0" y="31463"/>
                  </a:moveTo>
                  <a:lnTo>
                    <a:pt x="167" y="0"/>
                  </a:lnTo>
                  <a:lnTo>
                    <a:pt x="43308" y="15961"/>
                  </a:lnTo>
                  <a:lnTo>
                    <a:pt x="0" y="31463"/>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46" name="object 46"/>
            <p:cNvSpPr/>
            <p:nvPr/>
          </p:nvSpPr>
          <p:spPr>
            <a:xfrm>
              <a:off x="5658563" y="2525689"/>
              <a:ext cx="513080" cy="481965"/>
            </a:xfrm>
            <a:custGeom>
              <a:avLst/>
              <a:gdLst/>
              <a:ahLst/>
              <a:cxnLst/>
              <a:rect l="l" t="t" r="r" b="b"/>
              <a:pathLst>
                <a:path w="513079" h="481964">
                  <a:moveTo>
                    <a:pt x="0" y="481525"/>
                  </a:moveTo>
                  <a:lnTo>
                    <a:pt x="43308" y="466023"/>
                  </a:lnTo>
                  <a:lnTo>
                    <a:pt x="167" y="450061"/>
                  </a:lnTo>
                  <a:lnTo>
                    <a:pt x="0" y="481525"/>
                  </a:lnTo>
                  <a:close/>
                </a:path>
                <a:path w="513079" h="481964">
                  <a:moveTo>
                    <a:pt x="232420" y="0"/>
                  </a:moveTo>
                  <a:lnTo>
                    <a:pt x="512770" y="1494"/>
                  </a:lnTo>
                </a:path>
              </a:pathLst>
            </a:custGeom>
            <a:ln w="9524">
              <a:solidFill>
                <a:srgbClr val="666666"/>
              </a:solidFill>
            </a:ln>
          </p:spPr>
          <p:txBody>
            <a:bodyPr wrap="square" lIns="0" tIns="0" rIns="0" bIns="0" rtlCol="0"/>
            <a:lstStyle/>
            <a:p>
              <a:endParaRPr>
                <a:solidFill>
                  <a:prstClr val="black"/>
                </a:solidFill>
                <a:latin typeface="Calibri"/>
              </a:endParaRPr>
            </a:p>
          </p:txBody>
        </p:sp>
        <p:sp>
          <p:nvSpPr>
            <p:cNvPr id="47" name="object 47"/>
            <p:cNvSpPr/>
            <p:nvPr/>
          </p:nvSpPr>
          <p:spPr>
            <a:xfrm>
              <a:off x="6171251" y="2511451"/>
              <a:ext cx="43815" cy="31750"/>
            </a:xfrm>
            <a:custGeom>
              <a:avLst/>
              <a:gdLst/>
              <a:ahLst/>
              <a:cxnLst/>
              <a:rect l="l" t="t" r="r" b="b"/>
              <a:pathLst>
                <a:path w="43814" h="31750">
                  <a:moveTo>
                    <a:pt x="0" y="31463"/>
                  </a:moveTo>
                  <a:lnTo>
                    <a:pt x="165" y="0"/>
                  </a:lnTo>
                  <a:lnTo>
                    <a:pt x="43307" y="15961"/>
                  </a:lnTo>
                  <a:lnTo>
                    <a:pt x="0" y="31463"/>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48" name="object 48"/>
            <p:cNvSpPr/>
            <p:nvPr/>
          </p:nvSpPr>
          <p:spPr>
            <a:xfrm>
              <a:off x="6171251" y="2062288"/>
              <a:ext cx="513080" cy="480695"/>
            </a:xfrm>
            <a:custGeom>
              <a:avLst/>
              <a:gdLst/>
              <a:ahLst/>
              <a:cxnLst/>
              <a:rect l="l" t="t" r="r" b="b"/>
              <a:pathLst>
                <a:path w="513079" h="480694">
                  <a:moveTo>
                    <a:pt x="0" y="480625"/>
                  </a:moveTo>
                  <a:lnTo>
                    <a:pt x="43307" y="465123"/>
                  </a:lnTo>
                  <a:lnTo>
                    <a:pt x="165" y="449161"/>
                  </a:lnTo>
                  <a:lnTo>
                    <a:pt x="0" y="480625"/>
                  </a:lnTo>
                  <a:close/>
                </a:path>
                <a:path w="513079" h="480694">
                  <a:moveTo>
                    <a:pt x="232407" y="0"/>
                  </a:moveTo>
                  <a:lnTo>
                    <a:pt x="512757" y="1494"/>
                  </a:lnTo>
                </a:path>
              </a:pathLst>
            </a:custGeom>
            <a:ln w="9524">
              <a:solidFill>
                <a:srgbClr val="666666"/>
              </a:solidFill>
            </a:ln>
          </p:spPr>
          <p:txBody>
            <a:bodyPr wrap="square" lIns="0" tIns="0" rIns="0" bIns="0" rtlCol="0"/>
            <a:lstStyle/>
            <a:p>
              <a:endParaRPr>
                <a:solidFill>
                  <a:prstClr val="black"/>
                </a:solidFill>
                <a:latin typeface="Calibri"/>
              </a:endParaRPr>
            </a:p>
          </p:txBody>
        </p:sp>
        <p:pic>
          <p:nvPicPr>
            <p:cNvPr id="49" name="object 49"/>
            <p:cNvPicPr/>
            <p:nvPr/>
          </p:nvPicPr>
          <p:blipFill>
            <a:blip r:embed="rId7" cstate="print"/>
            <a:stretch>
              <a:fillRect/>
            </a:stretch>
          </p:blipFill>
          <p:spPr>
            <a:xfrm>
              <a:off x="6736385" y="1969926"/>
              <a:ext cx="184724" cy="184723"/>
            </a:xfrm>
            <a:prstGeom prst="rect">
              <a:avLst/>
            </a:prstGeom>
          </p:spPr>
        </p:pic>
        <p:sp>
          <p:nvSpPr>
            <p:cNvPr id="50" name="object 50"/>
            <p:cNvSpPr/>
            <p:nvPr/>
          </p:nvSpPr>
          <p:spPr>
            <a:xfrm>
              <a:off x="6683927" y="2048050"/>
              <a:ext cx="43815" cy="31750"/>
            </a:xfrm>
            <a:custGeom>
              <a:avLst/>
              <a:gdLst/>
              <a:ahLst/>
              <a:cxnLst/>
              <a:rect l="l" t="t" r="r" b="b"/>
              <a:pathLst>
                <a:path w="43815" h="31750">
                  <a:moveTo>
                    <a:pt x="0" y="31464"/>
                  </a:moveTo>
                  <a:lnTo>
                    <a:pt x="165" y="0"/>
                  </a:lnTo>
                  <a:lnTo>
                    <a:pt x="43307" y="15962"/>
                  </a:lnTo>
                  <a:lnTo>
                    <a:pt x="0" y="31464"/>
                  </a:lnTo>
                  <a:close/>
                </a:path>
              </a:pathLst>
            </a:custGeom>
            <a:solidFill>
              <a:srgbClr val="666666"/>
            </a:solidFill>
          </p:spPr>
          <p:txBody>
            <a:bodyPr wrap="square" lIns="0" tIns="0" rIns="0" bIns="0" rtlCol="0"/>
            <a:lstStyle/>
            <a:p>
              <a:endParaRPr>
                <a:solidFill>
                  <a:prstClr val="black"/>
                </a:solidFill>
                <a:latin typeface="Calibri"/>
              </a:endParaRPr>
            </a:p>
          </p:txBody>
        </p:sp>
        <p:sp>
          <p:nvSpPr>
            <p:cNvPr id="51" name="object 51"/>
            <p:cNvSpPr/>
            <p:nvPr/>
          </p:nvSpPr>
          <p:spPr>
            <a:xfrm>
              <a:off x="6683927" y="2048050"/>
              <a:ext cx="43815" cy="31750"/>
            </a:xfrm>
            <a:custGeom>
              <a:avLst/>
              <a:gdLst/>
              <a:ahLst/>
              <a:cxnLst/>
              <a:rect l="l" t="t" r="r" b="b"/>
              <a:pathLst>
                <a:path w="43815" h="31750">
                  <a:moveTo>
                    <a:pt x="0" y="31464"/>
                  </a:moveTo>
                  <a:lnTo>
                    <a:pt x="43307" y="15962"/>
                  </a:lnTo>
                  <a:lnTo>
                    <a:pt x="165" y="0"/>
                  </a:lnTo>
                  <a:lnTo>
                    <a:pt x="0" y="31464"/>
                  </a:lnTo>
                  <a:close/>
                </a:path>
              </a:pathLst>
            </a:custGeom>
            <a:ln w="9524">
              <a:solidFill>
                <a:srgbClr val="666666"/>
              </a:solidFill>
            </a:ln>
          </p:spPr>
          <p:txBody>
            <a:bodyPr wrap="square" lIns="0" tIns="0" rIns="0" bIns="0" rtlCol="0"/>
            <a:lstStyle/>
            <a:p>
              <a:endParaRPr>
                <a:solidFill>
                  <a:prstClr val="black"/>
                </a:solidFill>
                <a:latin typeface="Calibri"/>
              </a:endParaRPr>
            </a:p>
          </p:txBody>
        </p:sp>
      </p:grpSp>
      <p:pic>
        <p:nvPicPr>
          <p:cNvPr id="52" name="object 52"/>
          <p:cNvPicPr/>
          <p:nvPr/>
        </p:nvPicPr>
        <p:blipFill>
          <a:blip r:embed="rId3" cstate="print"/>
          <a:stretch>
            <a:fillRect/>
          </a:stretch>
        </p:blipFill>
        <p:spPr>
          <a:xfrm>
            <a:off x="6223711" y="4711152"/>
            <a:ext cx="184723" cy="184723"/>
          </a:xfrm>
          <a:prstGeom prst="rect">
            <a:avLst/>
          </a:prstGeom>
        </p:spPr>
      </p:pic>
      <p:pic>
        <p:nvPicPr>
          <p:cNvPr id="53" name="object 53"/>
          <p:cNvPicPr/>
          <p:nvPr/>
        </p:nvPicPr>
        <p:blipFill>
          <a:blip r:embed="rId3" cstate="print"/>
          <a:stretch>
            <a:fillRect/>
          </a:stretch>
        </p:blipFill>
        <p:spPr>
          <a:xfrm>
            <a:off x="6736384" y="4711152"/>
            <a:ext cx="184724" cy="184723"/>
          </a:xfrm>
          <a:prstGeom prst="rect">
            <a:avLst/>
          </a:prstGeom>
        </p:spPr>
      </p:pic>
      <p:pic>
        <p:nvPicPr>
          <p:cNvPr id="54" name="object 54"/>
          <p:cNvPicPr/>
          <p:nvPr/>
        </p:nvPicPr>
        <p:blipFill>
          <a:blip r:embed="rId8" cstate="print"/>
          <a:stretch>
            <a:fillRect/>
          </a:stretch>
        </p:blipFill>
        <p:spPr>
          <a:xfrm>
            <a:off x="7249059" y="2813777"/>
            <a:ext cx="184724" cy="184723"/>
          </a:xfrm>
          <a:prstGeom prst="rect">
            <a:avLst/>
          </a:prstGeom>
        </p:spPr>
      </p:pic>
      <p:pic>
        <p:nvPicPr>
          <p:cNvPr id="55" name="object 55"/>
          <p:cNvPicPr/>
          <p:nvPr/>
        </p:nvPicPr>
        <p:blipFill>
          <a:blip r:embed="rId9" cstate="print"/>
          <a:stretch>
            <a:fillRect/>
          </a:stretch>
        </p:blipFill>
        <p:spPr>
          <a:xfrm>
            <a:off x="7249059" y="3278077"/>
            <a:ext cx="184724" cy="184723"/>
          </a:xfrm>
          <a:prstGeom prst="rect">
            <a:avLst/>
          </a:prstGeom>
        </p:spPr>
      </p:pic>
      <p:pic>
        <p:nvPicPr>
          <p:cNvPr id="56" name="object 56"/>
          <p:cNvPicPr/>
          <p:nvPr/>
        </p:nvPicPr>
        <p:blipFill>
          <a:blip r:embed="rId8" cstate="print"/>
          <a:stretch>
            <a:fillRect/>
          </a:stretch>
        </p:blipFill>
        <p:spPr>
          <a:xfrm>
            <a:off x="7249059" y="3742377"/>
            <a:ext cx="184724" cy="184723"/>
          </a:xfrm>
          <a:prstGeom prst="rect">
            <a:avLst/>
          </a:prstGeom>
        </p:spPr>
      </p:pic>
      <p:pic>
        <p:nvPicPr>
          <p:cNvPr id="57" name="object 57"/>
          <p:cNvPicPr/>
          <p:nvPr/>
        </p:nvPicPr>
        <p:blipFill>
          <a:blip r:embed="rId9" cstate="print"/>
          <a:stretch>
            <a:fillRect/>
          </a:stretch>
        </p:blipFill>
        <p:spPr>
          <a:xfrm>
            <a:off x="7249059" y="4206677"/>
            <a:ext cx="184724" cy="184723"/>
          </a:xfrm>
          <a:prstGeom prst="rect">
            <a:avLst/>
          </a:prstGeom>
        </p:spPr>
      </p:pic>
      <p:pic>
        <p:nvPicPr>
          <p:cNvPr id="58" name="object 58"/>
          <p:cNvPicPr/>
          <p:nvPr/>
        </p:nvPicPr>
        <p:blipFill>
          <a:blip r:embed="rId9" cstate="print"/>
          <a:stretch>
            <a:fillRect/>
          </a:stretch>
        </p:blipFill>
        <p:spPr>
          <a:xfrm>
            <a:off x="7249059" y="4697752"/>
            <a:ext cx="184724" cy="184723"/>
          </a:xfrm>
          <a:prstGeom prst="rect">
            <a:avLst/>
          </a:prstGeom>
        </p:spPr>
      </p:pic>
      <p:sp>
        <p:nvSpPr>
          <p:cNvPr id="59" name="object 59"/>
          <p:cNvSpPr txBox="1"/>
          <p:nvPr/>
        </p:nvSpPr>
        <p:spPr>
          <a:xfrm>
            <a:off x="557184" y="4484718"/>
            <a:ext cx="3708400" cy="228268"/>
          </a:xfrm>
          <a:prstGeom prst="rect">
            <a:avLst/>
          </a:prstGeom>
        </p:spPr>
        <p:txBody>
          <a:bodyPr vert="horz" wrap="square" lIns="0" tIns="12700" rIns="0" bIns="0" rtlCol="0">
            <a:spAutoFit/>
          </a:bodyPr>
          <a:lstStyle/>
          <a:p>
            <a:pPr marL="12700">
              <a:spcBef>
                <a:spcPts val="100"/>
              </a:spcBef>
            </a:pPr>
            <a:r>
              <a:rPr sz="1400" spc="-5" dirty="0">
                <a:solidFill>
                  <a:srgbClr val="00B050"/>
                </a:solidFill>
                <a:latin typeface="Verdana"/>
                <a:cs typeface="Verdana"/>
              </a:rPr>
              <a:t>Drawback:</a:t>
            </a:r>
            <a:r>
              <a:rPr sz="1400" spc="-25" dirty="0">
                <a:solidFill>
                  <a:srgbClr val="00B050"/>
                </a:solidFill>
                <a:latin typeface="Verdana"/>
                <a:cs typeface="Verdana"/>
              </a:rPr>
              <a:t> </a:t>
            </a:r>
            <a:r>
              <a:rPr sz="1400" spc="-5" dirty="0">
                <a:solidFill>
                  <a:srgbClr val="00B050"/>
                </a:solidFill>
                <a:latin typeface="Verdana"/>
                <a:cs typeface="Verdana"/>
              </a:rPr>
              <a:t>sequential</a:t>
            </a:r>
            <a:r>
              <a:rPr sz="1400" spc="-25" dirty="0">
                <a:solidFill>
                  <a:srgbClr val="00B050"/>
                </a:solidFill>
                <a:latin typeface="Verdana"/>
                <a:cs typeface="Verdana"/>
              </a:rPr>
              <a:t> </a:t>
            </a:r>
            <a:r>
              <a:rPr sz="1400" spc="-5" dirty="0">
                <a:solidFill>
                  <a:srgbClr val="00B050"/>
                </a:solidFill>
                <a:latin typeface="Verdana"/>
                <a:cs typeface="Verdana"/>
              </a:rPr>
              <a:t>generation</a:t>
            </a:r>
            <a:r>
              <a:rPr sz="1400" spc="-20" dirty="0">
                <a:solidFill>
                  <a:srgbClr val="00B050"/>
                </a:solidFill>
                <a:latin typeface="Verdana"/>
                <a:cs typeface="Verdana"/>
              </a:rPr>
              <a:t> </a:t>
            </a:r>
            <a:r>
              <a:rPr sz="1400" spc="-5" dirty="0">
                <a:solidFill>
                  <a:srgbClr val="00B050"/>
                </a:solidFill>
                <a:latin typeface="Verdana"/>
                <a:cs typeface="Verdana"/>
              </a:rPr>
              <a:t>is</a:t>
            </a:r>
            <a:r>
              <a:rPr sz="1400" spc="-25" dirty="0">
                <a:solidFill>
                  <a:srgbClr val="00B050"/>
                </a:solidFill>
                <a:latin typeface="Verdana"/>
                <a:cs typeface="Verdana"/>
              </a:rPr>
              <a:t> </a:t>
            </a:r>
            <a:r>
              <a:rPr sz="1400" spc="-5" dirty="0">
                <a:solidFill>
                  <a:srgbClr val="00B050"/>
                </a:solidFill>
                <a:latin typeface="Verdana"/>
                <a:cs typeface="Verdana"/>
              </a:rPr>
              <a:t>slow!</a:t>
            </a:r>
            <a:endParaRPr sz="1400">
              <a:solidFill>
                <a:prstClr val="black"/>
              </a:solidFill>
              <a:latin typeface="Verdana"/>
              <a:cs typeface="Verdana"/>
            </a:endParaRPr>
          </a:p>
        </p:txBody>
      </p:sp>
      <p:pic>
        <p:nvPicPr>
          <p:cNvPr id="62" name="Picture 2" descr="E:\NIET\Project\xLogo11.png.pagespeed.ic.pydHLuCQEZ.png">
            <a:extLst>
              <a:ext uri="{FF2B5EF4-FFF2-40B4-BE49-F238E27FC236}">
                <a16:creationId xmlns:a16="http://schemas.microsoft.com/office/drawing/2014/main" id="{1D747D72-0ED5-5315-01F6-09EC9D8AB4A7}"/>
              </a:ext>
            </a:extLst>
          </p:cNvPr>
          <p:cNvPicPr>
            <a:picLocks noChangeAspect="1" noChangeArrowheads="1"/>
          </p:cNvPicPr>
          <p:nvPr/>
        </p:nvPicPr>
        <p:blipFill>
          <a:blip r:embed="rId10"/>
          <a:srcRect/>
          <a:stretch>
            <a:fillRect/>
          </a:stretch>
        </p:blipFill>
        <p:spPr bwMode="auto">
          <a:xfrm>
            <a:off x="0" y="0"/>
            <a:ext cx="1447800" cy="817163"/>
          </a:xfrm>
          <a:prstGeom prst="rect">
            <a:avLst/>
          </a:prstGeom>
          <a:noFill/>
        </p:spPr>
      </p:pic>
      <p:sp>
        <p:nvSpPr>
          <p:cNvPr id="63" name="Title 1">
            <a:extLst>
              <a:ext uri="{FF2B5EF4-FFF2-40B4-BE49-F238E27FC236}">
                <a16:creationId xmlns:a16="http://schemas.microsoft.com/office/drawing/2014/main" id="{B6AA1ED7-5B2F-BDC9-8E09-B096A89946D4}"/>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PixelRNN</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1177925" cy="330200"/>
          </a:xfrm>
          <a:prstGeom prst="rect">
            <a:avLst/>
          </a:prstGeom>
        </p:spPr>
        <p:txBody>
          <a:bodyPr vert="horz" wrap="square" lIns="0" tIns="12700" rIns="0" bIns="0" rtlCol="0">
            <a:spAutoFit/>
          </a:bodyPr>
          <a:lstStyle/>
          <a:p>
            <a:pPr marL="12700">
              <a:spcBef>
                <a:spcPts val="100"/>
              </a:spcBef>
            </a:pPr>
            <a:r>
              <a:rPr spc="-5" dirty="0"/>
              <a:t>PixelCNN</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5655260" y="2256335"/>
            <a:ext cx="2819890" cy="2133595"/>
          </a:xfrm>
          <a:prstGeom prst="rect">
            <a:avLst/>
          </a:prstGeom>
        </p:spPr>
      </p:pic>
      <p:sp>
        <p:nvSpPr>
          <p:cNvPr id="5" name="object 5"/>
          <p:cNvSpPr txBox="1"/>
          <p:nvPr/>
        </p:nvSpPr>
        <p:spPr>
          <a:xfrm>
            <a:off x="296804" y="2363954"/>
            <a:ext cx="6017260" cy="59055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Still</a:t>
            </a:r>
            <a:r>
              <a:rPr sz="1200" spc="-20" dirty="0">
                <a:solidFill>
                  <a:srgbClr val="313131"/>
                </a:solidFill>
                <a:latin typeface="Verdana"/>
                <a:cs typeface="Verdana"/>
              </a:rPr>
              <a:t> </a:t>
            </a:r>
            <a:r>
              <a:rPr sz="1200" spc="-5" dirty="0">
                <a:solidFill>
                  <a:srgbClr val="313131"/>
                </a:solidFill>
                <a:latin typeface="Verdana"/>
                <a:cs typeface="Verdana"/>
              </a:rPr>
              <a:t>generate</a:t>
            </a:r>
            <a:r>
              <a:rPr sz="1200" spc="-15" dirty="0">
                <a:solidFill>
                  <a:srgbClr val="313131"/>
                </a:solidFill>
                <a:latin typeface="Verdana"/>
                <a:cs typeface="Verdana"/>
              </a:rPr>
              <a:t> </a:t>
            </a:r>
            <a:r>
              <a:rPr sz="1200" spc="-5" dirty="0">
                <a:solidFill>
                  <a:srgbClr val="313131"/>
                </a:solidFill>
                <a:latin typeface="Verdana"/>
                <a:cs typeface="Verdana"/>
              </a:rPr>
              <a:t>image</a:t>
            </a:r>
            <a:r>
              <a:rPr sz="1200" spc="-15" dirty="0">
                <a:solidFill>
                  <a:srgbClr val="313131"/>
                </a:solidFill>
                <a:latin typeface="Verdana"/>
                <a:cs typeface="Verdana"/>
              </a:rPr>
              <a:t> </a:t>
            </a:r>
            <a:r>
              <a:rPr sz="1200" spc="-5" dirty="0">
                <a:solidFill>
                  <a:srgbClr val="313131"/>
                </a:solidFill>
                <a:latin typeface="Verdana"/>
                <a:cs typeface="Verdana"/>
              </a:rPr>
              <a:t>pixels</a:t>
            </a:r>
            <a:r>
              <a:rPr sz="1200" spc="-15" dirty="0">
                <a:solidFill>
                  <a:srgbClr val="313131"/>
                </a:solidFill>
                <a:latin typeface="Verdana"/>
                <a:cs typeface="Verdana"/>
              </a:rPr>
              <a:t> </a:t>
            </a:r>
            <a:r>
              <a:rPr sz="1200" spc="-5" dirty="0">
                <a:solidFill>
                  <a:srgbClr val="313131"/>
                </a:solidFill>
                <a:latin typeface="Verdana"/>
                <a:cs typeface="Verdana"/>
              </a:rPr>
              <a:t>starting</a:t>
            </a:r>
            <a:r>
              <a:rPr sz="1200" spc="-15" dirty="0">
                <a:solidFill>
                  <a:srgbClr val="313131"/>
                </a:solidFill>
                <a:latin typeface="Verdana"/>
                <a:cs typeface="Verdana"/>
              </a:rPr>
              <a:t> </a:t>
            </a:r>
            <a:r>
              <a:rPr sz="1200" spc="-5" dirty="0">
                <a:solidFill>
                  <a:srgbClr val="313131"/>
                </a:solidFill>
                <a:latin typeface="Verdana"/>
                <a:cs typeface="Verdana"/>
              </a:rPr>
              <a:t>from</a:t>
            </a:r>
            <a:r>
              <a:rPr sz="1200" spc="-15" dirty="0">
                <a:solidFill>
                  <a:srgbClr val="313131"/>
                </a:solidFill>
                <a:latin typeface="Verdana"/>
                <a:cs typeface="Verdana"/>
              </a:rPr>
              <a:t> </a:t>
            </a:r>
            <a:r>
              <a:rPr sz="1200" spc="-5" dirty="0">
                <a:solidFill>
                  <a:srgbClr val="313131"/>
                </a:solidFill>
                <a:latin typeface="Verdana"/>
                <a:cs typeface="Verdana"/>
              </a:rPr>
              <a:t>corner</a:t>
            </a:r>
            <a:endParaRPr sz="1200">
              <a:solidFill>
                <a:prstClr val="black"/>
              </a:solidFill>
              <a:latin typeface="Verdana"/>
              <a:cs typeface="Verdana"/>
            </a:endParaRPr>
          </a:p>
          <a:p>
            <a:pPr>
              <a:spcBef>
                <a:spcPts val="50"/>
              </a:spcBef>
            </a:pPr>
            <a:endParaRPr sz="1250">
              <a:solidFill>
                <a:prstClr val="black"/>
              </a:solidFill>
              <a:latin typeface="Verdana"/>
              <a:cs typeface="Verdana"/>
            </a:endParaRPr>
          </a:p>
          <a:p>
            <a:pPr marL="12700"/>
            <a:r>
              <a:rPr sz="1200" spc="-5" dirty="0">
                <a:solidFill>
                  <a:srgbClr val="313131"/>
                </a:solidFill>
                <a:latin typeface="Verdana"/>
                <a:cs typeface="Verdana"/>
              </a:rPr>
              <a:t>Dependency</a:t>
            </a:r>
            <a:r>
              <a:rPr sz="1200" spc="-10" dirty="0">
                <a:solidFill>
                  <a:srgbClr val="313131"/>
                </a:solidFill>
                <a:latin typeface="Verdana"/>
                <a:cs typeface="Verdana"/>
              </a:rPr>
              <a:t> </a:t>
            </a:r>
            <a:r>
              <a:rPr sz="1200" spc="-5" dirty="0">
                <a:solidFill>
                  <a:srgbClr val="313131"/>
                </a:solidFill>
                <a:latin typeface="Verdana"/>
                <a:cs typeface="Verdana"/>
              </a:rPr>
              <a:t>on</a:t>
            </a:r>
            <a:r>
              <a:rPr sz="1200" spc="-10" dirty="0">
                <a:solidFill>
                  <a:srgbClr val="313131"/>
                </a:solidFill>
                <a:latin typeface="Verdana"/>
                <a:cs typeface="Verdana"/>
              </a:rPr>
              <a:t> </a:t>
            </a:r>
            <a:r>
              <a:rPr sz="1200" spc="-5" dirty="0">
                <a:solidFill>
                  <a:srgbClr val="313131"/>
                </a:solidFill>
                <a:latin typeface="Verdana"/>
                <a:cs typeface="Verdana"/>
              </a:rPr>
              <a:t>previous</a:t>
            </a:r>
            <a:r>
              <a:rPr sz="1200" spc="-10" dirty="0">
                <a:solidFill>
                  <a:srgbClr val="313131"/>
                </a:solidFill>
                <a:latin typeface="Verdana"/>
                <a:cs typeface="Verdana"/>
              </a:rPr>
              <a:t> </a:t>
            </a:r>
            <a:r>
              <a:rPr sz="1200" spc="-5" dirty="0">
                <a:solidFill>
                  <a:srgbClr val="313131"/>
                </a:solidFill>
                <a:latin typeface="Verdana"/>
                <a:cs typeface="Verdana"/>
              </a:rPr>
              <a:t>pixels</a:t>
            </a:r>
            <a:r>
              <a:rPr sz="1200" spc="-10" dirty="0">
                <a:solidFill>
                  <a:srgbClr val="313131"/>
                </a:solidFill>
                <a:latin typeface="Verdana"/>
                <a:cs typeface="Verdana"/>
              </a:rPr>
              <a:t> </a:t>
            </a:r>
            <a:r>
              <a:rPr sz="1200" spc="-5" dirty="0">
                <a:solidFill>
                  <a:srgbClr val="313131"/>
                </a:solidFill>
                <a:latin typeface="Verdana"/>
                <a:cs typeface="Verdana"/>
              </a:rPr>
              <a:t>now</a:t>
            </a:r>
            <a:r>
              <a:rPr sz="1200" spc="-10" dirty="0">
                <a:solidFill>
                  <a:srgbClr val="313131"/>
                </a:solidFill>
                <a:latin typeface="Verdana"/>
                <a:cs typeface="Verdana"/>
              </a:rPr>
              <a:t> </a:t>
            </a:r>
            <a:r>
              <a:rPr sz="1200" spc="-5" dirty="0">
                <a:solidFill>
                  <a:srgbClr val="313131"/>
                </a:solidFill>
                <a:latin typeface="Verdana"/>
                <a:cs typeface="Verdana"/>
              </a:rPr>
              <a:t>modeled</a:t>
            </a:r>
            <a:r>
              <a:rPr sz="1200" spc="-10" dirty="0">
                <a:solidFill>
                  <a:srgbClr val="313131"/>
                </a:solidFill>
                <a:latin typeface="Verdana"/>
                <a:cs typeface="Verdana"/>
              </a:rPr>
              <a:t> </a:t>
            </a:r>
            <a:r>
              <a:rPr sz="1200" spc="-5" dirty="0">
                <a:solidFill>
                  <a:srgbClr val="313131"/>
                </a:solidFill>
                <a:latin typeface="Verdana"/>
                <a:cs typeface="Verdana"/>
              </a:rPr>
              <a:t>using </a:t>
            </a:r>
            <a:r>
              <a:rPr sz="1200" dirty="0">
                <a:solidFill>
                  <a:srgbClr val="313131"/>
                </a:solidFill>
                <a:latin typeface="Verdana"/>
                <a:cs typeface="Verdana"/>
              </a:rPr>
              <a:t>a</a:t>
            </a:r>
            <a:r>
              <a:rPr sz="1200" spc="-10" dirty="0">
                <a:solidFill>
                  <a:srgbClr val="313131"/>
                </a:solidFill>
                <a:latin typeface="Verdana"/>
                <a:cs typeface="Verdana"/>
              </a:rPr>
              <a:t> </a:t>
            </a:r>
            <a:r>
              <a:rPr sz="1200" spc="-5" dirty="0">
                <a:solidFill>
                  <a:srgbClr val="313131"/>
                </a:solidFill>
                <a:latin typeface="Verdana"/>
                <a:cs typeface="Verdana"/>
              </a:rPr>
              <a:t>CNN</a:t>
            </a:r>
            <a:r>
              <a:rPr sz="1200" spc="-10" dirty="0">
                <a:solidFill>
                  <a:srgbClr val="313131"/>
                </a:solidFill>
                <a:latin typeface="Verdana"/>
                <a:cs typeface="Verdana"/>
              </a:rPr>
              <a:t> </a:t>
            </a:r>
            <a:r>
              <a:rPr sz="1200" spc="-5" dirty="0">
                <a:solidFill>
                  <a:srgbClr val="313131"/>
                </a:solidFill>
                <a:latin typeface="Verdana"/>
                <a:cs typeface="Verdana"/>
              </a:rPr>
              <a:t>over</a:t>
            </a:r>
            <a:r>
              <a:rPr sz="1200" spc="-10" dirty="0">
                <a:solidFill>
                  <a:srgbClr val="313131"/>
                </a:solidFill>
                <a:latin typeface="Verdana"/>
                <a:cs typeface="Verdana"/>
              </a:rPr>
              <a:t> </a:t>
            </a:r>
            <a:r>
              <a:rPr sz="1200" spc="-5" dirty="0">
                <a:solidFill>
                  <a:srgbClr val="313131"/>
                </a:solidFill>
                <a:latin typeface="Verdana"/>
                <a:cs typeface="Verdana"/>
              </a:rPr>
              <a:t>context</a:t>
            </a:r>
            <a:r>
              <a:rPr sz="1200" spc="-10" dirty="0">
                <a:solidFill>
                  <a:srgbClr val="313131"/>
                </a:solidFill>
                <a:latin typeface="Verdana"/>
                <a:cs typeface="Verdana"/>
              </a:rPr>
              <a:t> </a:t>
            </a:r>
            <a:r>
              <a:rPr sz="1200" spc="-5" dirty="0">
                <a:solidFill>
                  <a:srgbClr val="313131"/>
                </a:solidFill>
                <a:latin typeface="Verdana"/>
                <a:cs typeface="Verdana"/>
              </a:rPr>
              <a:t>region</a:t>
            </a:r>
            <a:endParaRPr sz="1200">
              <a:solidFill>
                <a:prstClr val="black"/>
              </a:solidFill>
              <a:latin typeface="Verdana"/>
              <a:cs typeface="Verdana"/>
            </a:endParaRPr>
          </a:p>
        </p:txBody>
      </p:sp>
      <p:sp>
        <p:nvSpPr>
          <p:cNvPr id="6" name="object 6"/>
          <p:cNvSpPr txBox="1"/>
          <p:nvPr/>
        </p:nvSpPr>
        <p:spPr>
          <a:xfrm>
            <a:off x="296804" y="4270226"/>
            <a:ext cx="5354320" cy="814069"/>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Training:</a:t>
            </a:r>
            <a:r>
              <a:rPr sz="1200" spc="-20" dirty="0">
                <a:solidFill>
                  <a:srgbClr val="313131"/>
                </a:solidFill>
                <a:latin typeface="Verdana"/>
                <a:cs typeface="Verdana"/>
              </a:rPr>
              <a:t> </a:t>
            </a:r>
            <a:r>
              <a:rPr sz="1200" spc="-5" dirty="0">
                <a:solidFill>
                  <a:srgbClr val="313131"/>
                </a:solidFill>
                <a:latin typeface="Verdana"/>
                <a:cs typeface="Verdana"/>
              </a:rPr>
              <a:t>maximize</a:t>
            </a:r>
            <a:r>
              <a:rPr sz="1200" spc="-20" dirty="0">
                <a:solidFill>
                  <a:srgbClr val="313131"/>
                </a:solidFill>
                <a:latin typeface="Verdana"/>
                <a:cs typeface="Verdana"/>
              </a:rPr>
              <a:t> </a:t>
            </a:r>
            <a:r>
              <a:rPr sz="1200" spc="-5" dirty="0">
                <a:solidFill>
                  <a:srgbClr val="313131"/>
                </a:solidFill>
                <a:latin typeface="Verdana"/>
                <a:cs typeface="Verdana"/>
              </a:rPr>
              <a:t>likelihood</a:t>
            </a:r>
            <a:r>
              <a:rPr sz="1200" spc="-15" dirty="0">
                <a:solidFill>
                  <a:srgbClr val="313131"/>
                </a:solidFill>
                <a:latin typeface="Verdana"/>
                <a:cs typeface="Verdana"/>
              </a:rPr>
              <a:t> </a:t>
            </a:r>
            <a:r>
              <a:rPr sz="1200" spc="-5" dirty="0">
                <a:solidFill>
                  <a:srgbClr val="313131"/>
                </a:solidFill>
                <a:latin typeface="Verdana"/>
                <a:cs typeface="Verdana"/>
              </a:rPr>
              <a:t>of</a:t>
            </a:r>
            <a:r>
              <a:rPr sz="1200" spc="-20" dirty="0">
                <a:solidFill>
                  <a:srgbClr val="313131"/>
                </a:solidFill>
                <a:latin typeface="Verdana"/>
                <a:cs typeface="Verdana"/>
              </a:rPr>
              <a:t> </a:t>
            </a:r>
            <a:r>
              <a:rPr sz="1200" spc="-5" dirty="0">
                <a:solidFill>
                  <a:srgbClr val="313131"/>
                </a:solidFill>
                <a:latin typeface="Verdana"/>
                <a:cs typeface="Verdana"/>
              </a:rPr>
              <a:t>training</a:t>
            </a:r>
            <a:r>
              <a:rPr sz="1200" spc="-15" dirty="0">
                <a:solidFill>
                  <a:srgbClr val="313131"/>
                </a:solidFill>
                <a:latin typeface="Verdana"/>
                <a:cs typeface="Verdana"/>
              </a:rPr>
              <a:t> </a:t>
            </a:r>
            <a:r>
              <a:rPr sz="1200" spc="-5" dirty="0">
                <a:solidFill>
                  <a:srgbClr val="313131"/>
                </a:solidFill>
                <a:latin typeface="Verdana"/>
                <a:cs typeface="Verdana"/>
              </a:rPr>
              <a:t>images</a:t>
            </a:r>
            <a:endParaRPr sz="1200">
              <a:solidFill>
                <a:prstClr val="black"/>
              </a:solidFill>
              <a:latin typeface="Verdana"/>
              <a:cs typeface="Verdana"/>
            </a:endParaRPr>
          </a:p>
          <a:p>
            <a:pPr>
              <a:spcBef>
                <a:spcPts val="45"/>
              </a:spcBef>
            </a:pPr>
            <a:endParaRPr sz="1500">
              <a:solidFill>
                <a:prstClr val="black"/>
              </a:solidFill>
              <a:latin typeface="Verdana"/>
              <a:cs typeface="Verdana"/>
            </a:endParaRPr>
          </a:p>
          <a:p>
            <a:pPr marL="2115820">
              <a:spcBef>
                <a:spcPts val="5"/>
              </a:spcBef>
            </a:pPr>
            <a:r>
              <a:rPr sz="1200" spc="-5" dirty="0">
                <a:solidFill>
                  <a:srgbClr val="00B050"/>
                </a:solidFill>
                <a:latin typeface="Verdana"/>
                <a:cs typeface="Verdana"/>
              </a:rPr>
              <a:t>Generation</a:t>
            </a:r>
            <a:r>
              <a:rPr sz="1200" spc="-25" dirty="0">
                <a:solidFill>
                  <a:srgbClr val="00B050"/>
                </a:solidFill>
                <a:latin typeface="Verdana"/>
                <a:cs typeface="Verdana"/>
              </a:rPr>
              <a:t> </a:t>
            </a:r>
            <a:r>
              <a:rPr sz="1200" spc="-5" dirty="0">
                <a:solidFill>
                  <a:srgbClr val="00B050"/>
                </a:solidFill>
                <a:latin typeface="Verdana"/>
                <a:cs typeface="Verdana"/>
              </a:rPr>
              <a:t>must</a:t>
            </a:r>
            <a:r>
              <a:rPr sz="1200" spc="-20" dirty="0">
                <a:solidFill>
                  <a:srgbClr val="00B050"/>
                </a:solidFill>
                <a:latin typeface="Verdana"/>
                <a:cs typeface="Verdana"/>
              </a:rPr>
              <a:t> </a:t>
            </a:r>
            <a:r>
              <a:rPr sz="1200" spc="-5" dirty="0">
                <a:solidFill>
                  <a:srgbClr val="00B050"/>
                </a:solidFill>
                <a:latin typeface="Verdana"/>
                <a:cs typeface="Verdana"/>
              </a:rPr>
              <a:t>still</a:t>
            </a:r>
            <a:r>
              <a:rPr sz="1200" spc="-25" dirty="0">
                <a:solidFill>
                  <a:srgbClr val="00B050"/>
                </a:solidFill>
                <a:latin typeface="Verdana"/>
                <a:cs typeface="Verdana"/>
              </a:rPr>
              <a:t> </a:t>
            </a:r>
            <a:r>
              <a:rPr sz="1200" spc="-5" dirty="0">
                <a:solidFill>
                  <a:srgbClr val="00B050"/>
                </a:solidFill>
                <a:latin typeface="Verdana"/>
                <a:cs typeface="Verdana"/>
              </a:rPr>
              <a:t>proceed</a:t>
            </a:r>
            <a:r>
              <a:rPr sz="1200" spc="-20" dirty="0">
                <a:solidFill>
                  <a:srgbClr val="00B050"/>
                </a:solidFill>
                <a:latin typeface="Verdana"/>
                <a:cs typeface="Verdana"/>
              </a:rPr>
              <a:t> </a:t>
            </a:r>
            <a:r>
              <a:rPr sz="1200" spc="-5" dirty="0">
                <a:solidFill>
                  <a:srgbClr val="00B050"/>
                </a:solidFill>
                <a:latin typeface="Verdana"/>
                <a:cs typeface="Verdana"/>
              </a:rPr>
              <a:t>sequentially</a:t>
            </a:r>
            <a:endParaRPr sz="1200">
              <a:solidFill>
                <a:prstClr val="black"/>
              </a:solidFill>
              <a:latin typeface="Verdana"/>
              <a:cs typeface="Verdana"/>
            </a:endParaRPr>
          </a:p>
          <a:p>
            <a:pPr marL="2115820">
              <a:spcBef>
                <a:spcPts val="15"/>
              </a:spcBef>
            </a:pPr>
            <a:r>
              <a:rPr sz="1200" spc="-5" dirty="0">
                <a:solidFill>
                  <a:srgbClr val="00B050"/>
                </a:solidFill>
                <a:latin typeface="Verdana"/>
                <a:cs typeface="Verdana"/>
              </a:rPr>
              <a:t>=&gt;</a:t>
            </a:r>
            <a:r>
              <a:rPr sz="1200" spc="-40" dirty="0">
                <a:solidFill>
                  <a:srgbClr val="00B050"/>
                </a:solidFill>
                <a:latin typeface="Verdana"/>
                <a:cs typeface="Verdana"/>
              </a:rPr>
              <a:t> </a:t>
            </a:r>
            <a:r>
              <a:rPr sz="1200" spc="-5" dirty="0">
                <a:solidFill>
                  <a:srgbClr val="00B050"/>
                </a:solidFill>
                <a:latin typeface="Verdana"/>
                <a:cs typeface="Verdana"/>
              </a:rPr>
              <a:t>still</a:t>
            </a:r>
            <a:r>
              <a:rPr sz="1200" spc="-35" dirty="0">
                <a:solidFill>
                  <a:srgbClr val="00B050"/>
                </a:solidFill>
                <a:latin typeface="Verdana"/>
                <a:cs typeface="Verdana"/>
              </a:rPr>
              <a:t> </a:t>
            </a:r>
            <a:r>
              <a:rPr sz="1200" spc="-5" dirty="0">
                <a:solidFill>
                  <a:srgbClr val="00B050"/>
                </a:solidFill>
                <a:latin typeface="Verdana"/>
                <a:cs typeface="Verdana"/>
              </a:rPr>
              <a:t>slow</a:t>
            </a:r>
            <a:endParaRPr sz="1200">
              <a:solidFill>
                <a:prstClr val="black"/>
              </a:solidFill>
              <a:latin typeface="Verdana"/>
              <a:cs typeface="Verdana"/>
            </a:endParaRPr>
          </a:p>
        </p:txBody>
      </p:sp>
      <p:pic>
        <p:nvPicPr>
          <p:cNvPr id="7" name="object 7"/>
          <p:cNvPicPr/>
          <p:nvPr/>
        </p:nvPicPr>
        <p:blipFill>
          <a:blip r:embed="rId3" cstate="print"/>
          <a:stretch>
            <a:fillRect/>
          </a:stretch>
        </p:blipFill>
        <p:spPr>
          <a:xfrm>
            <a:off x="845036" y="3541981"/>
            <a:ext cx="3019924" cy="710148"/>
          </a:xfrm>
          <a:prstGeom prst="rect">
            <a:avLst/>
          </a:prstGeom>
        </p:spPr>
      </p:pic>
      <p:pic>
        <p:nvPicPr>
          <p:cNvPr id="10" name="Picture 2" descr="E:\NIET\Project\xLogo11.png.pagespeed.ic.pydHLuCQEZ.png">
            <a:extLst>
              <a:ext uri="{FF2B5EF4-FFF2-40B4-BE49-F238E27FC236}">
                <a16:creationId xmlns:a16="http://schemas.microsoft.com/office/drawing/2014/main" id="{94E16CEE-68EE-199D-3DB9-767944BEAFFB}"/>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98F3916C-F86C-B991-5AD3-220A8BD667D5}"/>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PixelRNN</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0" y="1254125"/>
            <a:ext cx="3048000" cy="330200"/>
          </a:xfrm>
          <a:prstGeom prst="rect">
            <a:avLst/>
          </a:prstGeom>
        </p:spPr>
        <p:txBody>
          <a:bodyPr vert="horz" wrap="square" lIns="0" tIns="12700" rIns="0" bIns="0" rtlCol="0">
            <a:spAutoFit/>
          </a:bodyPr>
          <a:lstStyle/>
          <a:p>
            <a:pPr marL="12700">
              <a:spcBef>
                <a:spcPts val="100"/>
              </a:spcBef>
            </a:pPr>
            <a:r>
              <a:rPr spc="-5" dirty="0"/>
              <a:t>PixelCNN</a:t>
            </a:r>
            <a:r>
              <a:rPr spc="-45" dirty="0"/>
              <a:t> </a:t>
            </a:r>
            <a:r>
              <a:rPr spc="-5" dirty="0"/>
              <a:t>vs</a:t>
            </a:r>
            <a:r>
              <a:rPr spc="-45" dirty="0"/>
              <a:t> </a:t>
            </a:r>
            <a:r>
              <a:rPr spc="-5" dirty="0"/>
              <a:t>PixelRNN</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07108" y="2121258"/>
            <a:ext cx="2577465"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Verdana"/>
                <a:cs typeface="Verdana"/>
              </a:rPr>
              <a:t>Improving</a:t>
            </a:r>
            <a:r>
              <a:rPr sz="1200" spc="-45" dirty="0">
                <a:solidFill>
                  <a:prstClr val="black"/>
                </a:solidFill>
                <a:latin typeface="Verdana"/>
                <a:cs typeface="Verdana"/>
              </a:rPr>
              <a:t> </a:t>
            </a:r>
            <a:r>
              <a:rPr sz="1200" spc="-5" dirty="0">
                <a:solidFill>
                  <a:prstClr val="black"/>
                </a:solidFill>
                <a:latin typeface="Verdana"/>
                <a:cs typeface="Verdana"/>
              </a:rPr>
              <a:t>PixelCNN</a:t>
            </a:r>
            <a:r>
              <a:rPr sz="1200" spc="-40" dirty="0">
                <a:solidFill>
                  <a:prstClr val="black"/>
                </a:solidFill>
                <a:latin typeface="Verdana"/>
                <a:cs typeface="Verdana"/>
              </a:rPr>
              <a:t> </a:t>
            </a:r>
            <a:r>
              <a:rPr sz="1200" spc="-5" dirty="0">
                <a:solidFill>
                  <a:prstClr val="black"/>
                </a:solidFill>
                <a:latin typeface="Verdana"/>
                <a:cs typeface="Verdana"/>
              </a:rPr>
              <a:t>performance</a:t>
            </a:r>
            <a:endParaRPr sz="1200">
              <a:solidFill>
                <a:prstClr val="black"/>
              </a:solidFill>
              <a:latin typeface="Verdana"/>
              <a:cs typeface="Verdana"/>
            </a:endParaRPr>
          </a:p>
        </p:txBody>
      </p:sp>
      <p:sp>
        <p:nvSpPr>
          <p:cNvPr id="5" name="object 5"/>
          <p:cNvSpPr txBox="1"/>
          <p:nvPr/>
        </p:nvSpPr>
        <p:spPr>
          <a:xfrm>
            <a:off x="4682353" y="2704189"/>
            <a:ext cx="2337435" cy="1113155"/>
          </a:xfrm>
          <a:prstGeom prst="rect">
            <a:avLst/>
          </a:prstGeom>
        </p:spPr>
        <p:txBody>
          <a:bodyPr vert="horz" wrap="square" lIns="0" tIns="12700" rIns="0" bIns="0" rtlCol="0">
            <a:spAutoFit/>
          </a:bodyPr>
          <a:lstStyle/>
          <a:p>
            <a:pPr marL="294640" indent="-282575">
              <a:lnSpc>
                <a:spcPts val="1430"/>
              </a:lnSpc>
              <a:spcBef>
                <a:spcPts val="100"/>
              </a:spcBef>
              <a:buClr>
                <a:srgbClr val="B10639"/>
              </a:buClr>
              <a:buFont typeface="Arial MT"/>
              <a:buChar char="•"/>
              <a:tabLst>
                <a:tab pos="294005" algn="l"/>
                <a:tab pos="295275" algn="l"/>
              </a:tabLst>
            </a:pPr>
            <a:r>
              <a:rPr sz="1200" spc="-5" dirty="0">
                <a:solidFill>
                  <a:prstClr val="black"/>
                </a:solidFill>
                <a:latin typeface="Verdana"/>
                <a:cs typeface="Verdana"/>
              </a:rPr>
              <a:t>Gated</a:t>
            </a:r>
            <a:r>
              <a:rPr sz="1200" spc="-45" dirty="0">
                <a:solidFill>
                  <a:prstClr val="black"/>
                </a:solidFill>
                <a:latin typeface="Verdana"/>
                <a:cs typeface="Verdana"/>
              </a:rPr>
              <a:t> </a:t>
            </a:r>
            <a:r>
              <a:rPr sz="1200" spc="-5" dirty="0">
                <a:solidFill>
                  <a:prstClr val="black"/>
                </a:solidFill>
                <a:latin typeface="Verdana"/>
                <a:cs typeface="Verdana"/>
              </a:rPr>
              <a:t>convolutional</a:t>
            </a:r>
            <a:r>
              <a:rPr sz="1200" spc="-40" dirty="0">
                <a:solidFill>
                  <a:prstClr val="black"/>
                </a:solidFill>
                <a:latin typeface="Verdana"/>
                <a:cs typeface="Verdana"/>
              </a:rPr>
              <a:t> </a:t>
            </a:r>
            <a:r>
              <a:rPr sz="1200" spc="-5" dirty="0">
                <a:solidFill>
                  <a:prstClr val="black"/>
                </a:solidFill>
                <a:latin typeface="Verdana"/>
                <a:cs typeface="Verdana"/>
              </a:rPr>
              <a:t>layers</a:t>
            </a:r>
            <a:endParaRPr sz="1200">
              <a:solidFill>
                <a:prstClr val="black"/>
              </a:solidFill>
              <a:latin typeface="Verdana"/>
              <a:cs typeface="Verdana"/>
            </a:endParaRPr>
          </a:p>
          <a:p>
            <a:pPr marL="294640" indent="-282575">
              <a:lnSpc>
                <a:spcPts val="1425"/>
              </a:lnSpc>
              <a:buClr>
                <a:srgbClr val="B10639"/>
              </a:buClr>
              <a:buFont typeface="Arial MT"/>
              <a:buChar char="•"/>
              <a:tabLst>
                <a:tab pos="294005" algn="l"/>
                <a:tab pos="295275" algn="l"/>
              </a:tabLst>
            </a:pPr>
            <a:r>
              <a:rPr sz="1200" spc="-5" dirty="0">
                <a:solidFill>
                  <a:prstClr val="black"/>
                </a:solidFill>
                <a:latin typeface="Verdana"/>
                <a:cs typeface="Verdana"/>
              </a:rPr>
              <a:t>Short-cut</a:t>
            </a:r>
            <a:r>
              <a:rPr sz="1200" spc="-55" dirty="0">
                <a:solidFill>
                  <a:prstClr val="black"/>
                </a:solidFill>
                <a:latin typeface="Verdana"/>
                <a:cs typeface="Verdana"/>
              </a:rPr>
              <a:t> </a:t>
            </a:r>
            <a:r>
              <a:rPr sz="1200" spc="-5" dirty="0">
                <a:solidFill>
                  <a:prstClr val="black"/>
                </a:solidFill>
                <a:latin typeface="Verdana"/>
                <a:cs typeface="Verdana"/>
              </a:rPr>
              <a:t>connections</a:t>
            </a:r>
            <a:endParaRPr sz="1200">
              <a:solidFill>
                <a:prstClr val="black"/>
              </a:solidFill>
              <a:latin typeface="Verdana"/>
              <a:cs typeface="Verdana"/>
            </a:endParaRPr>
          </a:p>
          <a:p>
            <a:pPr marL="294640" indent="-282575">
              <a:lnSpc>
                <a:spcPts val="1425"/>
              </a:lnSpc>
              <a:buClr>
                <a:srgbClr val="B10639"/>
              </a:buClr>
              <a:buFont typeface="Arial MT"/>
              <a:buChar char="•"/>
              <a:tabLst>
                <a:tab pos="294005" algn="l"/>
                <a:tab pos="295275" algn="l"/>
              </a:tabLst>
            </a:pPr>
            <a:r>
              <a:rPr sz="1200" spc="-5" dirty="0">
                <a:solidFill>
                  <a:prstClr val="black"/>
                </a:solidFill>
                <a:latin typeface="Verdana"/>
                <a:cs typeface="Verdana"/>
              </a:rPr>
              <a:t>Discretized</a:t>
            </a:r>
            <a:r>
              <a:rPr sz="1200" spc="-40" dirty="0">
                <a:solidFill>
                  <a:prstClr val="black"/>
                </a:solidFill>
                <a:latin typeface="Verdana"/>
                <a:cs typeface="Verdana"/>
              </a:rPr>
              <a:t> </a:t>
            </a:r>
            <a:r>
              <a:rPr sz="1200" spc="-5" dirty="0">
                <a:solidFill>
                  <a:prstClr val="black"/>
                </a:solidFill>
                <a:latin typeface="Verdana"/>
                <a:cs typeface="Verdana"/>
              </a:rPr>
              <a:t>logistic</a:t>
            </a:r>
            <a:r>
              <a:rPr sz="1200" spc="-35" dirty="0">
                <a:solidFill>
                  <a:prstClr val="black"/>
                </a:solidFill>
                <a:latin typeface="Verdana"/>
                <a:cs typeface="Verdana"/>
              </a:rPr>
              <a:t> </a:t>
            </a:r>
            <a:r>
              <a:rPr sz="1200" spc="-5" dirty="0">
                <a:solidFill>
                  <a:prstClr val="black"/>
                </a:solidFill>
                <a:latin typeface="Verdana"/>
                <a:cs typeface="Verdana"/>
              </a:rPr>
              <a:t>loss</a:t>
            </a:r>
            <a:endParaRPr sz="1200">
              <a:solidFill>
                <a:prstClr val="black"/>
              </a:solidFill>
              <a:latin typeface="Verdana"/>
              <a:cs typeface="Verdana"/>
            </a:endParaRPr>
          </a:p>
          <a:p>
            <a:pPr marL="294640" indent="-282575">
              <a:lnSpc>
                <a:spcPts val="1425"/>
              </a:lnSpc>
              <a:buClr>
                <a:srgbClr val="B10639"/>
              </a:buClr>
              <a:buFont typeface="Arial MT"/>
              <a:buChar char="•"/>
              <a:tabLst>
                <a:tab pos="294005" algn="l"/>
                <a:tab pos="295275" algn="l"/>
              </a:tabLst>
            </a:pPr>
            <a:r>
              <a:rPr sz="1200" spc="-5" dirty="0">
                <a:solidFill>
                  <a:prstClr val="black"/>
                </a:solidFill>
                <a:latin typeface="Verdana"/>
                <a:cs typeface="Verdana"/>
              </a:rPr>
              <a:t>Multi-scale</a:t>
            </a:r>
            <a:endParaRPr sz="1200">
              <a:solidFill>
                <a:prstClr val="black"/>
              </a:solidFill>
              <a:latin typeface="Verdana"/>
              <a:cs typeface="Verdana"/>
            </a:endParaRPr>
          </a:p>
          <a:p>
            <a:pPr marL="294640" indent="-282575">
              <a:lnSpc>
                <a:spcPts val="1425"/>
              </a:lnSpc>
              <a:buClr>
                <a:srgbClr val="B10639"/>
              </a:buClr>
              <a:buFont typeface="Arial MT"/>
              <a:buChar char="•"/>
              <a:tabLst>
                <a:tab pos="294005" algn="l"/>
                <a:tab pos="295275" algn="l"/>
              </a:tabLst>
            </a:pPr>
            <a:r>
              <a:rPr sz="1200" spc="-5" dirty="0">
                <a:solidFill>
                  <a:prstClr val="black"/>
                </a:solidFill>
                <a:latin typeface="Verdana"/>
                <a:cs typeface="Verdana"/>
              </a:rPr>
              <a:t>Training</a:t>
            </a:r>
            <a:r>
              <a:rPr sz="1200" spc="-55" dirty="0">
                <a:solidFill>
                  <a:prstClr val="black"/>
                </a:solidFill>
                <a:latin typeface="Verdana"/>
                <a:cs typeface="Verdana"/>
              </a:rPr>
              <a:t> </a:t>
            </a:r>
            <a:r>
              <a:rPr sz="1200" spc="-5" dirty="0">
                <a:solidFill>
                  <a:prstClr val="black"/>
                </a:solidFill>
                <a:latin typeface="Verdana"/>
                <a:cs typeface="Verdana"/>
              </a:rPr>
              <a:t>tricks</a:t>
            </a:r>
            <a:endParaRPr sz="1200">
              <a:solidFill>
                <a:prstClr val="black"/>
              </a:solidFill>
              <a:latin typeface="Verdana"/>
              <a:cs typeface="Verdana"/>
            </a:endParaRPr>
          </a:p>
          <a:p>
            <a:pPr marL="294640" indent="-282575">
              <a:lnSpc>
                <a:spcPts val="1435"/>
              </a:lnSpc>
              <a:buClr>
                <a:srgbClr val="B10639"/>
              </a:buClr>
              <a:buFont typeface="Arial MT"/>
              <a:buChar char="•"/>
              <a:tabLst>
                <a:tab pos="294005" algn="l"/>
                <a:tab pos="295275" algn="l"/>
              </a:tabLst>
            </a:pPr>
            <a:r>
              <a:rPr sz="1200" spc="-5" dirty="0">
                <a:solidFill>
                  <a:prstClr val="black"/>
                </a:solidFill>
                <a:latin typeface="Verdana"/>
                <a:cs typeface="Verdana"/>
              </a:rPr>
              <a:t>Etc…</a:t>
            </a:r>
            <a:endParaRPr sz="1200">
              <a:solidFill>
                <a:prstClr val="black"/>
              </a:solidFill>
              <a:latin typeface="Verdana"/>
              <a:cs typeface="Verdana"/>
            </a:endParaRPr>
          </a:p>
        </p:txBody>
      </p:sp>
      <p:sp>
        <p:nvSpPr>
          <p:cNvPr id="6" name="object 6"/>
          <p:cNvSpPr txBox="1"/>
          <p:nvPr/>
        </p:nvSpPr>
        <p:spPr>
          <a:xfrm>
            <a:off x="4519808" y="3969108"/>
            <a:ext cx="3112135" cy="570230"/>
          </a:xfrm>
          <a:prstGeom prst="rect">
            <a:avLst/>
          </a:prstGeom>
        </p:spPr>
        <p:txBody>
          <a:bodyPr vert="horz" wrap="square" lIns="0" tIns="12700" rIns="0" bIns="0" rtlCol="0">
            <a:spAutoFit/>
          </a:bodyPr>
          <a:lstStyle/>
          <a:p>
            <a:pPr>
              <a:spcBef>
                <a:spcPts val="100"/>
              </a:spcBef>
            </a:pPr>
            <a:r>
              <a:rPr sz="1200" spc="-5" dirty="0">
                <a:solidFill>
                  <a:prstClr val="black"/>
                </a:solidFill>
                <a:latin typeface="Verdana"/>
                <a:cs typeface="Verdana"/>
              </a:rPr>
              <a:t>See</a:t>
            </a:r>
            <a:endParaRPr sz="1200">
              <a:solidFill>
                <a:prstClr val="black"/>
              </a:solidFill>
              <a:latin typeface="Verdana"/>
              <a:cs typeface="Verdana"/>
            </a:endParaRPr>
          </a:p>
          <a:p>
            <a:pPr marL="457200" indent="-282575">
              <a:lnSpc>
                <a:spcPts val="1425"/>
              </a:lnSpc>
              <a:buClr>
                <a:srgbClr val="B10639"/>
              </a:buClr>
              <a:buFont typeface="Arial MT"/>
              <a:buChar char="•"/>
              <a:tabLst>
                <a:tab pos="456565" algn="l"/>
                <a:tab pos="457200" algn="l"/>
              </a:tabLst>
            </a:pPr>
            <a:r>
              <a:rPr sz="1200" spc="-5" dirty="0">
                <a:solidFill>
                  <a:prstClr val="black"/>
                </a:solidFill>
                <a:latin typeface="Verdana"/>
                <a:cs typeface="Verdana"/>
              </a:rPr>
              <a:t>Van</a:t>
            </a:r>
            <a:r>
              <a:rPr sz="1200" spc="-20" dirty="0">
                <a:solidFill>
                  <a:prstClr val="black"/>
                </a:solidFill>
                <a:latin typeface="Verdana"/>
                <a:cs typeface="Verdana"/>
              </a:rPr>
              <a:t> </a:t>
            </a:r>
            <a:r>
              <a:rPr sz="1200" spc="-5" dirty="0">
                <a:solidFill>
                  <a:prstClr val="black"/>
                </a:solidFill>
                <a:latin typeface="Verdana"/>
                <a:cs typeface="Verdana"/>
              </a:rPr>
              <a:t>der</a:t>
            </a:r>
            <a:r>
              <a:rPr sz="1200" spc="-15" dirty="0">
                <a:solidFill>
                  <a:prstClr val="black"/>
                </a:solidFill>
                <a:latin typeface="Verdana"/>
                <a:cs typeface="Verdana"/>
              </a:rPr>
              <a:t> </a:t>
            </a:r>
            <a:r>
              <a:rPr sz="1200" spc="-5" dirty="0">
                <a:solidFill>
                  <a:prstClr val="black"/>
                </a:solidFill>
                <a:latin typeface="Verdana"/>
                <a:cs typeface="Verdana"/>
              </a:rPr>
              <a:t>Oord</a:t>
            </a:r>
            <a:r>
              <a:rPr sz="1200" spc="-15" dirty="0">
                <a:solidFill>
                  <a:prstClr val="black"/>
                </a:solidFill>
                <a:latin typeface="Verdana"/>
                <a:cs typeface="Verdana"/>
              </a:rPr>
              <a:t> </a:t>
            </a:r>
            <a:r>
              <a:rPr sz="1200" spc="-5" dirty="0">
                <a:solidFill>
                  <a:prstClr val="black"/>
                </a:solidFill>
                <a:latin typeface="Verdana"/>
                <a:cs typeface="Verdana"/>
              </a:rPr>
              <a:t>et</a:t>
            </a:r>
            <a:r>
              <a:rPr sz="1200" spc="-15" dirty="0">
                <a:solidFill>
                  <a:prstClr val="black"/>
                </a:solidFill>
                <a:latin typeface="Verdana"/>
                <a:cs typeface="Verdana"/>
              </a:rPr>
              <a:t> </a:t>
            </a:r>
            <a:r>
              <a:rPr sz="1200" spc="-5" dirty="0">
                <a:solidFill>
                  <a:prstClr val="black"/>
                </a:solidFill>
                <a:latin typeface="Verdana"/>
                <a:cs typeface="Verdana"/>
              </a:rPr>
              <a:t>al.</a:t>
            </a:r>
            <a:r>
              <a:rPr sz="1200" spc="-15" dirty="0">
                <a:solidFill>
                  <a:prstClr val="black"/>
                </a:solidFill>
                <a:latin typeface="Verdana"/>
                <a:cs typeface="Verdana"/>
              </a:rPr>
              <a:t> </a:t>
            </a:r>
            <a:r>
              <a:rPr sz="1200" spc="-5" dirty="0">
                <a:solidFill>
                  <a:prstClr val="black"/>
                </a:solidFill>
                <a:latin typeface="Verdana"/>
                <a:cs typeface="Verdana"/>
              </a:rPr>
              <a:t>NIPS</a:t>
            </a:r>
            <a:r>
              <a:rPr sz="1200" spc="-15" dirty="0">
                <a:solidFill>
                  <a:prstClr val="black"/>
                </a:solidFill>
                <a:latin typeface="Verdana"/>
                <a:cs typeface="Verdana"/>
              </a:rPr>
              <a:t> </a:t>
            </a:r>
            <a:r>
              <a:rPr sz="1200" spc="-5" dirty="0">
                <a:solidFill>
                  <a:prstClr val="black"/>
                </a:solidFill>
                <a:latin typeface="Verdana"/>
                <a:cs typeface="Verdana"/>
              </a:rPr>
              <a:t>2016</a:t>
            </a:r>
            <a:endParaRPr sz="1200">
              <a:solidFill>
                <a:prstClr val="black"/>
              </a:solidFill>
              <a:latin typeface="Verdana"/>
              <a:cs typeface="Verdana"/>
            </a:endParaRPr>
          </a:p>
          <a:p>
            <a:pPr marL="457200" indent="-282575">
              <a:lnSpc>
                <a:spcPts val="1425"/>
              </a:lnSpc>
              <a:buClr>
                <a:srgbClr val="B10639"/>
              </a:buClr>
              <a:buFont typeface="Arial MT"/>
              <a:buChar char="•"/>
              <a:tabLst>
                <a:tab pos="456565" algn="l"/>
                <a:tab pos="457200" algn="l"/>
              </a:tabLst>
            </a:pPr>
            <a:r>
              <a:rPr sz="1200" spc="-5" dirty="0">
                <a:solidFill>
                  <a:prstClr val="black"/>
                </a:solidFill>
                <a:latin typeface="Verdana"/>
                <a:cs typeface="Verdana"/>
              </a:rPr>
              <a:t>Salimans</a:t>
            </a:r>
            <a:r>
              <a:rPr sz="1200" spc="-25" dirty="0">
                <a:solidFill>
                  <a:prstClr val="black"/>
                </a:solidFill>
                <a:latin typeface="Verdana"/>
                <a:cs typeface="Verdana"/>
              </a:rPr>
              <a:t> </a:t>
            </a:r>
            <a:r>
              <a:rPr sz="1200" spc="-5" dirty="0">
                <a:solidFill>
                  <a:prstClr val="black"/>
                </a:solidFill>
                <a:latin typeface="Verdana"/>
                <a:cs typeface="Verdana"/>
              </a:rPr>
              <a:t>et</a:t>
            </a:r>
            <a:r>
              <a:rPr sz="1200" spc="-25" dirty="0">
                <a:solidFill>
                  <a:prstClr val="black"/>
                </a:solidFill>
                <a:latin typeface="Verdana"/>
                <a:cs typeface="Verdana"/>
              </a:rPr>
              <a:t> </a:t>
            </a:r>
            <a:r>
              <a:rPr sz="1200" spc="-5" dirty="0">
                <a:solidFill>
                  <a:prstClr val="black"/>
                </a:solidFill>
                <a:latin typeface="Verdana"/>
                <a:cs typeface="Verdana"/>
              </a:rPr>
              <a:t>al.</a:t>
            </a:r>
            <a:r>
              <a:rPr sz="1200" spc="-20" dirty="0">
                <a:solidFill>
                  <a:prstClr val="black"/>
                </a:solidFill>
                <a:latin typeface="Verdana"/>
                <a:cs typeface="Verdana"/>
              </a:rPr>
              <a:t> </a:t>
            </a:r>
            <a:r>
              <a:rPr sz="1200" spc="-5" dirty="0">
                <a:solidFill>
                  <a:prstClr val="black"/>
                </a:solidFill>
                <a:latin typeface="Verdana"/>
                <a:cs typeface="Verdana"/>
              </a:rPr>
              <a:t>2017</a:t>
            </a:r>
            <a:r>
              <a:rPr sz="1200" spc="-25" dirty="0">
                <a:solidFill>
                  <a:prstClr val="black"/>
                </a:solidFill>
                <a:latin typeface="Verdana"/>
                <a:cs typeface="Verdana"/>
              </a:rPr>
              <a:t> </a:t>
            </a:r>
            <a:r>
              <a:rPr sz="1200" spc="-5" dirty="0">
                <a:solidFill>
                  <a:prstClr val="black"/>
                </a:solidFill>
                <a:latin typeface="Verdana"/>
                <a:cs typeface="Verdana"/>
              </a:rPr>
              <a:t>:PixelCNN++</a:t>
            </a:r>
            <a:endParaRPr sz="1200">
              <a:solidFill>
                <a:prstClr val="black"/>
              </a:solidFill>
              <a:latin typeface="Verdana"/>
              <a:cs typeface="Verdana"/>
            </a:endParaRPr>
          </a:p>
        </p:txBody>
      </p:sp>
      <p:sp>
        <p:nvSpPr>
          <p:cNvPr id="7" name="object 7"/>
          <p:cNvSpPr txBox="1"/>
          <p:nvPr/>
        </p:nvSpPr>
        <p:spPr>
          <a:xfrm>
            <a:off x="511321" y="2121258"/>
            <a:ext cx="423545" cy="197490"/>
          </a:xfrm>
          <a:prstGeom prst="rect">
            <a:avLst/>
          </a:prstGeom>
        </p:spPr>
        <p:txBody>
          <a:bodyPr vert="horz" wrap="square" lIns="0" tIns="12700" rIns="0" bIns="0" rtlCol="0">
            <a:spAutoFit/>
          </a:bodyPr>
          <a:lstStyle/>
          <a:p>
            <a:pPr marL="12700">
              <a:spcBef>
                <a:spcPts val="100"/>
              </a:spcBef>
            </a:pPr>
            <a:r>
              <a:rPr sz="1200" dirty="0">
                <a:solidFill>
                  <a:prstClr val="black"/>
                </a:solidFill>
                <a:latin typeface="Verdana"/>
                <a:cs typeface="Verdana"/>
              </a:rPr>
              <a:t>Pros:</a:t>
            </a:r>
            <a:endParaRPr sz="1200">
              <a:solidFill>
                <a:prstClr val="black"/>
              </a:solidFill>
              <a:latin typeface="Verdana"/>
              <a:cs typeface="Verdana"/>
            </a:endParaRPr>
          </a:p>
        </p:txBody>
      </p:sp>
      <p:sp>
        <p:nvSpPr>
          <p:cNvPr id="8" name="object 8"/>
          <p:cNvSpPr txBox="1"/>
          <p:nvPr/>
        </p:nvSpPr>
        <p:spPr>
          <a:xfrm>
            <a:off x="534166" y="2485114"/>
            <a:ext cx="3366135" cy="751205"/>
          </a:xfrm>
          <a:prstGeom prst="rect">
            <a:avLst/>
          </a:prstGeom>
        </p:spPr>
        <p:txBody>
          <a:bodyPr vert="horz" wrap="square" lIns="0" tIns="12700" rIns="0" bIns="0" rtlCol="0">
            <a:spAutoFit/>
          </a:bodyPr>
          <a:lstStyle/>
          <a:p>
            <a:pPr marL="294640" indent="-282575">
              <a:lnSpc>
                <a:spcPts val="1430"/>
              </a:lnSpc>
              <a:spcBef>
                <a:spcPts val="100"/>
              </a:spcBef>
              <a:buClr>
                <a:srgbClr val="B10639"/>
              </a:buClr>
              <a:buFont typeface="Arial MT"/>
              <a:buChar char="•"/>
              <a:tabLst>
                <a:tab pos="294005" algn="l"/>
                <a:tab pos="295275" algn="l"/>
              </a:tabLst>
            </a:pPr>
            <a:r>
              <a:rPr sz="1200" spc="-5" dirty="0">
                <a:solidFill>
                  <a:prstClr val="black"/>
                </a:solidFill>
                <a:latin typeface="Verdana"/>
                <a:cs typeface="Verdana"/>
              </a:rPr>
              <a:t>Can</a:t>
            </a:r>
            <a:r>
              <a:rPr sz="1200" spc="-20" dirty="0">
                <a:solidFill>
                  <a:prstClr val="black"/>
                </a:solidFill>
                <a:latin typeface="Verdana"/>
                <a:cs typeface="Verdana"/>
              </a:rPr>
              <a:t> </a:t>
            </a:r>
            <a:r>
              <a:rPr sz="1200" spc="-5" dirty="0">
                <a:solidFill>
                  <a:prstClr val="black"/>
                </a:solidFill>
                <a:latin typeface="Verdana"/>
                <a:cs typeface="Verdana"/>
              </a:rPr>
              <a:t>explicitly</a:t>
            </a:r>
            <a:r>
              <a:rPr sz="1200" spc="-20" dirty="0">
                <a:solidFill>
                  <a:prstClr val="black"/>
                </a:solidFill>
                <a:latin typeface="Verdana"/>
                <a:cs typeface="Verdana"/>
              </a:rPr>
              <a:t> </a:t>
            </a:r>
            <a:r>
              <a:rPr sz="1200" spc="-5" dirty="0">
                <a:solidFill>
                  <a:prstClr val="black"/>
                </a:solidFill>
                <a:latin typeface="Verdana"/>
                <a:cs typeface="Verdana"/>
              </a:rPr>
              <a:t>compute</a:t>
            </a:r>
            <a:r>
              <a:rPr sz="1200" spc="-20" dirty="0">
                <a:solidFill>
                  <a:prstClr val="black"/>
                </a:solidFill>
                <a:latin typeface="Verdana"/>
                <a:cs typeface="Verdana"/>
              </a:rPr>
              <a:t> </a:t>
            </a:r>
            <a:r>
              <a:rPr sz="1200" spc="-5" dirty="0">
                <a:solidFill>
                  <a:prstClr val="black"/>
                </a:solidFill>
                <a:latin typeface="Verdana"/>
                <a:cs typeface="Verdana"/>
              </a:rPr>
              <a:t>likelihood</a:t>
            </a:r>
            <a:r>
              <a:rPr sz="1200" spc="390" dirty="0">
                <a:solidFill>
                  <a:prstClr val="black"/>
                </a:solidFill>
                <a:latin typeface="Verdana"/>
                <a:cs typeface="Verdana"/>
              </a:rPr>
              <a:t> </a:t>
            </a:r>
            <a:r>
              <a:rPr sz="1200" spc="-5" dirty="0">
                <a:solidFill>
                  <a:prstClr val="black"/>
                </a:solidFill>
                <a:latin typeface="Verdana"/>
                <a:cs typeface="Verdana"/>
              </a:rPr>
              <a:t>p(x)</a:t>
            </a:r>
            <a:endParaRPr sz="1200">
              <a:solidFill>
                <a:prstClr val="black"/>
              </a:solidFill>
              <a:latin typeface="Verdana"/>
              <a:cs typeface="Verdana"/>
            </a:endParaRPr>
          </a:p>
          <a:p>
            <a:pPr marL="294640" marR="5080" indent="-282575">
              <a:lnSpc>
                <a:spcPts val="1410"/>
              </a:lnSpc>
              <a:spcBef>
                <a:spcPts val="65"/>
              </a:spcBef>
              <a:buClr>
                <a:srgbClr val="B10639"/>
              </a:buClr>
              <a:buFont typeface="Arial MT"/>
              <a:buChar char="•"/>
              <a:tabLst>
                <a:tab pos="294005" algn="l"/>
                <a:tab pos="295275" algn="l"/>
              </a:tabLst>
            </a:pPr>
            <a:r>
              <a:rPr sz="1200" spc="-5" dirty="0">
                <a:solidFill>
                  <a:prstClr val="black"/>
                </a:solidFill>
                <a:latin typeface="Verdana"/>
                <a:cs typeface="Verdana"/>
              </a:rPr>
              <a:t>Explicit likelihood of training</a:t>
            </a:r>
            <a:r>
              <a:rPr sz="1200" dirty="0">
                <a:solidFill>
                  <a:prstClr val="black"/>
                </a:solidFill>
                <a:latin typeface="Verdana"/>
                <a:cs typeface="Verdana"/>
              </a:rPr>
              <a:t> </a:t>
            </a:r>
            <a:r>
              <a:rPr sz="1200" spc="-5" dirty="0">
                <a:solidFill>
                  <a:prstClr val="black"/>
                </a:solidFill>
                <a:latin typeface="Verdana"/>
                <a:cs typeface="Verdana"/>
              </a:rPr>
              <a:t>data gives </a:t>
            </a:r>
            <a:r>
              <a:rPr sz="1200" spc="-409" dirty="0">
                <a:solidFill>
                  <a:prstClr val="black"/>
                </a:solidFill>
                <a:latin typeface="Verdana"/>
                <a:cs typeface="Verdana"/>
              </a:rPr>
              <a:t> </a:t>
            </a:r>
            <a:r>
              <a:rPr sz="1200" spc="-5" dirty="0">
                <a:solidFill>
                  <a:prstClr val="black"/>
                </a:solidFill>
                <a:latin typeface="Verdana"/>
                <a:cs typeface="Verdana"/>
              </a:rPr>
              <a:t>good</a:t>
            </a:r>
            <a:r>
              <a:rPr sz="1200" spc="-10" dirty="0">
                <a:solidFill>
                  <a:prstClr val="black"/>
                </a:solidFill>
                <a:latin typeface="Verdana"/>
                <a:cs typeface="Verdana"/>
              </a:rPr>
              <a:t> </a:t>
            </a:r>
            <a:r>
              <a:rPr sz="1200" spc="-5" dirty="0">
                <a:solidFill>
                  <a:prstClr val="black"/>
                </a:solidFill>
                <a:latin typeface="Verdana"/>
                <a:cs typeface="Verdana"/>
              </a:rPr>
              <a:t>evaluation</a:t>
            </a:r>
            <a:r>
              <a:rPr sz="1200" spc="-10" dirty="0">
                <a:solidFill>
                  <a:prstClr val="black"/>
                </a:solidFill>
                <a:latin typeface="Verdana"/>
                <a:cs typeface="Verdana"/>
              </a:rPr>
              <a:t> </a:t>
            </a:r>
            <a:r>
              <a:rPr sz="1200" spc="-5" dirty="0">
                <a:solidFill>
                  <a:prstClr val="black"/>
                </a:solidFill>
                <a:latin typeface="Verdana"/>
                <a:cs typeface="Verdana"/>
              </a:rPr>
              <a:t>metric</a:t>
            </a:r>
            <a:endParaRPr sz="1200">
              <a:solidFill>
                <a:prstClr val="black"/>
              </a:solidFill>
              <a:latin typeface="Verdana"/>
              <a:cs typeface="Verdana"/>
            </a:endParaRPr>
          </a:p>
          <a:p>
            <a:pPr marL="294640" indent="-282575">
              <a:lnSpc>
                <a:spcPts val="1400"/>
              </a:lnSpc>
              <a:buClr>
                <a:srgbClr val="B10639"/>
              </a:buClr>
              <a:buFont typeface="Arial MT"/>
              <a:buChar char="•"/>
              <a:tabLst>
                <a:tab pos="294005" algn="l"/>
                <a:tab pos="295275" algn="l"/>
              </a:tabLst>
            </a:pPr>
            <a:r>
              <a:rPr sz="1200" spc="-5" dirty="0">
                <a:solidFill>
                  <a:prstClr val="black"/>
                </a:solidFill>
                <a:latin typeface="Verdana"/>
                <a:cs typeface="Verdana"/>
              </a:rPr>
              <a:t>Good</a:t>
            </a:r>
            <a:r>
              <a:rPr sz="1200" spc="-55" dirty="0">
                <a:solidFill>
                  <a:prstClr val="black"/>
                </a:solidFill>
                <a:latin typeface="Verdana"/>
                <a:cs typeface="Verdana"/>
              </a:rPr>
              <a:t> </a:t>
            </a:r>
            <a:r>
              <a:rPr sz="1200" spc="-5" dirty="0">
                <a:solidFill>
                  <a:prstClr val="black"/>
                </a:solidFill>
                <a:latin typeface="Verdana"/>
                <a:cs typeface="Verdana"/>
              </a:rPr>
              <a:t>samples</a:t>
            </a:r>
            <a:endParaRPr sz="1200">
              <a:solidFill>
                <a:prstClr val="black"/>
              </a:solidFill>
              <a:latin typeface="Verdana"/>
              <a:cs typeface="Verdana"/>
            </a:endParaRPr>
          </a:p>
        </p:txBody>
      </p:sp>
      <p:sp>
        <p:nvSpPr>
          <p:cNvPr id="9" name="object 9"/>
          <p:cNvSpPr txBox="1"/>
          <p:nvPr/>
        </p:nvSpPr>
        <p:spPr>
          <a:xfrm>
            <a:off x="511320" y="3570964"/>
            <a:ext cx="2705100" cy="371897"/>
          </a:xfrm>
          <a:prstGeom prst="rect">
            <a:avLst/>
          </a:prstGeom>
        </p:spPr>
        <p:txBody>
          <a:bodyPr vert="horz" wrap="square" lIns="0" tIns="12700" rIns="0" bIns="0" rtlCol="0">
            <a:spAutoFit/>
          </a:bodyPr>
          <a:lstStyle/>
          <a:p>
            <a:pPr marL="12700">
              <a:lnSpc>
                <a:spcPts val="1430"/>
              </a:lnSpc>
              <a:spcBef>
                <a:spcPts val="100"/>
              </a:spcBef>
            </a:pPr>
            <a:r>
              <a:rPr sz="1200" spc="-5" dirty="0">
                <a:solidFill>
                  <a:prstClr val="black"/>
                </a:solidFill>
                <a:latin typeface="Verdana"/>
                <a:cs typeface="Verdana"/>
              </a:rPr>
              <a:t>Con:</a:t>
            </a:r>
            <a:endParaRPr sz="1200">
              <a:solidFill>
                <a:prstClr val="black"/>
              </a:solidFill>
              <a:latin typeface="Verdana"/>
              <a:cs typeface="Verdana"/>
            </a:endParaRPr>
          </a:p>
          <a:p>
            <a:pPr marL="317500" indent="-282575">
              <a:lnSpc>
                <a:spcPts val="1435"/>
              </a:lnSpc>
              <a:buClr>
                <a:srgbClr val="B10639"/>
              </a:buClr>
              <a:buFont typeface="Arial MT"/>
              <a:buChar char="•"/>
              <a:tabLst>
                <a:tab pos="316865" algn="l"/>
                <a:tab pos="317500" algn="l"/>
              </a:tabLst>
            </a:pPr>
            <a:r>
              <a:rPr sz="1200" spc="-5" dirty="0">
                <a:solidFill>
                  <a:prstClr val="black"/>
                </a:solidFill>
                <a:latin typeface="Verdana"/>
                <a:cs typeface="Verdana"/>
              </a:rPr>
              <a:t>Sequential</a:t>
            </a:r>
            <a:r>
              <a:rPr sz="1200" spc="-30" dirty="0">
                <a:solidFill>
                  <a:prstClr val="black"/>
                </a:solidFill>
                <a:latin typeface="Verdana"/>
                <a:cs typeface="Verdana"/>
              </a:rPr>
              <a:t> </a:t>
            </a:r>
            <a:r>
              <a:rPr sz="1200" spc="-5" dirty="0">
                <a:solidFill>
                  <a:prstClr val="black"/>
                </a:solidFill>
                <a:latin typeface="Verdana"/>
                <a:cs typeface="Verdana"/>
              </a:rPr>
              <a:t>generation</a:t>
            </a:r>
            <a:r>
              <a:rPr sz="1200" spc="-30" dirty="0">
                <a:solidFill>
                  <a:prstClr val="black"/>
                </a:solidFill>
                <a:latin typeface="Verdana"/>
                <a:cs typeface="Verdana"/>
              </a:rPr>
              <a:t> </a:t>
            </a:r>
            <a:r>
              <a:rPr sz="1200" spc="-5" dirty="0">
                <a:solidFill>
                  <a:prstClr val="black"/>
                </a:solidFill>
                <a:latin typeface="Verdana"/>
                <a:cs typeface="Verdana"/>
              </a:rPr>
              <a:t>=&gt;</a:t>
            </a:r>
            <a:r>
              <a:rPr sz="1200" spc="-30" dirty="0">
                <a:solidFill>
                  <a:prstClr val="black"/>
                </a:solidFill>
                <a:latin typeface="Verdana"/>
                <a:cs typeface="Verdana"/>
              </a:rPr>
              <a:t> </a:t>
            </a:r>
            <a:r>
              <a:rPr sz="1200" spc="-5" dirty="0">
                <a:solidFill>
                  <a:prstClr val="black"/>
                </a:solidFill>
                <a:latin typeface="Verdana"/>
                <a:cs typeface="Verdana"/>
              </a:rPr>
              <a:t>slow</a:t>
            </a:r>
            <a:endParaRPr sz="1200">
              <a:solidFill>
                <a:prstClr val="black"/>
              </a:solidFill>
              <a:latin typeface="Verdana"/>
              <a:cs typeface="Verdana"/>
            </a:endParaRPr>
          </a:p>
        </p:txBody>
      </p:sp>
      <p:pic>
        <p:nvPicPr>
          <p:cNvPr id="12" name="Picture 2" descr="E:\NIET\Project\xLogo11.png.pagespeed.ic.pydHLuCQEZ.png">
            <a:extLst>
              <a:ext uri="{FF2B5EF4-FFF2-40B4-BE49-F238E27FC236}">
                <a16:creationId xmlns:a16="http://schemas.microsoft.com/office/drawing/2014/main" id="{51ED10BD-0145-F22A-B5C3-CA7F8B6A226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Title 1">
            <a:extLst>
              <a:ext uri="{FF2B5EF4-FFF2-40B4-BE49-F238E27FC236}">
                <a16:creationId xmlns:a16="http://schemas.microsoft.com/office/drawing/2014/main" id="{1D6862C4-CBB3-297B-162F-6E80DDF48E48}"/>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PixelCNN</a:t>
            </a: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 vs </a:t>
            </a:r>
            <a:r>
              <a:rPr kumimoji="0" lang="en-US" sz="2400" b="1" i="0" u="none" strike="noStrike" kern="0" cap="none" spc="0" normalizeH="0" baseline="0" noProof="0" dirty="0" err="1">
                <a:ln>
                  <a:noFill/>
                </a:ln>
                <a:solidFill>
                  <a:prstClr val="black"/>
                </a:solidFill>
                <a:effectLst/>
                <a:uLnTx/>
                <a:uFillTx/>
                <a:latin typeface="Calibri" panose="020F0502020204030204"/>
                <a:ea typeface="+mn-ea"/>
                <a:cs typeface="+mn-cs"/>
              </a:rPr>
              <a:t>PixelRNN</a:t>
            </a:r>
            <a:endPar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0126" y="5727135"/>
            <a:ext cx="2687955"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Deep</a:t>
            </a:r>
            <a:r>
              <a:rPr sz="1200" spc="-25"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for</a:t>
            </a:r>
            <a:r>
              <a:rPr sz="1200" spc="-25" dirty="0">
                <a:solidFill>
                  <a:srgbClr val="313131"/>
                </a:solidFill>
                <a:latin typeface="Verdana"/>
                <a:cs typeface="Verdana"/>
              </a:rPr>
              <a:t> </a:t>
            </a:r>
            <a:r>
              <a:rPr sz="1200" spc="-5" dirty="0">
                <a:solidFill>
                  <a:srgbClr val="313131"/>
                </a:solidFill>
                <a:latin typeface="Verdana"/>
                <a:cs typeface="Verdana"/>
              </a:rPr>
              <a:t>Computer</a:t>
            </a:r>
            <a:r>
              <a:rPr sz="1200" spc="-20" dirty="0">
                <a:solidFill>
                  <a:srgbClr val="313131"/>
                </a:solidFill>
                <a:latin typeface="Verdana"/>
                <a:cs typeface="Verdana"/>
              </a:rPr>
              <a:t> </a:t>
            </a:r>
            <a:r>
              <a:rPr sz="1200" spc="-5" dirty="0">
                <a:solidFill>
                  <a:srgbClr val="313131"/>
                </a:solidFill>
                <a:latin typeface="Verdana"/>
                <a:cs typeface="Verdana"/>
              </a:rPr>
              <a:t>Vision</a:t>
            </a:r>
            <a:endParaRPr sz="1200">
              <a:solidFill>
                <a:prstClr val="black"/>
              </a:solidFill>
              <a:latin typeface="Verdana"/>
              <a:cs typeface="Verdana"/>
            </a:endParaRPr>
          </a:p>
        </p:txBody>
      </p:sp>
      <p:sp>
        <p:nvSpPr>
          <p:cNvPr id="3" name="object 3"/>
          <p:cNvSpPr/>
          <p:nvPr/>
        </p:nvSpPr>
        <p:spPr>
          <a:xfrm>
            <a:off x="177169" y="857252"/>
            <a:ext cx="7239000" cy="108585"/>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a:solidFill>
                <a:prstClr val="black"/>
              </a:solidFill>
              <a:latin typeface="Calibri"/>
            </a:endParaRPr>
          </a:p>
        </p:txBody>
      </p:sp>
      <p:sp>
        <p:nvSpPr>
          <p:cNvPr id="4" name="object 4"/>
          <p:cNvSpPr/>
          <p:nvPr/>
        </p:nvSpPr>
        <p:spPr>
          <a:xfrm>
            <a:off x="177169" y="1888828"/>
            <a:ext cx="7239000" cy="25400"/>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a:solidFill>
                <a:prstClr val="black"/>
              </a:solidFill>
              <a:latin typeface="Calibri"/>
            </a:endParaRPr>
          </a:p>
        </p:txBody>
      </p:sp>
      <p:sp>
        <p:nvSpPr>
          <p:cNvPr id="6" name="object 6"/>
          <p:cNvSpPr txBox="1"/>
          <p:nvPr/>
        </p:nvSpPr>
        <p:spPr>
          <a:xfrm>
            <a:off x="8371500" y="5734687"/>
            <a:ext cx="67691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Slide</a:t>
            </a:r>
            <a:r>
              <a:rPr sz="1050" spc="-75" dirty="0">
                <a:solidFill>
                  <a:srgbClr val="313131"/>
                </a:solidFill>
                <a:latin typeface="Verdana"/>
                <a:cs typeface="Verdana"/>
              </a:rPr>
              <a:t> </a:t>
            </a:r>
            <a:r>
              <a:rPr sz="1050" spc="-5" dirty="0">
                <a:solidFill>
                  <a:srgbClr val="313131"/>
                </a:solidFill>
                <a:latin typeface="Verdana"/>
                <a:cs typeface="Verdana"/>
              </a:rPr>
              <a:t>#23</a:t>
            </a:r>
            <a:endParaRPr sz="1050">
              <a:solidFill>
                <a:prstClr val="black"/>
              </a:solidFill>
              <a:latin typeface="Verdana"/>
              <a:cs typeface="Verdana"/>
            </a:endParaRPr>
          </a:p>
        </p:txBody>
      </p:sp>
      <p:sp>
        <p:nvSpPr>
          <p:cNvPr id="51" name="Footer Placeholder 50">
            <a:extLst>
              <a:ext uri="{FF2B5EF4-FFF2-40B4-BE49-F238E27FC236}">
                <a16:creationId xmlns:a16="http://schemas.microsoft.com/office/drawing/2014/main" id="{FC839046-3672-1498-FE09-B0124542361A}"/>
              </a:ext>
            </a:extLst>
          </p:cNvPr>
          <p:cNvSpPr>
            <a:spLocks noGrp="1"/>
          </p:cNvSpPr>
          <p:nvPr>
            <p:ph type="ftr" sz="quarter" idx="5"/>
          </p:nvPr>
        </p:nvSpPr>
        <p:spPr/>
        <p:txBody>
          <a:bodyPr/>
          <a:lstStyle/>
          <a:p>
            <a:pPr>
              <a:spcBef>
                <a:spcPts val="5"/>
              </a:spcBef>
            </a:pPr>
            <a:endParaRPr lang="en-IN" spc="-5" dirty="0"/>
          </a:p>
        </p:txBody>
      </p:sp>
      <p:sp>
        <p:nvSpPr>
          <p:cNvPr id="7" name="object 7"/>
          <p:cNvSpPr txBox="1">
            <a:spLocks noGrp="1"/>
          </p:cNvSpPr>
          <p:nvPr>
            <p:ph type="title" idx="4294967295"/>
          </p:nvPr>
        </p:nvSpPr>
        <p:spPr>
          <a:xfrm>
            <a:off x="1" y="1092200"/>
            <a:ext cx="4130675" cy="330200"/>
          </a:xfrm>
          <a:prstGeom prst="rect">
            <a:avLst/>
          </a:prstGeom>
        </p:spPr>
        <p:txBody>
          <a:bodyPr vert="horz" wrap="square" lIns="0" tIns="12700" rIns="0" bIns="0" rtlCol="0">
            <a:spAutoFit/>
          </a:bodyPr>
          <a:lstStyle/>
          <a:p>
            <a:pPr marL="12700">
              <a:spcBef>
                <a:spcPts val="100"/>
              </a:spcBef>
            </a:pPr>
            <a:r>
              <a:rPr spc="-5" dirty="0"/>
              <a:t>Taxonomy</a:t>
            </a:r>
            <a:r>
              <a:rPr spc="-35" dirty="0"/>
              <a:t> </a:t>
            </a:r>
            <a:r>
              <a:rPr spc="-5" dirty="0"/>
              <a:t>of</a:t>
            </a:r>
            <a:r>
              <a:rPr spc="-30" dirty="0"/>
              <a:t> </a:t>
            </a:r>
            <a:r>
              <a:rPr spc="-5" dirty="0"/>
              <a:t>Generative</a:t>
            </a:r>
            <a:r>
              <a:rPr spc="-30" dirty="0"/>
              <a:t> </a:t>
            </a:r>
            <a:r>
              <a:rPr spc="-5" dirty="0"/>
              <a:t>Models</a:t>
            </a:r>
          </a:p>
        </p:txBody>
      </p:sp>
      <p:sp>
        <p:nvSpPr>
          <p:cNvPr id="8" name="object 8"/>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232308" y="5731503"/>
            <a:ext cx="126365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Generative</a:t>
            </a:r>
            <a:r>
              <a:rPr sz="1050" spc="-75" dirty="0">
                <a:solidFill>
                  <a:srgbClr val="313131"/>
                </a:solidFill>
                <a:latin typeface="Verdana"/>
                <a:cs typeface="Verdana"/>
              </a:rPr>
              <a:t> </a:t>
            </a:r>
            <a:r>
              <a:rPr sz="1050" spc="-5" dirty="0">
                <a:solidFill>
                  <a:srgbClr val="313131"/>
                </a:solidFill>
                <a:latin typeface="Verdana"/>
                <a:cs typeface="Verdana"/>
              </a:rPr>
              <a:t>Models</a:t>
            </a:r>
            <a:endParaRPr sz="1050">
              <a:solidFill>
                <a:prstClr val="black"/>
              </a:solidFill>
              <a:latin typeface="Verdana"/>
              <a:cs typeface="Verdana"/>
            </a:endParaRPr>
          </a:p>
        </p:txBody>
      </p:sp>
      <p:sp>
        <p:nvSpPr>
          <p:cNvPr id="10" name="object 10"/>
          <p:cNvSpPr txBox="1"/>
          <p:nvPr/>
        </p:nvSpPr>
        <p:spPr>
          <a:xfrm>
            <a:off x="4852733" y="5592489"/>
            <a:ext cx="3733165" cy="105157"/>
          </a:xfrm>
          <a:prstGeom prst="rect">
            <a:avLst/>
          </a:prstGeom>
        </p:spPr>
        <p:txBody>
          <a:bodyPr vert="horz" wrap="square" lIns="0" tIns="12700" rIns="0" bIns="0" rtlCol="0">
            <a:spAutoFit/>
          </a:bodyPr>
          <a:lstStyle/>
          <a:p>
            <a:pPr marL="12700">
              <a:spcBef>
                <a:spcPts val="100"/>
              </a:spcBef>
            </a:pPr>
            <a:r>
              <a:rPr sz="600" spc="-5" dirty="0">
                <a:solidFill>
                  <a:prstClr val="black"/>
                </a:solidFill>
                <a:latin typeface="Verdana"/>
                <a:cs typeface="Verdana"/>
              </a:rPr>
              <a:t>Figure</a:t>
            </a:r>
            <a:r>
              <a:rPr sz="600" spc="-10" dirty="0">
                <a:solidFill>
                  <a:prstClr val="black"/>
                </a:solidFill>
                <a:latin typeface="Verdana"/>
                <a:cs typeface="Verdana"/>
              </a:rPr>
              <a:t> </a:t>
            </a:r>
            <a:r>
              <a:rPr sz="600" spc="-5" dirty="0">
                <a:solidFill>
                  <a:prstClr val="black"/>
                </a:solidFill>
                <a:latin typeface="Verdana"/>
                <a:cs typeface="Verdana"/>
              </a:rPr>
              <a:t>copyright</a:t>
            </a:r>
            <a:r>
              <a:rPr sz="600" spc="-10" dirty="0">
                <a:solidFill>
                  <a:prstClr val="black"/>
                </a:solidFill>
                <a:latin typeface="Verdana"/>
                <a:cs typeface="Verdana"/>
              </a:rPr>
              <a:t> </a:t>
            </a:r>
            <a:r>
              <a:rPr sz="600" spc="-5" dirty="0">
                <a:solidFill>
                  <a:prstClr val="black"/>
                </a:solidFill>
                <a:latin typeface="Verdana"/>
                <a:cs typeface="Verdana"/>
              </a:rPr>
              <a:t>and</a:t>
            </a:r>
            <a:r>
              <a:rPr sz="600" spc="-10" dirty="0">
                <a:solidFill>
                  <a:prstClr val="black"/>
                </a:solidFill>
                <a:latin typeface="Verdana"/>
                <a:cs typeface="Verdana"/>
              </a:rPr>
              <a:t> </a:t>
            </a:r>
            <a:r>
              <a:rPr sz="600" spc="-5" dirty="0">
                <a:solidFill>
                  <a:prstClr val="black"/>
                </a:solidFill>
                <a:latin typeface="Verdana"/>
                <a:cs typeface="Verdana"/>
              </a:rPr>
              <a:t>adapted from</a:t>
            </a:r>
            <a:r>
              <a:rPr sz="600" spc="-10" dirty="0">
                <a:solidFill>
                  <a:prstClr val="black"/>
                </a:solidFill>
                <a:latin typeface="Verdana"/>
                <a:cs typeface="Verdana"/>
              </a:rPr>
              <a:t> </a:t>
            </a:r>
            <a:r>
              <a:rPr sz="600" spc="-5" dirty="0">
                <a:solidFill>
                  <a:prstClr val="black"/>
                </a:solidFill>
                <a:latin typeface="Verdana"/>
                <a:cs typeface="Verdana"/>
              </a:rPr>
              <a:t>Ian</a:t>
            </a:r>
            <a:r>
              <a:rPr sz="600" spc="-10" dirty="0">
                <a:solidFill>
                  <a:prstClr val="black"/>
                </a:solidFill>
                <a:latin typeface="Verdana"/>
                <a:cs typeface="Verdana"/>
              </a:rPr>
              <a:t> </a:t>
            </a:r>
            <a:r>
              <a:rPr sz="600" spc="-5" dirty="0">
                <a:solidFill>
                  <a:prstClr val="black"/>
                </a:solidFill>
                <a:latin typeface="Verdana"/>
                <a:cs typeface="Verdana"/>
              </a:rPr>
              <a:t>Goodfellow,</a:t>
            </a:r>
            <a:r>
              <a:rPr sz="600" spc="-10" dirty="0">
                <a:solidFill>
                  <a:prstClr val="black"/>
                </a:solidFill>
                <a:latin typeface="Verdana"/>
                <a:cs typeface="Verdana"/>
              </a:rPr>
              <a:t> </a:t>
            </a:r>
            <a:r>
              <a:rPr sz="600" spc="-5" dirty="0">
                <a:solidFill>
                  <a:prstClr val="black"/>
                </a:solidFill>
                <a:latin typeface="Verdana"/>
                <a:cs typeface="Verdana"/>
              </a:rPr>
              <a:t>Tutorial</a:t>
            </a:r>
            <a:r>
              <a:rPr sz="600" spc="-10" dirty="0">
                <a:solidFill>
                  <a:prstClr val="black"/>
                </a:solidFill>
                <a:latin typeface="Verdana"/>
                <a:cs typeface="Verdana"/>
              </a:rPr>
              <a:t> </a:t>
            </a:r>
            <a:r>
              <a:rPr sz="600" spc="-5" dirty="0">
                <a:solidFill>
                  <a:prstClr val="black"/>
                </a:solidFill>
                <a:latin typeface="Verdana"/>
                <a:cs typeface="Verdana"/>
              </a:rPr>
              <a:t>on Generative</a:t>
            </a:r>
            <a:r>
              <a:rPr sz="600" spc="-10" dirty="0">
                <a:solidFill>
                  <a:prstClr val="black"/>
                </a:solidFill>
                <a:latin typeface="Verdana"/>
                <a:cs typeface="Verdana"/>
              </a:rPr>
              <a:t> </a:t>
            </a:r>
            <a:r>
              <a:rPr sz="600" spc="-5" dirty="0">
                <a:solidFill>
                  <a:prstClr val="black"/>
                </a:solidFill>
                <a:latin typeface="Verdana"/>
                <a:cs typeface="Verdana"/>
              </a:rPr>
              <a:t>Adversarial</a:t>
            </a:r>
            <a:r>
              <a:rPr sz="600" spc="-10" dirty="0">
                <a:solidFill>
                  <a:prstClr val="black"/>
                </a:solidFill>
                <a:latin typeface="Verdana"/>
                <a:cs typeface="Verdana"/>
              </a:rPr>
              <a:t> </a:t>
            </a:r>
            <a:r>
              <a:rPr sz="600" spc="-5" dirty="0">
                <a:solidFill>
                  <a:prstClr val="black"/>
                </a:solidFill>
                <a:latin typeface="Verdana"/>
                <a:cs typeface="Verdana"/>
              </a:rPr>
              <a:t>Networks,</a:t>
            </a:r>
            <a:endParaRPr sz="600">
              <a:solidFill>
                <a:prstClr val="black"/>
              </a:solidFill>
              <a:latin typeface="Verdana"/>
              <a:cs typeface="Verdana"/>
            </a:endParaRPr>
          </a:p>
        </p:txBody>
      </p:sp>
      <p:sp>
        <p:nvSpPr>
          <p:cNvPr id="11" name="object 11"/>
          <p:cNvSpPr txBox="1"/>
          <p:nvPr/>
        </p:nvSpPr>
        <p:spPr>
          <a:xfrm>
            <a:off x="4852733" y="5687739"/>
            <a:ext cx="247015" cy="105157"/>
          </a:xfrm>
          <a:prstGeom prst="rect">
            <a:avLst/>
          </a:prstGeom>
        </p:spPr>
        <p:txBody>
          <a:bodyPr vert="horz" wrap="square" lIns="0" tIns="12700" rIns="0" bIns="0" rtlCol="0">
            <a:spAutoFit/>
          </a:bodyPr>
          <a:lstStyle/>
          <a:p>
            <a:pPr marL="12700">
              <a:spcBef>
                <a:spcPts val="100"/>
              </a:spcBef>
            </a:pPr>
            <a:r>
              <a:rPr sz="600" spc="-5" dirty="0">
                <a:solidFill>
                  <a:prstClr val="black"/>
                </a:solidFill>
                <a:latin typeface="Verdana"/>
                <a:cs typeface="Verdana"/>
              </a:rPr>
              <a:t>2017.</a:t>
            </a:r>
            <a:endParaRPr sz="600">
              <a:solidFill>
                <a:prstClr val="black"/>
              </a:solidFill>
              <a:latin typeface="Verdana"/>
              <a:cs typeface="Verdana"/>
            </a:endParaRPr>
          </a:p>
        </p:txBody>
      </p:sp>
      <p:sp>
        <p:nvSpPr>
          <p:cNvPr id="12" name="object 12"/>
          <p:cNvSpPr txBox="1"/>
          <p:nvPr/>
        </p:nvSpPr>
        <p:spPr>
          <a:xfrm>
            <a:off x="296141" y="4851186"/>
            <a:ext cx="753745" cy="166712"/>
          </a:xfrm>
          <a:prstGeom prst="rect">
            <a:avLst/>
          </a:prstGeom>
        </p:spPr>
        <p:txBody>
          <a:bodyPr vert="horz" wrap="square" lIns="0" tIns="12700" rIns="0" bIns="0" rtlCol="0">
            <a:spAutoFit/>
          </a:bodyPr>
          <a:lstStyle/>
          <a:p>
            <a:pPr marL="165100" indent="-152400">
              <a:spcBef>
                <a:spcPts val="100"/>
              </a:spcBef>
              <a:buClr>
                <a:srgbClr val="000000"/>
              </a:buClr>
              <a:buFont typeface="Arial MT"/>
              <a:buChar char="•"/>
              <a:tabLst>
                <a:tab pos="165100" algn="l"/>
              </a:tabLst>
            </a:pPr>
            <a:r>
              <a:rPr sz="1000" dirty="0">
                <a:solidFill>
                  <a:srgbClr val="43484C"/>
                </a:solidFill>
                <a:latin typeface="Verdana"/>
                <a:cs typeface="Verdana"/>
              </a:rPr>
              <a:t>PixelCNN</a:t>
            </a:r>
            <a:endParaRPr sz="1000">
              <a:solidFill>
                <a:prstClr val="black"/>
              </a:solidFill>
              <a:latin typeface="Verdana"/>
              <a:cs typeface="Verdana"/>
            </a:endParaRPr>
          </a:p>
        </p:txBody>
      </p:sp>
      <p:sp>
        <p:nvSpPr>
          <p:cNvPr id="13" name="object 13"/>
          <p:cNvSpPr txBox="1"/>
          <p:nvPr/>
        </p:nvSpPr>
        <p:spPr>
          <a:xfrm>
            <a:off x="46737" y="4199905"/>
            <a:ext cx="2000885" cy="667385"/>
          </a:xfrm>
          <a:prstGeom prst="rect">
            <a:avLst/>
          </a:prstGeom>
        </p:spPr>
        <p:txBody>
          <a:bodyPr vert="horz" wrap="square" lIns="0" tIns="12700" rIns="0" bIns="0" rtlCol="0">
            <a:spAutoFit/>
          </a:bodyPr>
          <a:lstStyle/>
          <a:p>
            <a:pPr marL="226060" marR="5080" indent="-226060">
              <a:lnSpc>
                <a:spcPct val="156400"/>
              </a:lnSpc>
              <a:spcBef>
                <a:spcPts val="100"/>
              </a:spcBef>
              <a:buClr>
                <a:srgbClr val="000000"/>
              </a:buClr>
              <a:buFont typeface="Yu Gothic UI"/>
              <a:buChar char="✓"/>
              <a:tabLst>
                <a:tab pos="226060" algn="l"/>
              </a:tabLst>
            </a:pPr>
            <a:r>
              <a:rPr sz="1000" spc="-5" dirty="0">
                <a:solidFill>
                  <a:srgbClr val="43484C"/>
                </a:solidFill>
                <a:latin typeface="Verdana"/>
                <a:cs typeface="Verdana"/>
              </a:rPr>
              <a:t>Change of variables models </a:t>
            </a:r>
            <a:r>
              <a:rPr sz="1000" spc="-340" dirty="0">
                <a:solidFill>
                  <a:srgbClr val="43484C"/>
                </a:solidFill>
                <a:latin typeface="Verdana"/>
                <a:cs typeface="Verdana"/>
              </a:rPr>
              <a:t> </a:t>
            </a:r>
            <a:r>
              <a:rPr sz="1000" spc="-5" dirty="0">
                <a:solidFill>
                  <a:srgbClr val="43484C"/>
                </a:solidFill>
                <a:latin typeface="Verdana"/>
                <a:cs typeface="Verdana"/>
              </a:rPr>
              <a:t>Fully</a:t>
            </a:r>
            <a:r>
              <a:rPr sz="1000" spc="-15" dirty="0">
                <a:solidFill>
                  <a:srgbClr val="43484C"/>
                </a:solidFill>
                <a:latin typeface="Verdana"/>
                <a:cs typeface="Verdana"/>
              </a:rPr>
              <a:t> </a:t>
            </a:r>
            <a:r>
              <a:rPr sz="1000" spc="-5" dirty="0">
                <a:solidFill>
                  <a:srgbClr val="43484C"/>
                </a:solidFill>
                <a:latin typeface="Verdana"/>
                <a:cs typeface="Verdana"/>
              </a:rPr>
              <a:t>Visible</a:t>
            </a:r>
            <a:r>
              <a:rPr sz="1000" spc="-15" dirty="0">
                <a:solidFill>
                  <a:srgbClr val="43484C"/>
                </a:solidFill>
                <a:latin typeface="Verdana"/>
                <a:cs typeface="Verdana"/>
              </a:rPr>
              <a:t> </a:t>
            </a:r>
            <a:r>
              <a:rPr sz="1000" spc="-5" dirty="0">
                <a:solidFill>
                  <a:srgbClr val="43484C"/>
                </a:solidFill>
                <a:latin typeface="Verdana"/>
                <a:cs typeface="Verdana"/>
              </a:rPr>
              <a:t>Belief</a:t>
            </a:r>
            <a:r>
              <a:rPr sz="1000" spc="-15" dirty="0">
                <a:solidFill>
                  <a:srgbClr val="43484C"/>
                </a:solidFill>
                <a:latin typeface="Verdana"/>
                <a:cs typeface="Verdana"/>
              </a:rPr>
              <a:t> </a:t>
            </a:r>
            <a:r>
              <a:rPr sz="1000" spc="-5" dirty="0">
                <a:solidFill>
                  <a:srgbClr val="43484C"/>
                </a:solidFill>
                <a:latin typeface="Verdana"/>
                <a:cs typeface="Verdana"/>
              </a:rPr>
              <a:t>Nets</a:t>
            </a:r>
            <a:endParaRPr sz="1000">
              <a:solidFill>
                <a:prstClr val="black"/>
              </a:solidFill>
              <a:latin typeface="Verdana"/>
              <a:cs typeface="Verdana"/>
            </a:endParaRPr>
          </a:p>
          <a:p>
            <a:pPr marL="414020" lvl="1" indent="-153035">
              <a:spcBef>
                <a:spcPts val="100"/>
              </a:spcBef>
              <a:buClr>
                <a:srgbClr val="000000"/>
              </a:buClr>
              <a:buFont typeface="Arial MT"/>
              <a:buChar char="•"/>
              <a:tabLst>
                <a:tab pos="414655" algn="l"/>
              </a:tabLst>
            </a:pPr>
            <a:r>
              <a:rPr sz="1000" dirty="0">
                <a:solidFill>
                  <a:srgbClr val="43484C"/>
                </a:solidFill>
                <a:latin typeface="Verdana"/>
                <a:cs typeface="Verdana"/>
              </a:rPr>
              <a:t>PixelRNN</a:t>
            </a:r>
            <a:endParaRPr sz="1000">
              <a:solidFill>
                <a:prstClr val="black"/>
              </a:solidFill>
              <a:latin typeface="Verdana"/>
              <a:cs typeface="Verdana"/>
            </a:endParaRPr>
          </a:p>
        </p:txBody>
      </p:sp>
      <p:sp>
        <p:nvSpPr>
          <p:cNvPr id="14" name="object 14"/>
          <p:cNvSpPr txBox="1"/>
          <p:nvPr/>
        </p:nvSpPr>
        <p:spPr>
          <a:xfrm>
            <a:off x="2007978" y="4918711"/>
            <a:ext cx="155194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Variational</a:t>
            </a:r>
            <a:r>
              <a:rPr sz="1000" spc="-70" dirty="0">
                <a:solidFill>
                  <a:srgbClr val="43484C"/>
                </a:solidFill>
                <a:latin typeface="Verdana"/>
                <a:cs typeface="Verdana"/>
              </a:rPr>
              <a:t> </a:t>
            </a:r>
            <a:r>
              <a:rPr sz="1000" spc="-5" dirty="0">
                <a:solidFill>
                  <a:srgbClr val="43484C"/>
                </a:solidFill>
                <a:latin typeface="Verdana"/>
                <a:cs typeface="Verdana"/>
              </a:rPr>
              <a:t>Autoencoder</a:t>
            </a:r>
            <a:endParaRPr sz="1000">
              <a:solidFill>
                <a:prstClr val="black"/>
              </a:solidFill>
              <a:latin typeface="Verdana"/>
              <a:cs typeface="Verdana"/>
            </a:endParaRPr>
          </a:p>
        </p:txBody>
      </p:sp>
      <p:sp>
        <p:nvSpPr>
          <p:cNvPr id="15" name="object 15"/>
          <p:cNvSpPr/>
          <p:nvPr/>
        </p:nvSpPr>
        <p:spPr>
          <a:xfrm>
            <a:off x="3182785" y="2113411"/>
            <a:ext cx="1695450" cy="539750"/>
          </a:xfrm>
          <a:custGeom>
            <a:avLst/>
            <a:gdLst/>
            <a:ahLst/>
            <a:cxnLst/>
            <a:rect l="l" t="t" r="r" b="b"/>
            <a:pathLst>
              <a:path w="1695450" h="539750">
                <a:moveTo>
                  <a:pt x="1605151" y="539248"/>
                </a:moveTo>
                <a:lnTo>
                  <a:pt x="89876" y="539248"/>
                </a:lnTo>
                <a:lnTo>
                  <a:pt x="54892" y="532186"/>
                </a:lnTo>
                <a:lnTo>
                  <a:pt x="26324" y="512924"/>
                </a:lnTo>
                <a:lnTo>
                  <a:pt x="7062" y="484356"/>
                </a:lnTo>
                <a:lnTo>
                  <a:pt x="0" y="449372"/>
                </a:lnTo>
                <a:lnTo>
                  <a:pt x="0" y="89876"/>
                </a:lnTo>
                <a:lnTo>
                  <a:pt x="7062" y="54892"/>
                </a:lnTo>
                <a:lnTo>
                  <a:pt x="26324" y="26324"/>
                </a:lnTo>
                <a:lnTo>
                  <a:pt x="54892" y="7062"/>
                </a:lnTo>
                <a:lnTo>
                  <a:pt x="89876" y="0"/>
                </a:lnTo>
                <a:lnTo>
                  <a:pt x="1605151" y="0"/>
                </a:lnTo>
                <a:lnTo>
                  <a:pt x="1655015" y="15100"/>
                </a:lnTo>
                <a:lnTo>
                  <a:pt x="1688186" y="55482"/>
                </a:lnTo>
                <a:lnTo>
                  <a:pt x="1695027" y="89876"/>
                </a:lnTo>
                <a:lnTo>
                  <a:pt x="1695027" y="449372"/>
                </a:lnTo>
                <a:lnTo>
                  <a:pt x="1687965" y="484356"/>
                </a:lnTo>
                <a:lnTo>
                  <a:pt x="1668703" y="512924"/>
                </a:lnTo>
                <a:lnTo>
                  <a:pt x="1640135" y="532186"/>
                </a:lnTo>
                <a:lnTo>
                  <a:pt x="1605151" y="539248"/>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16" name="object 16"/>
          <p:cNvSpPr txBox="1"/>
          <p:nvPr/>
        </p:nvSpPr>
        <p:spPr>
          <a:xfrm>
            <a:off x="3404939" y="2279024"/>
            <a:ext cx="125031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Generative</a:t>
            </a:r>
            <a:r>
              <a:rPr sz="1100" spc="-75" dirty="0">
                <a:solidFill>
                  <a:srgbClr val="43484C"/>
                </a:solidFill>
                <a:latin typeface="Verdana"/>
                <a:cs typeface="Verdana"/>
              </a:rPr>
              <a:t> </a:t>
            </a:r>
            <a:r>
              <a:rPr sz="1100" spc="-5" dirty="0">
                <a:solidFill>
                  <a:srgbClr val="43484C"/>
                </a:solidFill>
                <a:latin typeface="Verdana"/>
                <a:cs typeface="Verdana"/>
              </a:rPr>
              <a:t>Model</a:t>
            </a:r>
            <a:endParaRPr sz="1100">
              <a:solidFill>
                <a:prstClr val="black"/>
              </a:solidFill>
              <a:latin typeface="Verdana"/>
              <a:cs typeface="Verdana"/>
            </a:endParaRPr>
          </a:p>
        </p:txBody>
      </p:sp>
      <p:sp>
        <p:nvSpPr>
          <p:cNvPr id="17" name="object 17"/>
          <p:cNvSpPr/>
          <p:nvPr/>
        </p:nvSpPr>
        <p:spPr>
          <a:xfrm>
            <a:off x="1328496" y="2830894"/>
            <a:ext cx="1695450" cy="514350"/>
          </a:xfrm>
          <a:custGeom>
            <a:avLst/>
            <a:gdLst/>
            <a:ahLst/>
            <a:cxnLst/>
            <a:rect l="l" t="t" r="r" b="b"/>
            <a:pathLst>
              <a:path w="1695450" h="514350">
                <a:moveTo>
                  <a:pt x="1609322" y="514220"/>
                </a:moveTo>
                <a:lnTo>
                  <a:pt x="85705" y="514220"/>
                </a:lnTo>
                <a:lnTo>
                  <a:pt x="52344" y="507485"/>
                </a:lnTo>
                <a:lnTo>
                  <a:pt x="25102" y="489118"/>
                </a:lnTo>
                <a:lnTo>
                  <a:pt x="6735" y="461876"/>
                </a:lnTo>
                <a:lnTo>
                  <a:pt x="0" y="428515"/>
                </a:lnTo>
                <a:lnTo>
                  <a:pt x="0" y="85705"/>
                </a:lnTo>
                <a:lnTo>
                  <a:pt x="6735" y="52344"/>
                </a:lnTo>
                <a:lnTo>
                  <a:pt x="25102" y="25102"/>
                </a:lnTo>
                <a:lnTo>
                  <a:pt x="52344" y="6735"/>
                </a:lnTo>
                <a:lnTo>
                  <a:pt x="85705" y="0"/>
                </a:lnTo>
                <a:lnTo>
                  <a:pt x="1609322" y="0"/>
                </a:lnTo>
                <a:lnTo>
                  <a:pt x="1656872" y="14399"/>
                </a:lnTo>
                <a:lnTo>
                  <a:pt x="1688504" y="52907"/>
                </a:lnTo>
                <a:lnTo>
                  <a:pt x="1695027" y="85705"/>
                </a:lnTo>
                <a:lnTo>
                  <a:pt x="1695027" y="428515"/>
                </a:lnTo>
                <a:lnTo>
                  <a:pt x="1688292" y="461876"/>
                </a:lnTo>
                <a:lnTo>
                  <a:pt x="1669925" y="489118"/>
                </a:lnTo>
                <a:lnTo>
                  <a:pt x="1642683" y="507485"/>
                </a:lnTo>
                <a:lnTo>
                  <a:pt x="1609322" y="514220"/>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18" name="object 18"/>
          <p:cNvSpPr txBox="1"/>
          <p:nvPr/>
        </p:nvSpPr>
        <p:spPr>
          <a:xfrm>
            <a:off x="1624640" y="2983992"/>
            <a:ext cx="110236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Explicit</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19" name="object 19"/>
          <p:cNvSpPr/>
          <p:nvPr/>
        </p:nvSpPr>
        <p:spPr>
          <a:xfrm>
            <a:off x="5202119" y="2838513"/>
            <a:ext cx="1711960" cy="490220"/>
          </a:xfrm>
          <a:custGeom>
            <a:avLst/>
            <a:gdLst/>
            <a:ahLst/>
            <a:cxnLst/>
            <a:rect l="l" t="t" r="r" b="b"/>
            <a:pathLst>
              <a:path w="1711959" h="490219">
                <a:moveTo>
                  <a:pt x="1630179" y="489793"/>
                </a:moveTo>
                <a:lnTo>
                  <a:pt x="81633" y="489793"/>
                </a:lnTo>
                <a:lnTo>
                  <a:pt x="49858" y="483378"/>
                </a:lnTo>
                <a:lnTo>
                  <a:pt x="23909" y="465884"/>
                </a:lnTo>
                <a:lnTo>
                  <a:pt x="6415" y="439935"/>
                </a:lnTo>
                <a:lnTo>
                  <a:pt x="0" y="408159"/>
                </a:lnTo>
                <a:lnTo>
                  <a:pt x="0" y="81633"/>
                </a:lnTo>
                <a:lnTo>
                  <a:pt x="6415" y="49858"/>
                </a:lnTo>
                <a:lnTo>
                  <a:pt x="23909" y="23910"/>
                </a:lnTo>
                <a:lnTo>
                  <a:pt x="49858" y="6415"/>
                </a:lnTo>
                <a:lnTo>
                  <a:pt x="81633" y="0"/>
                </a:lnTo>
                <a:lnTo>
                  <a:pt x="1630179" y="0"/>
                </a:lnTo>
                <a:lnTo>
                  <a:pt x="1675469" y="13715"/>
                </a:lnTo>
                <a:lnTo>
                  <a:pt x="1705598" y="50393"/>
                </a:lnTo>
                <a:lnTo>
                  <a:pt x="1711812" y="81633"/>
                </a:lnTo>
                <a:lnTo>
                  <a:pt x="1711812" y="408159"/>
                </a:lnTo>
                <a:lnTo>
                  <a:pt x="1705397" y="439935"/>
                </a:lnTo>
                <a:lnTo>
                  <a:pt x="1687902" y="465884"/>
                </a:lnTo>
                <a:lnTo>
                  <a:pt x="1661954" y="483378"/>
                </a:lnTo>
                <a:lnTo>
                  <a:pt x="1630179" y="48979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0" name="object 20"/>
          <p:cNvSpPr txBox="1"/>
          <p:nvPr/>
        </p:nvSpPr>
        <p:spPr>
          <a:xfrm>
            <a:off x="5494683" y="2996925"/>
            <a:ext cx="112712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Implicit</a:t>
            </a:r>
            <a:r>
              <a:rPr sz="1100" spc="-6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1" name="object 21"/>
          <p:cNvSpPr/>
          <p:nvPr/>
        </p:nvSpPr>
        <p:spPr>
          <a:xfrm>
            <a:off x="4659379" y="3461779"/>
            <a:ext cx="1085850" cy="449580"/>
          </a:xfrm>
          <a:custGeom>
            <a:avLst/>
            <a:gdLst/>
            <a:ahLst/>
            <a:cxnLst/>
            <a:rect l="l" t="t" r="r" b="b"/>
            <a:pathLst>
              <a:path w="1085850" h="449580">
                <a:moveTo>
                  <a:pt x="1010636" y="449053"/>
                </a:moveTo>
                <a:lnTo>
                  <a:pt x="74843" y="449053"/>
                </a:lnTo>
                <a:lnTo>
                  <a:pt x="45710" y="443172"/>
                </a:lnTo>
                <a:lnTo>
                  <a:pt x="21921" y="427132"/>
                </a:lnTo>
                <a:lnTo>
                  <a:pt x="5881" y="403342"/>
                </a:lnTo>
                <a:lnTo>
                  <a:pt x="0" y="374210"/>
                </a:lnTo>
                <a:lnTo>
                  <a:pt x="0" y="74843"/>
                </a:lnTo>
                <a:lnTo>
                  <a:pt x="5881" y="45711"/>
                </a:lnTo>
                <a:lnTo>
                  <a:pt x="21921" y="21921"/>
                </a:lnTo>
                <a:lnTo>
                  <a:pt x="45710" y="5881"/>
                </a:lnTo>
                <a:lnTo>
                  <a:pt x="74843" y="0"/>
                </a:lnTo>
                <a:lnTo>
                  <a:pt x="1010636" y="0"/>
                </a:lnTo>
                <a:lnTo>
                  <a:pt x="1052160" y="12574"/>
                </a:lnTo>
                <a:lnTo>
                  <a:pt x="1079783" y="46202"/>
                </a:lnTo>
                <a:lnTo>
                  <a:pt x="1085480" y="74843"/>
                </a:lnTo>
                <a:lnTo>
                  <a:pt x="1085480" y="374210"/>
                </a:lnTo>
                <a:lnTo>
                  <a:pt x="1079599" y="403342"/>
                </a:lnTo>
                <a:lnTo>
                  <a:pt x="1063559" y="427132"/>
                </a:lnTo>
                <a:lnTo>
                  <a:pt x="1039769" y="443172"/>
                </a:lnTo>
                <a:lnTo>
                  <a:pt x="101063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2" name="object 22"/>
          <p:cNvSpPr txBox="1"/>
          <p:nvPr/>
        </p:nvSpPr>
        <p:spPr>
          <a:xfrm>
            <a:off x="4981246" y="3582295"/>
            <a:ext cx="441959"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Direct</a:t>
            </a:r>
            <a:endParaRPr sz="1100">
              <a:solidFill>
                <a:prstClr val="black"/>
              </a:solidFill>
              <a:latin typeface="Verdana"/>
              <a:cs typeface="Verdana"/>
            </a:endParaRPr>
          </a:p>
        </p:txBody>
      </p:sp>
      <p:sp>
        <p:nvSpPr>
          <p:cNvPr id="23" name="object 23"/>
          <p:cNvSpPr/>
          <p:nvPr/>
        </p:nvSpPr>
        <p:spPr>
          <a:xfrm>
            <a:off x="88492" y="3479577"/>
            <a:ext cx="1805305" cy="429259"/>
          </a:xfrm>
          <a:custGeom>
            <a:avLst/>
            <a:gdLst/>
            <a:ahLst/>
            <a:cxnLst/>
            <a:rect l="l" t="t" r="r" b="b"/>
            <a:pathLst>
              <a:path w="1805305" h="429260">
                <a:moveTo>
                  <a:pt x="1733695" y="429038"/>
                </a:moveTo>
                <a:lnTo>
                  <a:pt x="71507" y="429038"/>
                </a:lnTo>
                <a:lnTo>
                  <a:pt x="43673" y="423419"/>
                </a:lnTo>
                <a:lnTo>
                  <a:pt x="20944" y="408094"/>
                </a:lnTo>
                <a:lnTo>
                  <a:pt x="5619" y="385365"/>
                </a:lnTo>
                <a:lnTo>
                  <a:pt x="0" y="357530"/>
                </a:lnTo>
                <a:lnTo>
                  <a:pt x="0" y="71507"/>
                </a:lnTo>
                <a:lnTo>
                  <a:pt x="5619" y="43673"/>
                </a:lnTo>
                <a:lnTo>
                  <a:pt x="20944" y="20944"/>
                </a:lnTo>
                <a:lnTo>
                  <a:pt x="43673" y="5619"/>
                </a:lnTo>
                <a:lnTo>
                  <a:pt x="71507" y="0"/>
                </a:lnTo>
                <a:lnTo>
                  <a:pt x="1733695" y="0"/>
                </a:lnTo>
                <a:lnTo>
                  <a:pt x="1773367" y="12014"/>
                </a:lnTo>
                <a:lnTo>
                  <a:pt x="1799759" y="44142"/>
                </a:lnTo>
                <a:lnTo>
                  <a:pt x="1805202" y="71507"/>
                </a:lnTo>
                <a:lnTo>
                  <a:pt x="1805202" y="357530"/>
                </a:lnTo>
                <a:lnTo>
                  <a:pt x="1799583" y="385365"/>
                </a:lnTo>
                <a:lnTo>
                  <a:pt x="1784258" y="408094"/>
                </a:lnTo>
                <a:lnTo>
                  <a:pt x="1761529" y="423419"/>
                </a:lnTo>
                <a:lnTo>
                  <a:pt x="1733695" y="429038"/>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4" name="object 24"/>
          <p:cNvSpPr txBox="1"/>
          <p:nvPr/>
        </p:nvSpPr>
        <p:spPr>
          <a:xfrm>
            <a:off x="365254" y="3590084"/>
            <a:ext cx="125158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Tractable</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5" name="object 25"/>
          <p:cNvSpPr/>
          <p:nvPr/>
        </p:nvSpPr>
        <p:spPr>
          <a:xfrm>
            <a:off x="2408745" y="3475665"/>
            <a:ext cx="1921510" cy="449580"/>
          </a:xfrm>
          <a:custGeom>
            <a:avLst/>
            <a:gdLst/>
            <a:ahLst/>
            <a:cxnLst/>
            <a:rect l="l" t="t" r="r" b="b"/>
            <a:pathLst>
              <a:path w="1921510" h="449580">
                <a:moveTo>
                  <a:pt x="1846537" y="449053"/>
                </a:moveTo>
                <a:lnTo>
                  <a:pt x="74843" y="449053"/>
                </a:lnTo>
                <a:lnTo>
                  <a:pt x="45711" y="443172"/>
                </a:lnTo>
                <a:lnTo>
                  <a:pt x="21921" y="427132"/>
                </a:lnTo>
                <a:lnTo>
                  <a:pt x="5881" y="403342"/>
                </a:lnTo>
                <a:lnTo>
                  <a:pt x="0" y="374210"/>
                </a:lnTo>
                <a:lnTo>
                  <a:pt x="0" y="74843"/>
                </a:lnTo>
                <a:lnTo>
                  <a:pt x="5881" y="45711"/>
                </a:lnTo>
                <a:lnTo>
                  <a:pt x="21921" y="21921"/>
                </a:lnTo>
                <a:lnTo>
                  <a:pt x="45711" y="5881"/>
                </a:lnTo>
                <a:lnTo>
                  <a:pt x="74843" y="0"/>
                </a:lnTo>
                <a:lnTo>
                  <a:pt x="1846537" y="0"/>
                </a:lnTo>
                <a:lnTo>
                  <a:pt x="1888060" y="12574"/>
                </a:lnTo>
                <a:lnTo>
                  <a:pt x="1915683" y="46202"/>
                </a:lnTo>
                <a:lnTo>
                  <a:pt x="1921380" y="74843"/>
                </a:lnTo>
                <a:lnTo>
                  <a:pt x="1921380" y="374210"/>
                </a:lnTo>
                <a:lnTo>
                  <a:pt x="1915499" y="403342"/>
                </a:lnTo>
                <a:lnTo>
                  <a:pt x="1899459" y="427132"/>
                </a:lnTo>
                <a:lnTo>
                  <a:pt x="1875669" y="443172"/>
                </a:lnTo>
                <a:lnTo>
                  <a:pt x="1846537"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6" name="object 26"/>
          <p:cNvSpPr txBox="1"/>
          <p:nvPr/>
        </p:nvSpPr>
        <p:spPr>
          <a:xfrm>
            <a:off x="2622128" y="3596181"/>
            <a:ext cx="149352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Approximate</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7" name="object 27"/>
          <p:cNvSpPr/>
          <p:nvPr/>
        </p:nvSpPr>
        <p:spPr>
          <a:xfrm>
            <a:off x="6282814" y="3461780"/>
            <a:ext cx="1329055" cy="446405"/>
          </a:xfrm>
          <a:custGeom>
            <a:avLst/>
            <a:gdLst/>
            <a:ahLst/>
            <a:cxnLst/>
            <a:rect l="l" t="t" r="r" b="b"/>
            <a:pathLst>
              <a:path w="1329054" h="446405">
                <a:moveTo>
                  <a:pt x="1254619" y="445982"/>
                </a:moveTo>
                <a:lnTo>
                  <a:pt x="74331" y="445982"/>
                </a:lnTo>
                <a:lnTo>
                  <a:pt x="45398" y="440140"/>
                </a:lnTo>
                <a:lnTo>
                  <a:pt x="21771" y="424210"/>
                </a:lnTo>
                <a:lnTo>
                  <a:pt x="5841" y="400583"/>
                </a:lnTo>
                <a:lnTo>
                  <a:pt x="0" y="371650"/>
                </a:lnTo>
                <a:lnTo>
                  <a:pt x="0" y="74331"/>
                </a:lnTo>
                <a:lnTo>
                  <a:pt x="5841" y="45398"/>
                </a:lnTo>
                <a:lnTo>
                  <a:pt x="21771" y="21771"/>
                </a:lnTo>
                <a:lnTo>
                  <a:pt x="45398" y="5841"/>
                </a:lnTo>
                <a:lnTo>
                  <a:pt x="74331" y="0"/>
                </a:lnTo>
                <a:lnTo>
                  <a:pt x="1254619" y="0"/>
                </a:lnTo>
                <a:lnTo>
                  <a:pt x="1295859" y="12488"/>
                </a:lnTo>
                <a:lnTo>
                  <a:pt x="1323293" y="45886"/>
                </a:lnTo>
                <a:lnTo>
                  <a:pt x="1328951" y="74331"/>
                </a:lnTo>
                <a:lnTo>
                  <a:pt x="1328951" y="371650"/>
                </a:lnTo>
                <a:lnTo>
                  <a:pt x="1323110" y="400583"/>
                </a:lnTo>
                <a:lnTo>
                  <a:pt x="1307180" y="424210"/>
                </a:lnTo>
                <a:lnTo>
                  <a:pt x="1283552" y="440140"/>
                </a:lnTo>
                <a:lnTo>
                  <a:pt x="1254619" y="445982"/>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8" name="object 28"/>
          <p:cNvSpPr txBox="1"/>
          <p:nvPr/>
        </p:nvSpPr>
        <p:spPr>
          <a:xfrm>
            <a:off x="6468754" y="3580758"/>
            <a:ext cx="95567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Markov</a:t>
            </a:r>
            <a:r>
              <a:rPr sz="1100" spc="-75" dirty="0">
                <a:solidFill>
                  <a:srgbClr val="43484C"/>
                </a:solidFill>
                <a:latin typeface="Verdana"/>
                <a:cs typeface="Verdana"/>
              </a:rPr>
              <a:t> </a:t>
            </a:r>
            <a:r>
              <a:rPr sz="1100" spc="-5" dirty="0">
                <a:solidFill>
                  <a:srgbClr val="43484C"/>
                </a:solidFill>
                <a:latin typeface="Verdana"/>
                <a:cs typeface="Verdana"/>
              </a:rPr>
              <a:t>chain</a:t>
            </a:r>
            <a:endParaRPr sz="1100">
              <a:solidFill>
                <a:prstClr val="black"/>
              </a:solidFill>
              <a:latin typeface="Verdana"/>
              <a:cs typeface="Verdana"/>
            </a:endParaRPr>
          </a:p>
        </p:txBody>
      </p:sp>
      <p:sp>
        <p:nvSpPr>
          <p:cNvPr id="29" name="object 29"/>
          <p:cNvSpPr/>
          <p:nvPr/>
        </p:nvSpPr>
        <p:spPr>
          <a:xfrm>
            <a:off x="2199958" y="4070611"/>
            <a:ext cx="1085850" cy="449580"/>
          </a:xfrm>
          <a:custGeom>
            <a:avLst/>
            <a:gdLst/>
            <a:ahLst/>
            <a:cxnLst/>
            <a:rect l="l" t="t" r="r" b="b"/>
            <a:pathLst>
              <a:path w="1085850" h="449579">
                <a:moveTo>
                  <a:pt x="1010636" y="449053"/>
                </a:moveTo>
                <a:lnTo>
                  <a:pt x="74843" y="449053"/>
                </a:lnTo>
                <a:lnTo>
                  <a:pt x="45711" y="443172"/>
                </a:lnTo>
                <a:lnTo>
                  <a:pt x="21921" y="427132"/>
                </a:lnTo>
                <a:lnTo>
                  <a:pt x="5881" y="403342"/>
                </a:lnTo>
                <a:lnTo>
                  <a:pt x="0" y="374209"/>
                </a:lnTo>
                <a:lnTo>
                  <a:pt x="0" y="74843"/>
                </a:lnTo>
                <a:lnTo>
                  <a:pt x="5881" y="45711"/>
                </a:lnTo>
                <a:lnTo>
                  <a:pt x="21921" y="21921"/>
                </a:lnTo>
                <a:lnTo>
                  <a:pt x="45711" y="5881"/>
                </a:lnTo>
                <a:lnTo>
                  <a:pt x="74843" y="0"/>
                </a:lnTo>
                <a:lnTo>
                  <a:pt x="1010636" y="0"/>
                </a:lnTo>
                <a:lnTo>
                  <a:pt x="1052160" y="12574"/>
                </a:lnTo>
                <a:lnTo>
                  <a:pt x="1079783" y="46202"/>
                </a:lnTo>
                <a:lnTo>
                  <a:pt x="1085480" y="74843"/>
                </a:lnTo>
                <a:lnTo>
                  <a:pt x="1085480" y="374209"/>
                </a:lnTo>
                <a:lnTo>
                  <a:pt x="1079599" y="403342"/>
                </a:lnTo>
                <a:lnTo>
                  <a:pt x="1063559" y="427132"/>
                </a:lnTo>
                <a:lnTo>
                  <a:pt x="1039769" y="443172"/>
                </a:lnTo>
                <a:lnTo>
                  <a:pt x="101063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30" name="object 30"/>
          <p:cNvSpPr txBox="1"/>
          <p:nvPr/>
        </p:nvSpPr>
        <p:spPr>
          <a:xfrm>
            <a:off x="2355231" y="4191125"/>
            <a:ext cx="77470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Variational</a:t>
            </a:r>
            <a:endParaRPr sz="1100">
              <a:solidFill>
                <a:prstClr val="black"/>
              </a:solidFill>
              <a:latin typeface="Verdana"/>
              <a:cs typeface="Verdana"/>
            </a:endParaRPr>
          </a:p>
        </p:txBody>
      </p:sp>
      <p:sp>
        <p:nvSpPr>
          <p:cNvPr id="31" name="object 31"/>
          <p:cNvSpPr/>
          <p:nvPr/>
        </p:nvSpPr>
        <p:spPr>
          <a:xfrm>
            <a:off x="3430120" y="4070611"/>
            <a:ext cx="1200785" cy="449580"/>
          </a:xfrm>
          <a:custGeom>
            <a:avLst/>
            <a:gdLst/>
            <a:ahLst/>
            <a:cxnLst/>
            <a:rect l="l" t="t" r="r" b="b"/>
            <a:pathLst>
              <a:path w="1200785" h="449579">
                <a:moveTo>
                  <a:pt x="1125516" y="449053"/>
                </a:moveTo>
                <a:lnTo>
                  <a:pt x="74843" y="449053"/>
                </a:lnTo>
                <a:lnTo>
                  <a:pt x="45711" y="443172"/>
                </a:lnTo>
                <a:lnTo>
                  <a:pt x="21921" y="427132"/>
                </a:lnTo>
                <a:lnTo>
                  <a:pt x="5881" y="403342"/>
                </a:lnTo>
                <a:lnTo>
                  <a:pt x="0" y="374209"/>
                </a:lnTo>
                <a:lnTo>
                  <a:pt x="0" y="74843"/>
                </a:lnTo>
                <a:lnTo>
                  <a:pt x="5881" y="45711"/>
                </a:lnTo>
                <a:lnTo>
                  <a:pt x="21921" y="21921"/>
                </a:lnTo>
                <a:lnTo>
                  <a:pt x="45711" y="5881"/>
                </a:lnTo>
                <a:lnTo>
                  <a:pt x="74843" y="0"/>
                </a:lnTo>
                <a:lnTo>
                  <a:pt x="1125516" y="0"/>
                </a:lnTo>
                <a:lnTo>
                  <a:pt x="1167040" y="12574"/>
                </a:lnTo>
                <a:lnTo>
                  <a:pt x="1194663" y="46202"/>
                </a:lnTo>
                <a:lnTo>
                  <a:pt x="1200360" y="74843"/>
                </a:lnTo>
                <a:lnTo>
                  <a:pt x="1200360" y="374209"/>
                </a:lnTo>
                <a:lnTo>
                  <a:pt x="1194479" y="403342"/>
                </a:lnTo>
                <a:lnTo>
                  <a:pt x="1178439" y="427132"/>
                </a:lnTo>
                <a:lnTo>
                  <a:pt x="1154649" y="443172"/>
                </a:lnTo>
                <a:lnTo>
                  <a:pt x="112551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32" name="object 32"/>
          <p:cNvSpPr txBox="1"/>
          <p:nvPr/>
        </p:nvSpPr>
        <p:spPr>
          <a:xfrm>
            <a:off x="3551764" y="4191125"/>
            <a:ext cx="95567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Markov</a:t>
            </a:r>
            <a:r>
              <a:rPr sz="1100" spc="-75" dirty="0">
                <a:solidFill>
                  <a:srgbClr val="43484C"/>
                </a:solidFill>
                <a:latin typeface="Verdana"/>
                <a:cs typeface="Verdana"/>
              </a:rPr>
              <a:t> </a:t>
            </a:r>
            <a:r>
              <a:rPr sz="1100" spc="-5" dirty="0">
                <a:solidFill>
                  <a:srgbClr val="43484C"/>
                </a:solidFill>
                <a:latin typeface="Verdana"/>
                <a:cs typeface="Verdana"/>
              </a:rPr>
              <a:t>chain</a:t>
            </a:r>
            <a:endParaRPr sz="1100">
              <a:solidFill>
                <a:prstClr val="black"/>
              </a:solidFill>
              <a:latin typeface="Verdana"/>
              <a:cs typeface="Verdana"/>
            </a:endParaRPr>
          </a:p>
        </p:txBody>
      </p:sp>
      <p:sp>
        <p:nvSpPr>
          <p:cNvPr id="33" name="object 33"/>
          <p:cNvSpPr txBox="1"/>
          <p:nvPr/>
        </p:nvSpPr>
        <p:spPr>
          <a:xfrm>
            <a:off x="3921162" y="4910070"/>
            <a:ext cx="1265555"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Boltzmann</a:t>
            </a:r>
            <a:r>
              <a:rPr sz="1000" spc="-70" dirty="0">
                <a:solidFill>
                  <a:srgbClr val="43484C"/>
                </a:solidFill>
                <a:latin typeface="Verdana"/>
                <a:cs typeface="Verdana"/>
              </a:rPr>
              <a:t> </a:t>
            </a:r>
            <a:r>
              <a:rPr sz="1000" spc="-5" dirty="0">
                <a:solidFill>
                  <a:srgbClr val="43484C"/>
                </a:solidFill>
                <a:latin typeface="Verdana"/>
                <a:cs typeface="Verdana"/>
              </a:rPr>
              <a:t>Machine</a:t>
            </a:r>
            <a:endParaRPr sz="1000">
              <a:solidFill>
                <a:prstClr val="black"/>
              </a:solidFill>
              <a:latin typeface="Verdana"/>
              <a:cs typeface="Verdana"/>
            </a:endParaRPr>
          </a:p>
        </p:txBody>
      </p:sp>
      <p:grpSp>
        <p:nvGrpSpPr>
          <p:cNvPr id="34" name="object 34"/>
          <p:cNvGrpSpPr/>
          <p:nvPr/>
        </p:nvGrpSpPr>
        <p:grpSpPr>
          <a:xfrm>
            <a:off x="798211" y="3966468"/>
            <a:ext cx="217804" cy="279400"/>
            <a:chOff x="798211" y="3109218"/>
            <a:chExt cx="217804" cy="279400"/>
          </a:xfrm>
        </p:grpSpPr>
        <p:pic>
          <p:nvPicPr>
            <p:cNvPr id="35" name="object 35"/>
            <p:cNvPicPr/>
            <p:nvPr/>
          </p:nvPicPr>
          <p:blipFill>
            <a:blip r:embed="rId2" cstate="print"/>
            <a:stretch>
              <a:fillRect/>
            </a:stretch>
          </p:blipFill>
          <p:spPr>
            <a:xfrm>
              <a:off x="810911" y="3121918"/>
              <a:ext cx="191978" cy="253600"/>
            </a:xfrm>
            <a:prstGeom prst="rect">
              <a:avLst/>
            </a:prstGeom>
          </p:spPr>
        </p:pic>
        <p:sp>
          <p:nvSpPr>
            <p:cNvPr id="36" name="object 36"/>
            <p:cNvSpPr/>
            <p:nvPr/>
          </p:nvSpPr>
          <p:spPr>
            <a:xfrm>
              <a:off x="810911" y="3121918"/>
              <a:ext cx="192405" cy="254000"/>
            </a:xfrm>
            <a:custGeom>
              <a:avLst/>
              <a:gdLst/>
              <a:ahLst/>
              <a:cxnLst/>
              <a:rect l="l" t="t" r="r" b="b"/>
              <a:pathLst>
                <a:path w="192405" h="254000">
                  <a:moveTo>
                    <a:pt x="0" y="157611"/>
                  </a:moveTo>
                  <a:lnTo>
                    <a:pt x="47994" y="157611"/>
                  </a:lnTo>
                  <a:lnTo>
                    <a:pt x="47994" y="0"/>
                  </a:lnTo>
                  <a:lnTo>
                    <a:pt x="143984" y="0"/>
                  </a:lnTo>
                  <a:lnTo>
                    <a:pt x="143984" y="157611"/>
                  </a:lnTo>
                  <a:lnTo>
                    <a:pt x="191978" y="157611"/>
                  </a:lnTo>
                  <a:lnTo>
                    <a:pt x="95989" y="253600"/>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grpSp>
        <p:nvGrpSpPr>
          <p:cNvPr id="37" name="object 37"/>
          <p:cNvGrpSpPr/>
          <p:nvPr/>
        </p:nvGrpSpPr>
        <p:grpSpPr>
          <a:xfrm>
            <a:off x="1904793" y="4558404"/>
            <a:ext cx="2247900" cy="711835"/>
            <a:chOff x="1904793" y="3701153"/>
            <a:chExt cx="2247900" cy="711835"/>
          </a:xfrm>
        </p:grpSpPr>
        <p:sp>
          <p:nvSpPr>
            <p:cNvPr id="38" name="object 38"/>
            <p:cNvSpPr/>
            <p:nvPr/>
          </p:nvSpPr>
          <p:spPr>
            <a:xfrm>
              <a:off x="2633561" y="3713853"/>
              <a:ext cx="218440" cy="304800"/>
            </a:xfrm>
            <a:custGeom>
              <a:avLst/>
              <a:gdLst/>
              <a:ahLst/>
              <a:cxnLst/>
              <a:rect l="l" t="t" r="r" b="b"/>
              <a:pathLst>
                <a:path w="218439" h="304800">
                  <a:moveTo>
                    <a:pt x="109137" y="304423"/>
                  </a:moveTo>
                  <a:lnTo>
                    <a:pt x="0" y="195285"/>
                  </a:lnTo>
                  <a:lnTo>
                    <a:pt x="54568" y="195285"/>
                  </a:lnTo>
                  <a:lnTo>
                    <a:pt x="54568" y="0"/>
                  </a:lnTo>
                  <a:lnTo>
                    <a:pt x="163706" y="0"/>
                  </a:lnTo>
                  <a:lnTo>
                    <a:pt x="163706" y="195285"/>
                  </a:lnTo>
                  <a:lnTo>
                    <a:pt x="218275" y="195285"/>
                  </a:lnTo>
                  <a:lnTo>
                    <a:pt x="109137" y="304423"/>
                  </a:lnTo>
                  <a:close/>
                </a:path>
              </a:pathLst>
            </a:custGeom>
            <a:solidFill>
              <a:srgbClr val="99A0A5"/>
            </a:solidFill>
          </p:spPr>
          <p:txBody>
            <a:bodyPr wrap="square" lIns="0" tIns="0" rIns="0" bIns="0" rtlCol="0"/>
            <a:lstStyle/>
            <a:p>
              <a:endParaRPr>
                <a:solidFill>
                  <a:prstClr val="black"/>
                </a:solidFill>
                <a:latin typeface="Calibri"/>
              </a:endParaRPr>
            </a:p>
          </p:txBody>
        </p:sp>
        <p:sp>
          <p:nvSpPr>
            <p:cNvPr id="39" name="object 39"/>
            <p:cNvSpPr/>
            <p:nvPr/>
          </p:nvSpPr>
          <p:spPr>
            <a:xfrm>
              <a:off x="2633561" y="3713853"/>
              <a:ext cx="218440" cy="304800"/>
            </a:xfrm>
            <a:custGeom>
              <a:avLst/>
              <a:gdLst/>
              <a:ahLst/>
              <a:cxnLst/>
              <a:rect l="l" t="t" r="r" b="b"/>
              <a:pathLst>
                <a:path w="218439" h="304800">
                  <a:moveTo>
                    <a:pt x="0" y="195285"/>
                  </a:moveTo>
                  <a:lnTo>
                    <a:pt x="54568" y="195285"/>
                  </a:lnTo>
                  <a:lnTo>
                    <a:pt x="54568" y="0"/>
                  </a:lnTo>
                  <a:lnTo>
                    <a:pt x="163706" y="0"/>
                  </a:lnTo>
                  <a:lnTo>
                    <a:pt x="163706" y="195285"/>
                  </a:lnTo>
                  <a:lnTo>
                    <a:pt x="218275" y="195285"/>
                  </a:lnTo>
                  <a:lnTo>
                    <a:pt x="109137" y="304423"/>
                  </a:lnTo>
                  <a:lnTo>
                    <a:pt x="0" y="195285"/>
                  </a:lnTo>
                  <a:close/>
                </a:path>
              </a:pathLst>
            </a:custGeom>
            <a:ln w="25399">
              <a:solidFill>
                <a:srgbClr val="43484C"/>
              </a:solidFill>
            </a:ln>
          </p:spPr>
          <p:txBody>
            <a:bodyPr wrap="square" lIns="0" tIns="0" rIns="0" bIns="0" rtlCol="0"/>
            <a:lstStyle/>
            <a:p>
              <a:endParaRPr>
                <a:solidFill>
                  <a:prstClr val="black"/>
                </a:solidFill>
                <a:latin typeface="Calibri"/>
              </a:endParaRPr>
            </a:p>
          </p:txBody>
        </p:sp>
        <p:sp>
          <p:nvSpPr>
            <p:cNvPr id="40" name="object 40"/>
            <p:cNvSpPr/>
            <p:nvPr/>
          </p:nvSpPr>
          <p:spPr>
            <a:xfrm>
              <a:off x="3921161" y="3713853"/>
              <a:ext cx="218440" cy="304800"/>
            </a:xfrm>
            <a:custGeom>
              <a:avLst/>
              <a:gdLst/>
              <a:ahLst/>
              <a:cxnLst/>
              <a:rect l="l" t="t" r="r" b="b"/>
              <a:pathLst>
                <a:path w="218439" h="304800">
                  <a:moveTo>
                    <a:pt x="109137" y="304423"/>
                  </a:moveTo>
                  <a:lnTo>
                    <a:pt x="0" y="195285"/>
                  </a:lnTo>
                  <a:lnTo>
                    <a:pt x="54568" y="195285"/>
                  </a:lnTo>
                  <a:lnTo>
                    <a:pt x="54568" y="0"/>
                  </a:lnTo>
                  <a:lnTo>
                    <a:pt x="163706" y="0"/>
                  </a:lnTo>
                  <a:lnTo>
                    <a:pt x="163706" y="195285"/>
                  </a:lnTo>
                  <a:lnTo>
                    <a:pt x="218275" y="195285"/>
                  </a:lnTo>
                  <a:lnTo>
                    <a:pt x="109137" y="304423"/>
                  </a:lnTo>
                  <a:close/>
                </a:path>
              </a:pathLst>
            </a:custGeom>
            <a:solidFill>
              <a:srgbClr val="99A0A5"/>
            </a:solidFill>
          </p:spPr>
          <p:txBody>
            <a:bodyPr wrap="square" lIns="0" tIns="0" rIns="0" bIns="0" rtlCol="0"/>
            <a:lstStyle/>
            <a:p>
              <a:endParaRPr>
                <a:solidFill>
                  <a:prstClr val="black"/>
                </a:solidFill>
                <a:latin typeface="Calibri"/>
              </a:endParaRPr>
            </a:p>
          </p:txBody>
        </p:sp>
        <p:sp>
          <p:nvSpPr>
            <p:cNvPr id="41" name="object 41"/>
            <p:cNvSpPr/>
            <p:nvPr/>
          </p:nvSpPr>
          <p:spPr>
            <a:xfrm>
              <a:off x="3921161" y="3713853"/>
              <a:ext cx="218440" cy="304800"/>
            </a:xfrm>
            <a:custGeom>
              <a:avLst/>
              <a:gdLst/>
              <a:ahLst/>
              <a:cxnLst/>
              <a:rect l="l" t="t" r="r" b="b"/>
              <a:pathLst>
                <a:path w="218439" h="304800">
                  <a:moveTo>
                    <a:pt x="0" y="195285"/>
                  </a:moveTo>
                  <a:lnTo>
                    <a:pt x="54568" y="195285"/>
                  </a:lnTo>
                  <a:lnTo>
                    <a:pt x="54568" y="0"/>
                  </a:lnTo>
                  <a:lnTo>
                    <a:pt x="163706" y="0"/>
                  </a:lnTo>
                  <a:lnTo>
                    <a:pt x="163706" y="195285"/>
                  </a:lnTo>
                  <a:lnTo>
                    <a:pt x="218275" y="195285"/>
                  </a:lnTo>
                  <a:lnTo>
                    <a:pt x="109137" y="304423"/>
                  </a:lnTo>
                  <a:lnTo>
                    <a:pt x="0" y="195285"/>
                  </a:lnTo>
                  <a:close/>
                </a:path>
              </a:pathLst>
            </a:custGeom>
            <a:ln w="25399">
              <a:solidFill>
                <a:srgbClr val="43484C"/>
              </a:solidFill>
            </a:ln>
          </p:spPr>
          <p:txBody>
            <a:bodyPr wrap="square" lIns="0" tIns="0" rIns="0" bIns="0" rtlCol="0"/>
            <a:lstStyle/>
            <a:p>
              <a:endParaRPr>
                <a:solidFill>
                  <a:prstClr val="black"/>
                </a:solidFill>
                <a:latin typeface="Calibri"/>
              </a:endParaRPr>
            </a:p>
          </p:txBody>
        </p:sp>
        <p:sp>
          <p:nvSpPr>
            <p:cNvPr id="42" name="object 42"/>
            <p:cNvSpPr/>
            <p:nvPr/>
          </p:nvSpPr>
          <p:spPr>
            <a:xfrm>
              <a:off x="1917493" y="4001773"/>
              <a:ext cx="1723389" cy="398780"/>
            </a:xfrm>
            <a:custGeom>
              <a:avLst/>
              <a:gdLst/>
              <a:ahLst/>
              <a:cxnLst/>
              <a:rect l="l" t="t" r="r" b="b"/>
              <a:pathLst>
                <a:path w="1723389" h="398779">
                  <a:moveTo>
                    <a:pt x="0" y="199248"/>
                  </a:moveTo>
                  <a:lnTo>
                    <a:pt x="3162" y="182056"/>
                  </a:lnTo>
                  <a:lnTo>
                    <a:pt x="12476" y="165270"/>
                  </a:lnTo>
                  <a:lnTo>
                    <a:pt x="48525" y="133156"/>
                  </a:lnTo>
                  <a:lnTo>
                    <a:pt x="106079" y="103384"/>
                  </a:lnTo>
                  <a:lnTo>
                    <a:pt x="142273" y="89526"/>
                  </a:lnTo>
                  <a:lnTo>
                    <a:pt x="183068" y="76433"/>
                  </a:lnTo>
                  <a:lnTo>
                    <a:pt x="228205" y="64164"/>
                  </a:lnTo>
                  <a:lnTo>
                    <a:pt x="277424" y="52780"/>
                  </a:lnTo>
                  <a:lnTo>
                    <a:pt x="330469" y="42341"/>
                  </a:lnTo>
                  <a:lnTo>
                    <a:pt x="387079" y="32906"/>
                  </a:lnTo>
                  <a:lnTo>
                    <a:pt x="446997" y="24534"/>
                  </a:lnTo>
                  <a:lnTo>
                    <a:pt x="509963" y="17287"/>
                  </a:lnTo>
                  <a:lnTo>
                    <a:pt x="575720" y="11223"/>
                  </a:lnTo>
                  <a:lnTo>
                    <a:pt x="644008" y="6402"/>
                  </a:lnTo>
                  <a:lnTo>
                    <a:pt x="714569" y="2885"/>
                  </a:lnTo>
                  <a:lnTo>
                    <a:pt x="787145" y="731"/>
                  </a:lnTo>
                  <a:lnTo>
                    <a:pt x="861476" y="0"/>
                  </a:lnTo>
                  <a:lnTo>
                    <a:pt x="935808" y="731"/>
                  </a:lnTo>
                  <a:lnTo>
                    <a:pt x="1008384" y="2885"/>
                  </a:lnTo>
                  <a:lnTo>
                    <a:pt x="1078945" y="6402"/>
                  </a:lnTo>
                  <a:lnTo>
                    <a:pt x="1147233" y="11223"/>
                  </a:lnTo>
                  <a:lnTo>
                    <a:pt x="1212990" y="17287"/>
                  </a:lnTo>
                  <a:lnTo>
                    <a:pt x="1275956" y="24534"/>
                  </a:lnTo>
                  <a:lnTo>
                    <a:pt x="1335874" y="32906"/>
                  </a:lnTo>
                  <a:lnTo>
                    <a:pt x="1392484" y="42341"/>
                  </a:lnTo>
                  <a:lnTo>
                    <a:pt x="1445529" y="52780"/>
                  </a:lnTo>
                  <a:lnTo>
                    <a:pt x="1494748" y="64164"/>
                  </a:lnTo>
                  <a:lnTo>
                    <a:pt x="1539885" y="76433"/>
                  </a:lnTo>
                  <a:lnTo>
                    <a:pt x="1580680" y="89526"/>
                  </a:lnTo>
                  <a:lnTo>
                    <a:pt x="1616874" y="103384"/>
                  </a:lnTo>
                  <a:lnTo>
                    <a:pt x="1674428" y="133156"/>
                  </a:lnTo>
                  <a:lnTo>
                    <a:pt x="1710477" y="165270"/>
                  </a:lnTo>
                  <a:lnTo>
                    <a:pt x="1722953" y="199248"/>
                  </a:lnTo>
                  <a:lnTo>
                    <a:pt x="1695270" y="249546"/>
                  </a:lnTo>
                  <a:lnTo>
                    <a:pt x="1648210" y="280548"/>
                  </a:lnTo>
                  <a:lnTo>
                    <a:pt x="1580680" y="308970"/>
                  </a:lnTo>
                  <a:lnTo>
                    <a:pt x="1539885" y="322063"/>
                  </a:lnTo>
                  <a:lnTo>
                    <a:pt x="1494748" y="334332"/>
                  </a:lnTo>
                  <a:lnTo>
                    <a:pt x="1445529" y="345716"/>
                  </a:lnTo>
                  <a:lnTo>
                    <a:pt x="1392484" y="356155"/>
                  </a:lnTo>
                  <a:lnTo>
                    <a:pt x="1335874" y="365590"/>
                  </a:lnTo>
                  <a:lnTo>
                    <a:pt x="1275956" y="373962"/>
                  </a:lnTo>
                  <a:lnTo>
                    <a:pt x="1212990" y="381209"/>
                  </a:lnTo>
                  <a:lnTo>
                    <a:pt x="1147233" y="387273"/>
                  </a:lnTo>
                  <a:lnTo>
                    <a:pt x="1078945" y="392094"/>
                  </a:lnTo>
                  <a:lnTo>
                    <a:pt x="1008384" y="395611"/>
                  </a:lnTo>
                  <a:lnTo>
                    <a:pt x="935808" y="397765"/>
                  </a:lnTo>
                  <a:lnTo>
                    <a:pt x="861476" y="398496"/>
                  </a:lnTo>
                  <a:lnTo>
                    <a:pt x="787145" y="397765"/>
                  </a:lnTo>
                  <a:lnTo>
                    <a:pt x="714569" y="395611"/>
                  </a:lnTo>
                  <a:lnTo>
                    <a:pt x="644008" y="392094"/>
                  </a:lnTo>
                  <a:lnTo>
                    <a:pt x="575720" y="387273"/>
                  </a:lnTo>
                  <a:lnTo>
                    <a:pt x="509963" y="381209"/>
                  </a:lnTo>
                  <a:lnTo>
                    <a:pt x="446997" y="373962"/>
                  </a:lnTo>
                  <a:lnTo>
                    <a:pt x="387079" y="365590"/>
                  </a:lnTo>
                  <a:lnTo>
                    <a:pt x="330469" y="356155"/>
                  </a:lnTo>
                  <a:lnTo>
                    <a:pt x="277424" y="345716"/>
                  </a:lnTo>
                  <a:lnTo>
                    <a:pt x="228205" y="334332"/>
                  </a:lnTo>
                  <a:lnTo>
                    <a:pt x="183068" y="322063"/>
                  </a:lnTo>
                  <a:lnTo>
                    <a:pt x="142273" y="308970"/>
                  </a:lnTo>
                  <a:lnTo>
                    <a:pt x="106079" y="295112"/>
                  </a:lnTo>
                  <a:lnTo>
                    <a:pt x="48525" y="265340"/>
                  </a:lnTo>
                  <a:lnTo>
                    <a:pt x="12476" y="233226"/>
                  </a:lnTo>
                  <a:lnTo>
                    <a:pt x="3162" y="216440"/>
                  </a:lnTo>
                  <a:lnTo>
                    <a:pt x="0" y="199248"/>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grpSp>
        <p:nvGrpSpPr>
          <p:cNvPr id="43" name="object 43"/>
          <p:cNvGrpSpPr/>
          <p:nvPr/>
        </p:nvGrpSpPr>
        <p:grpSpPr>
          <a:xfrm>
            <a:off x="5123238" y="3966468"/>
            <a:ext cx="217804" cy="279400"/>
            <a:chOff x="5123238" y="3109218"/>
            <a:chExt cx="217804" cy="279400"/>
          </a:xfrm>
        </p:grpSpPr>
        <p:pic>
          <p:nvPicPr>
            <p:cNvPr id="44" name="object 44"/>
            <p:cNvPicPr/>
            <p:nvPr/>
          </p:nvPicPr>
          <p:blipFill>
            <a:blip r:embed="rId2" cstate="print"/>
            <a:stretch>
              <a:fillRect/>
            </a:stretch>
          </p:blipFill>
          <p:spPr>
            <a:xfrm>
              <a:off x="5135938" y="3121918"/>
              <a:ext cx="191978" cy="253600"/>
            </a:xfrm>
            <a:prstGeom prst="rect">
              <a:avLst/>
            </a:prstGeom>
          </p:spPr>
        </p:pic>
        <p:sp>
          <p:nvSpPr>
            <p:cNvPr id="45" name="object 45"/>
            <p:cNvSpPr/>
            <p:nvPr/>
          </p:nvSpPr>
          <p:spPr>
            <a:xfrm>
              <a:off x="5135938" y="3121918"/>
              <a:ext cx="192405" cy="254000"/>
            </a:xfrm>
            <a:custGeom>
              <a:avLst/>
              <a:gdLst/>
              <a:ahLst/>
              <a:cxnLst/>
              <a:rect l="l" t="t" r="r" b="b"/>
              <a:pathLst>
                <a:path w="192404" h="254000">
                  <a:moveTo>
                    <a:pt x="0" y="157611"/>
                  </a:moveTo>
                  <a:lnTo>
                    <a:pt x="47994" y="157611"/>
                  </a:lnTo>
                  <a:lnTo>
                    <a:pt x="47994" y="0"/>
                  </a:lnTo>
                  <a:lnTo>
                    <a:pt x="143984" y="0"/>
                  </a:lnTo>
                  <a:lnTo>
                    <a:pt x="143984" y="157611"/>
                  </a:lnTo>
                  <a:lnTo>
                    <a:pt x="191978" y="157611"/>
                  </a:lnTo>
                  <a:lnTo>
                    <a:pt x="95989" y="253600"/>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sp>
        <p:nvSpPr>
          <p:cNvPr id="46" name="object 46"/>
          <p:cNvSpPr txBox="1"/>
          <p:nvPr/>
        </p:nvSpPr>
        <p:spPr>
          <a:xfrm>
            <a:off x="5089476" y="4245043"/>
            <a:ext cx="30607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GAN</a:t>
            </a:r>
            <a:endParaRPr sz="1000">
              <a:solidFill>
                <a:prstClr val="black"/>
              </a:solidFill>
              <a:latin typeface="Verdana"/>
              <a:cs typeface="Verdana"/>
            </a:endParaRPr>
          </a:p>
        </p:txBody>
      </p:sp>
      <p:sp>
        <p:nvSpPr>
          <p:cNvPr id="47" name="object 47"/>
          <p:cNvSpPr txBox="1"/>
          <p:nvPr/>
        </p:nvSpPr>
        <p:spPr>
          <a:xfrm>
            <a:off x="6743816" y="4245043"/>
            <a:ext cx="30607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GSN</a:t>
            </a:r>
            <a:endParaRPr sz="1000">
              <a:solidFill>
                <a:prstClr val="black"/>
              </a:solidFill>
              <a:latin typeface="Verdana"/>
              <a:cs typeface="Verdana"/>
            </a:endParaRPr>
          </a:p>
        </p:txBody>
      </p:sp>
      <p:grpSp>
        <p:nvGrpSpPr>
          <p:cNvPr id="48" name="object 48"/>
          <p:cNvGrpSpPr/>
          <p:nvPr/>
        </p:nvGrpSpPr>
        <p:grpSpPr>
          <a:xfrm>
            <a:off x="6805242" y="3966467"/>
            <a:ext cx="217804" cy="279400"/>
            <a:chOff x="6805242" y="3109217"/>
            <a:chExt cx="217804" cy="279400"/>
          </a:xfrm>
        </p:grpSpPr>
        <p:pic>
          <p:nvPicPr>
            <p:cNvPr id="49" name="object 49"/>
            <p:cNvPicPr/>
            <p:nvPr/>
          </p:nvPicPr>
          <p:blipFill>
            <a:blip r:embed="rId3" cstate="print"/>
            <a:stretch>
              <a:fillRect/>
            </a:stretch>
          </p:blipFill>
          <p:spPr>
            <a:xfrm>
              <a:off x="6817942" y="3121917"/>
              <a:ext cx="191978" cy="253601"/>
            </a:xfrm>
            <a:prstGeom prst="rect">
              <a:avLst/>
            </a:prstGeom>
          </p:spPr>
        </p:pic>
        <p:sp>
          <p:nvSpPr>
            <p:cNvPr id="50" name="object 50"/>
            <p:cNvSpPr/>
            <p:nvPr/>
          </p:nvSpPr>
          <p:spPr>
            <a:xfrm>
              <a:off x="6817942" y="3121917"/>
              <a:ext cx="192405" cy="254000"/>
            </a:xfrm>
            <a:custGeom>
              <a:avLst/>
              <a:gdLst/>
              <a:ahLst/>
              <a:cxnLst/>
              <a:rect l="l" t="t" r="r" b="b"/>
              <a:pathLst>
                <a:path w="192404" h="254000">
                  <a:moveTo>
                    <a:pt x="0" y="157611"/>
                  </a:moveTo>
                  <a:lnTo>
                    <a:pt x="47994" y="157611"/>
                  </a:lnTo>
                  <a:lnTo>
                    <a:pt x="47994" y="0"/>
                  </a:lnTo>
                  <a:lnTo>
                    <a:pt x="143983" y="0"/>
                  </a:lnTo>
                  <a:lnTo>
                    <a:pt x="143983" y="157611"/>
                  </a:lnTo>
                  <a:lnTo>
                    <a:pt x="191978" y="157611"/>
                  </a:lnTo>
                  <a:lnTo>
                    <a:pt x="95989" y="253601"/>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pic>
        <p:nvPicPr>
          <p:cNvPr id="53" name="Picture 2" descr="E:\NIET\Project\xLogo11.png.pagespeed.ic.pydHLuCQEZ.png">
            <a:extLst>
              <a:ext uri="{FF2B5EF4-FFF2-40B4-BE49-F238E27FC236}">
                <a16:creationId xmlns:a16="http://schemas.microsoft.com/office/drawing/2014/main" id="{C35A5862-B805-9513-CED1-B0D5A80B0055}"/>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54" name="Title 1">
            <a:extLst>
              <a:ext uri="{FF2B5EF4-FFF2-40B4-BE49-F238E27FC236}">
                <a16:creationId xmlns:a16="http://schemas.microsoft.com/office/drawing/2014/main" id="{4145CFD1-C143-D9E8-7FB2-683368D7A6AD}"/>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Taxonomy of Generative Models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95600" y="6356350"/>
            <a:ext cx="4419600" cy="365125"/>
          </a:xfrm>
        </p:spPr>
        <p:txBody>
          <a:bodyPr/>
          <a:lstStyle/>
          <a:p>
            <a:pPr>
              <a:defRPr/>
            </a:pPr>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
        <p:nvSpPr>
          <p:cNvPr id="9" name="Title 1"/>
          <p:cNvSpPr txBox="1">
            <a:spLocks/>
          </p:cNvSpPr>
          <p:nvPr/>
        </p:nvSpPr>
        <p:spPr>
          <a:xfrm>
            <a:off x="1600200" y="1"/>
            <a:ext cx="75438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UNIT-V</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A9FF7AF-256B-4FAE-8C83-E5E9D30A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43"/>
            <a:ext cx="1327052" cy="581757"/>
          </a:xfrm>
          <a:prstGeom prst="rect">
            <a:avLst/>
          </a:prstGeom>
        </p:spPr>
      </p:pic>
      <p:sp>
        <p:nvSpPr>
          <p:cNvPr id="8" name="TextBox 7">
            <a:extLst>
              <a:ext uri="{FF2B5EF4-FFF2-40B4-BE49-F238E27FC236}">
                <a16:creationId xmlns:a16="http://schemas.microsoft.com/office/drawing/2014/main" id="{067567D3-B65B-4752-8952-9BA2BB96D648}"/>
              </a:ext>
            </a:extLst>
          </p:cNvPr>
          <p:cNvSpPr txBox="1"/>
          <p:nvPr/>
        </p:nvSpPr>
        <p:spPr>
          <a:xfrm>
            <a:off x="1463040" y="1067772"/>
            <a:ext cx="7071360" cy="523220"/>
          </a:xfrm>
          <a:prstGeom prst="rect">
            <a:avLst/>
          </a:prstGeom>
          <a:gradFill>
            <a:gsLst>
              <a:gs pos="0">
                <a:schemeClr val="accent6">
                  <a:shade val="51000"/>
                  <a:satMod val="130000"/>
                  <a:lumMod val="95000"/>
                </a:schemeClr>
              </a:gs>
              <a:gs pos="80000">
                <a:schemeClr val="accent6">
                  <a:shade val="93000"/>
                  <a:satMod val="130000"/>
                </a:schemeClr>
              </a:gs>
              <a:gs pos="100000">
                <a:schemeClr val="accent6">
                  <a:shade val="94000"/>
                  <a:satMod val="135000"/>
                </a:schemeClr>
              </a:gs>
            </a:gsLst>
          </a:gradFill>
          <a:ln/>
          <a:effectLst>
            <a:outerShdw blurRad="40000" dist="23000" dir="5400000" rotWithShape="0">
              <a:srgbClr val="000000">
                <a:alpha val="35000"/>
              </a:srgbClr>
            </a:outerShdw>
            <a:softEdge rad="76200"/>
          </a:effectLst>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800" b="1" dirty="0"/>
              <a:t>UNIT-V: </a:t>
            </a:r>
            <a:r>
              <a:rPr lang="en-US" sz="2800" b="1" dirty="0"/>
              <a:t> </a:t>
            </a:r>
            <a:r>
              <a:rPr lang="en-GB" sz="2800" b="1" dirty="0"/>
              <a:t>Visualization and Generative Models</a:t>
            </a:r>
            <a:r>
              <a:rPr lang="en-GB" sz="2800" dirty="0"/>
              <a:t> </a:t>
            </a:r>
            <a:endParaRPr lang="en-IN" sz="2800" dirty="0"/>
          </a:p>
        </p:txBody>
      </p:sp>
      <p:graphicFrame>
        <p:nvGraphicFramePr>
          <p:cNvPr id="10" name="Diagram 9">
            <a:extLst>
              <a:ext uri="{FF2B5EF4-FFF2-40B4-BE49-F238E27FC236}">
                <a16:creationId xmlns:a16="http://schemas.microsoft.com/office/drawing/2014/main" id="{5BD0C95D-4009-4941-AFEE-6336F152559B}"/>
              </a:ext>
            </a:extLst>
          </p:cNvPr>
          <p:cNvGraphicFramePr/>
          <p:nvPr>
            <p:extLst>
              <p:ext uri="{D42A27DB-BD31-4B8C-83A1-F6EECF244321}">
                <p14:modId xmlns:p14="http://schemas.microsoft.com/office/powerpoint/2010/main" val="1108321299"/>
              </p:ext>
            </p:extLst>
          </p:nvPr>
        </p:nvGraphicFramePr>
        <p:xfrm>
          <a:off x="228600" y="2133600"/>
          <a:ext cx="8839200" cy="3194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1762125" cy="330200"/>
          </a:xfrm>
          <a:prstGeom prst="rect">
            <a:avLst/>
          </a:prstGeom>
        </p:spPr>
        <p:txBody>
          <a:bodyPr vert="horz" wrap="square" lIns="0" tIns="12700" rIns="0" bIns="0" rtlCol="0">
            <a:spAutoFit/>
          </a:bodyPr>
          <a:lstStyle/>
          <a:p>
            <a:pPr marL="12700">
              <a:spcBef>
                <a:spcPts val="100"/>
              </a:spcBef>
            </a:pPr>
            <a:r>
              <a:rPr spc="-5" dirty="0"/>
              <a:t>Autoencoders</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6299378" y="3330201"/>
            <a:ext cx="1712724" cy="2330599"/>
          </a:xfrm>
          <a:prstGeom prst="rect">
            <a:avLst/>
          </a:prstGeom>
        </p:spPr>
      </p:pic>
      <p:pic>
        <p:nvPicPr>
          <p:cNvPr id="7" name="Picture 2" descr="E:\NIET\Project\xLogo11.png.pagespeed.ic.pydHLuCQEZ.png">
            <a:extLst>
              <a:ext uri="{FF2B5EF4-FFF2-40B4-BE49-F238E27FC236}">
                <a16:creationId xmlns:a16="http://schemas.microsoft.com/office/drawing/2014/main" id="{AFE0B677-25CD-2D36-A619-637DF8787C4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8" name="Title 1">
            <a:extLst>
              <a:ext uri="{FF2B5EF4-FFF2-40B4-BE49-F238E27FC236}">
                <a16:creationId xmlns:a16="http://schemas.microsoft.com/office/drawing/2014/main" id="{98C1DF56-402B-6322-D6CB-82A8EDCCF847}"/>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Autoencoders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0" y="1254125"/>
            <a:ext cx="1758950" cy="330200"/>
          </a:xfrm>
          <a:prstGeom prst="rect">
            <a:avLst/>
          </a:prstGeom>
        </p:spPr>
        <p:txBody>
          <a:bodyPr vert="horz" wrap="square" lIns="0" tIns="12700" rIns="0" bIns="0" rtlCol="0">
            <a:spAutoFit/>
          </a:bodyPr>
          <a:lstStyle/>
          <a:p>
            <a:pPr marL="12700">
              <a:spcBef>
                <a:spcPts val="100"/>
              </a:spcBef>
            </a:pPr>
            <a:r>
              <a:rPr spc="-5" dirty="0"/>
              <a:t>Autoencoders</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grpSp>
        <p:nvGrpSpPr>
          <p:cNvPr id="4" name="object 4"/>
          <p:cNvGrpSpPr/>
          <p:nvPr/>
        </p:nvGrpSpPr>
        <p:grpSpPr>
          <a:xfrm>
            <a:off x="1058550" y="2005755"/>
            <a:ext cx="6177280" cy="3175635"/>
            <a:chOff x="1058550" y="1148504"/>
            <a:chExt cx="6177280" cy="3175635"/>
          </a:xfrm>
        </p:grpSpPr>
        <p:pic>
          <p:nvPicPr>
            <p:cNvPr id="5" name="object 5"/>
            <p:cNvPicPr/>
            <p:nvPr/>
          </p:nvPicPr>
          <p:blipFill>
            <a:blip r:embed="rId2" cstate="print"/>
            <a:stretch>
              <a:fillRect/>
            </a:stretch>
          </p:blipFill>
          <p:spPr>
            <a:xfrm>
              <a:off x="1058550" y="1213622"/>
              <a:ext cx="6176969" cy="3110332"/>
            </a:xfrm>
            <a:prstGeom prst="rect">
              <a:avLst/>
            </a:prstGeom>
          </p:spPr>
        </p:pic>
        <p:sp>
          <p:nvSpPr>
            <p:cNvPr id="6" name="object 6"/>
            <p:cNvSpPr/>
            <p:nvPr/>
          </p:nvSpPr>
          <p:spPr>
            <a:xfrm>
              <a:off x="2097739" y="1161204"/>
              <a:ext cx="4070350" cy="3110865"/>
            </a:xfrm>
            <a:custGeom>
              <a:avLst/>
              <a:gdLst/>
              <a:ahLst/>
              <a:cxnLst/>
              <a:rect l="l" t="t" r="r" b="b"/>
              <a:pathLst>
                <a:path w="4070350" h="3110865">
                  <a:moveTo>
                    <a:pt x="0" y="0"/>
                  </a:moveTo>
                  <a:lnTo>
                    <a:pt x="1763059" y="0"/>
                  </a:lnTo>
                  <a:lnTo>
                    <a:pt x="1763059" y="3110333"/>
                  </a:lnTo>
                  <a:lnTo>
                    <a:pt x="0" y="3110333"/>
                  </a:lnTo>
                  <a:lnTo>
                    <a:pt x="0" y="0"/>
                  </a:lnTo>
                  <a:close/>
                </a:path>
                <a:path w="4070350" h="3110865">
                  <a:moveTo>
                    <a:pt x="2300940" y="0"/>
                  </a:moveTo>
                  <a:lnTo>
                    <a:pt x="4069977" y="0"/>
                  </a:lnTo>
                  <a:lnTo>
                    <a:pt x="4069977" y="3110332"/>
                  </a:lnTo>
                  <a:lnTo>
                    <a:pt x="2300940" y="3110332"/>
                  </a:lnTo>
                  <a:lnTo>
                    <a:pt x="2300940" y="0"/>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sp>
        <p:nvSpPr>
          <p:cNvPr id="7" name="object 7"/>
          <p:cNvSpPr txBox="1"/>
          <p:nvPr/>
        </p:nvSpPr>
        <p:spPr>
          <a:xfrm>
            <a:off x="2629643" y="5130103"/>
            <a:ext cx="686435" cy="228268"/>
          </a:xfrm>
          <a:prstGeom prst="rect">
            <a:avLst/>
          </a:prstGeom>
        </p:spPr>
        <p:txBody>
          <a:bodyPr vert="horz" wrap="square" lIns="0" tIns="12700" rIns="0" bIns="0" rtlCol="0">
            <a:spAutoFit/>
          </a:bodyPr>
          <a:lstStyle/>
          <a:p>
            <a:pPr marL="12700">
              <a:spcBef>
                <a:spcPts val="100"/>
              </a:spcBef>
            </a:pPr>
            <a:r>
              <a:rPr sz="1400" spc="-5" dirty="0">
                <a:solidFill>
                  <a:srgbClr val="313131"/>
                </a:solidFill>
                <a:latin typeface="Arial MT"/>
                <a:cs typeface="Arial MT"/>
              </a:rPr>
              <a:t>Encoder</a:t>
            </a:r>
            <a:endParaRPr sz="1400">
              <a:solidFill>
                <a:prstClr val="black"/>
              </a:solidFill>
              <a:latin typeface="Arial MT"/>
              <a:cs typeface="Arial MT"/>
            </a:endParaRPr>
          </a:p>
        </p:txBody>
      </p:sp>
      <p:sp>
        <p:nvSpPr>
          <p:cNvPr id="8" name="object 8"/>
          <p:cNvSpPr txBox="1"/>
          <p:nvPr/>
        </p:nvSpPr>
        <p:spPr>
          <a:xfrm>
            <a:off x="4942915" y="5173823"/>
            <a:ext cx="697865" cy="228268"/>
          </a:xfrm>
          <a:prstGeom prst="rect">
            <a:avLst/>
          </a:prstGeom>
        </p:spPr>
        <p:txBody>
          <a:bodyPr vert="horz" wrap="square" lIns="0" tIns="12700" rIns="0" bIns="0" rtlCol="0">
            <a:spAutoFit/>
          </a:bodyPr>
          <a:lstStyle/>
          <a:p>
            <a:pPr marL="12700">
              <a:spcBef>
                <a:spcPts val="100"/>
              </a:spcBef>
            </a:pPr>
            <a:r>
              <a:rPr sz="1400" spc="-5" dirty="0">
                <a:solidFill>
                  <a:srgbClr val="313131"/>
                </a:solidFill>
                <a:latin typeface="Arial MT"/>
                <a:cs typeface="Arial MT"/>
              </a:rPr>
              <a:t>Decoder</a:t>
            </a:r>
            <a:endParaRPr sz="1400">
              <a:solidFill>
                <a:prstClr val="black"/>
              </a:solidFill>
              <a:latin typeface="Arial MT"/>
              <a:cs typeface="Arial MT"/>
            </a:endParaRPr>
          </a:p>
        </p:txBody>
      </p:sp>
      <p:sp>
        <p:nvSpPr>
          <p:cNvPr id="9" name="object 9"/>
          <p:cNvSpPr txBox="1"/>
          <p:nvPr/>
        </p:nvSpPr>
        <p:spPr>
          <a:xfrm>
            <a:off x="3848441" y="5234940"/>
            <a:ext cx="520065" cy="228268"/>
          </a:xfrm>
          <a:prstGeom prst="rect">
            <a:avLst/>
          </a:prstGeom>
        </p:spPr>
        <p:txBody>
          <a:bodyPr vert="horz" wrap="square" lIns="0" tIns="12700" rIns="0" bIns="0" rtlCol="0">
            <a:spAutoFit/>
          </a:bodyPr>
          <a:lstStyle/>
          <a:p>
            <a:pPr marL="12700">
              <a:spcBef>
                <a:spcPts val="100"/>
              </a:spcBef>
            </a:pPr>
            <a:r>
              <a:rPr sz="1400" spc="-5" dirty="0">
                <a:solidFill>
                  <a:srgbClr val="313131"/>
                </a:solidFill>
                <a:latin typeface="Arial MT"/>
                <a:cs typeface="Arial MT"/>
              </a:rPr>
              <a:t>Latent</a:t>
            </a:r>
            <a:endParaRPr sz="1400">
              <a:solidFill>
                <a:prstClr val="black"/>
              </a:solidFill>
              <a:latin typeface="Arial MT"/>
              <a:cs typeface="Arial MT"/>
            </a:endParaRPr>
          </a:p>
        </p:txBody>
      </p:sp>
      <p:pic>
        <p:nvPicPr>
          <p:cNvPr id="12" name="Picture 2" descr="E:\NIET\Project\xLogo11.png.pagespeed.ic.pydHLuCQEZ.png">
            <a:extLst>
              <a:ext uri="{FF2B5EF4-FFF2-40B4-BE49-F238E27FC236}">
                <a16:creationId xmlns:a16="http://schemas.microsoft.com/office/drawing/2014/main" id="{5809F302-A7D6-FC61-2640-A270A35CF42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3" name="Title 1">
            <a:extLst>
              <a:ext uri="{FF2B5EF4-FFF2-40B4-BE49-F238E27FC236}">
                <a16:creationId xmlns:a16="http://schemas.microsoft.com/office/drawing/2014/main" id="{BADE12DB-9C4F-4AF3-111B-685BE4D70101}"/>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Autoencoders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0" y="1254125"/>
            <a:ext cx="2889250" cy="330200"/>
          </a:xfrm>
          <a:prstGeom prst="rect">
            <a:avLst/>
          </a:prstGeom>
        </p:spPr>
        <p:txBody>
          <a:bodyPr vert="horz" wrap="square" lIns="0" tIns="12700" rIns="0" bIns="0" rtlCol="0">
            <a:spAutoFit/>
          </a:bodyPr>
          <a:lstStyle/>
          <a:p>
            <a:pPr marL="12700">
              <a:spcBef>
                <a:spcPts val="100"/>
              </a:spcBef>
            </a:pPr>
            <a:r>
              <a:rPr spc="-5" dirty="0"/>
              <a:t>Denoised</a:t>
            </a:r>
            <a:r>
              <a:rPr spc="-85" dirty="0"/>
              <a:t> </a:t>
            </a:r>
            <a:r>
              <a:rPr spc="-5" dirty="0"/>
              <a:t>Autoencoder</a:t>
            </a:r>
          </a:p>
        </p:txBody>
      </p:sp>
      <p:grpSp>
        <p:nvGrpSpPr>
          <p:cNvPr id="3" name="object 3"/>
          <p:cNvGrpSpPr/>
          <p:nvPr/>
        </p:nvGrpSpPr>
        <p:grpSpPr>
          <a:xfrm>
            <a:off x="938495" y="2018450"/>
            <a:ext cx="6227445" cy="3197225"/>
            <a:chOff x="938494" y="1161199"/>
            <a:chExt cx="6227445" cy="3197225"/>
          </a:xfrm>
        </p:grpSpPr>
        <p:pic>
          <p:nvPicPr>
            <p:cNvPr id="4" name="object 4"/>
            <p:cNvPicPr/>
            <p:nvPr/>
          </p:nvPicPr>
          <p:blipFill>
            <a:blip r:embed="rId2" cstate="print"/>
            <a:stretch>
              <a:fillRect/>
            </a:stretch>
          </p:blipFill>
          <p:spPr>
            <a:xfrm>
              <a:off x="938494" y="1357309"/>
              <a:ext cx="6227294" cy="3000777"/>
            </a:xfrm>
            <a:prstGeom prst="rect">
              <a:avLst/>
            </a:prstGeom>
          </p:spPr>
        </p:pic>
        <p:pic>
          <p:nvPicPr>
            <p:cNvPr id="5" name="object 5"/>
            <p:cNvPicPr/>
            <p:nvPr/>
          </p:nvPicPr>
          <p:blipFill>
            <a:blip r:embed="rId3" cstate="print"/>
            <a:stretch>
              <a:fillRect/>
            </a:stretch>
          </p:blipFill>
          <p:spPr>
            <a:xfrm>
              <a:off x="1239550" y="1161199"/>
              <a:ext cx="854875" cy="776524"/>
            </a:xfrm>
            <a:prstGeom prst="rect">
              <a:avLst/>
            </a:prstGeom>
          </p:spPr>
        </p:pic>
        <p:sp>
          <p:nvSpPr>
            <p:cNvPr id="6" name="object 6"/>
            <p:cNvSpPr/>
            <p:nvPr/>
          </p:nvSpPr>
          <p:spPr>
            <a:xfrm>
              <a:off x="2094426" y="1549462"/>
              <a:ext cx="4267200" cy="495300"/>
            </a:xfrm>
            <a:custGeom>
              <a:avLst/>
              <a:gdLst/>
              <a:ahLst/>
              <a:cxnLst/>
              <a:rect l="l" t="t" r="r" b="b"/>
              <a:pathLst>
                <a:path w="4267200" h="495300">
                  <a:moveTo>
                    <a:pt x="0" y="0"/>
                  </a:moveTo>
                  <a:lnTo>
                    <a:pt x="4224527" y="0"/>
                  </a:lnTo>
                  <a:lnTo>
                    <a:pt x="4224527" y="494999"/>
                  </a:lnTo>
                  <a:lnTo>
                    <a:pt x="4267200" y="494999"/>
                  </a:lnTo>
                </a:path>
              </a:pathLst>
            </a:custGeom>
            <a:ln w="9524">
              <a:solidFill>
                <a:srgbClr val="B10639"/>
              </a:solidFill>
              <a:prstDash val="lgDash"/>
            </a:ln>
          </p:spPr>
          <p:txBody>
            <a:bodyPr wrap="square" lIns="0" tIns="0" rIns="0" bIns="0" rtlCol="0"/>
            <a:lstStyle/>
            <a:p>
              <a:endParaRPr>
                <a:solidFill>
                  <a:prstClr val="black"/>
                </a:solidFill>
                <a:latin typeface="Calibri"/>
              </a:endParaRPr>
            </a:p>
          </p:txBody>
        </p:sp>
      </p:grpSp>
      <p:sp>
        <p:nvSpPr>
          <p:cNvPr id="7" name="object 7"/>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0" name="Picture 2" descr="E:\NIET\Project\xLogo11.png.pagespeed.ic.pydHLuCQEZ.png">
            <a:extLst>
              <a:ext uri="{FF2B5EF4-FFF2-40B4-BE49-F238E27FC236}">
                <a16:creationId xmlns:a16="http://schemas.microsoft.com/office/drawing/2014/main" id="{25CC6AF6-EBB2-C3D5-A758-C83AB13DA86A}"/>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EFDD74ED-22D7-C607-8DC1-DF644A442FD2}"/>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Denoised Autoencoder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3114675" cy="330200"/>
          </a:xfrm>
          <a:prstGeom prst="rect">
            <a:avLst/>
          </a:prstGeom>
        </p:spPr>
        <p:txBody>
          <a:bodyPr vert="horz" wrap="square" lIns="0" tIns="12700" rIns="0" bIns="0" rtlCol="0">
            <a:spAutoFit/>
          </a:bodyPr>
          <a:lstStyle/>
          <a:p>
            <a:pPr marL="12700">
              <a:spcBef>
                <a:spcPts val="100"/>
              </a:spcBef>
            </a:pPr>
            <a:r>
              <a:rPr spc="-5" dirty="0"/>
              <a:t>Autoencoder</a:t>
            </a:r>
            <a:r>
              <a:rPr spc="-85" dirty="0"/>
              <a:t> </a:t>
            </a:r>
            <a:r>
              <a:rPr spc="-5" dirty="0"/>
              <a:t>Application</a:t>
            </a:r>
          </a:p>
        </p:txBody>
      </p:sp>
      <p:grpSp>
        <p:nvGrpSpPr>
          <p:cNvPr id="3" name="object 3"/>
          <p:cNvGrpSpPr/>
          <p:nvPr/>
        </p:nvGrpSpPr>
        <p:grpSpPr>
          <a:xfrm>
            <a:off x="159282" y="3695950"/>
            <a:ext cx="6776720" cy="2218690"/>
            <a:chOff x="159282" y="2838700"/>
            <a:chExt cx="6776720" cy="2218690"/>
          </a:xfrm>
        </p:grpSpPr>
        <p:sp>
          <p:nvSpPr>
            <p:cNvPr id="4" name="object 4"/>
            <p:cNvSpPr/>
            <p:nvPr/>
          </p:nvSpPr>
          <p:spPr>
            <a:xfrm>
              <a:off x="159282" y="4889102"/>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5" name="object 5"/>
            <p:cNvPicPr/>
            <p:nvPr/>
          </p:nvPicPr>
          <p:blipFill>
            <a:blip r:embed="rId2" cstate="print"/>
            <a:stretch>
              <a:fillRect/>
            </a:stretch>
          </p:blipFill>
          <p:spPr>
            <a:xfrm>
              <a:off x="1959076" y="2838700"/>
              <a:ext cx="534299" cy="2122624"/>
            </a:xfrm>
            <a:prstGeom prst="rect">
              <a:avLst/>
            </a:prstGeom>
          </p:spPr>
        </p:pic>
        <p:pic>
          <p:nvPicPr>
            <p:cNvPr id="6" name="object 6"/>
            <p:cNvPicPr/>
            <p:nvPr/>
          </p:nvPicPr>
          <p:blipFill>
            <a:blip r:embed="rId3" cstate="print"/>
            <a:stretch>
              <a:fillRect/>
            </a:stretch>
          </p:blipFill>
          <p:spPr>
            <a:xfrm>
              <a:off x="2836480" y="3124767"/>
              <a:ext cx="4099092" cy="1306538"/>
            </a:xfrm>
            <a:prstGeom prst="rect">
              <a:avLst/>
            </a:prstGeom>
          </p:spPr>
        </p:pic>
      </p:grpSp>
      <p:pic>
        <p:nvPicPr>
          <p:cNvPr id="7" name="object 7"/>
          <p:cNvPicPr/>
          <p:nvPr/>
        </p:nvPicPr>
        <p:blipFill>
          <a:blip r:embed="rId4" cstate="print"/>
          <a:stretch>
            <a:fillRect/>
          </a:stretch>
        </p:blipFill>
        <p:spPr>
          <a:xfrm>
            <a:off x="2359813" y="2102598"/>
            <a:ext cx="4797425" cy="1279146"/>
          </a:xfrm>
          <a:prstGeom prst="rect">
            <a:avLst/>
          </a:prstGeom>
        </p:spPr>
      </p:pic>
      <p:pic>
        <p:nvPicPr>
          <p:cNvPr id="8" name="object 8"/>
          <p:cNvPicPr/>
          <p:nvPr/>
        </p:nvPicPr>
        <p:blipFill>
          <a:blip r:embed="rId5" cstate="print"/>
          <a:stretch>
            <a:fillRect/>
          </a:stretch>
        </p:blipFill>
        <p:spPr>
          <a:xfrm>
            <a:off x="7157230" y="3529912"/>
            <a:ext cx="534299" cy="2122624"/>
          </a:xfrm>
          <a:prstGeom prst="rect">
            <a:avLst/>
          </a:prstGeom>
        </p:spPr>
      </p:pic>
      <p:sp>
        <p:nvSpPr>
          <p:cNvPr id="9" name="object 9"/>
          <p:cNvSpPr txBox="1"/>
          <p:nvPr/>
        </p:nvSpPr>
        <p:spPr>
          <a:xfrm>
            <a:off x="467550" y="4536279"/>
            <a:ext cx="118872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Neural</a:t>
            </a:r>
            <a:r>
              <a:rPr sz="1050" spc="-75" dirty="0">
                <a:solidFill>
                  <a:srgbClr val="313131"/>
                </a:solidFill>
                <a:latin typeface="Verdana"/>
                <a:cs typeface="Verdana"/>
              </a:rPr>
              <a:t> </a:t>
            </a:r>
            <a:r>
              <a:rPr sz="1050" spc="-5" dirty="0">
                <a:solidFill>
                  <a:srgbClr val="313131"/>
                </a:solidFill>
                <a:latin typeface="Verdana"/>
                <a:cs typeface="Verdana"/>
              </a:rPr>
              <a:t>Inpainting</a:t>
            </a:r>
            <a:endParaRPr sz="1050">
              <a:solidFill>
                <a:prstClr val="black"/>
              </a:solidFill>
              <a:latin typeface="Verdana"/>
              <a:cs typeface="Verdana"/>
            </a:endParaRPr>
          </a:p>
        </p:txBody>
      </p:sp>
      <p:sp>
        <p:nvSpPr>
          <p:cNvPr id="10" name="object 10"/>
          <p:cNvSpPr txBox="1"/>
          <p:nvPr/>
        </p:nvSpPr>
        <p:spPr>
          <a:xfrm>
            <a:off x="373926" y="2614679"/>
            <a:ext cx="1628139"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Semantic</a:t>
            </a:r>
            <a:r>
              <a:rPr sz="1050" spc="-70" dirty="0">
                <a:solidFill>
                  <a:srgbClr val="313131"/>
                </a:solidFill>
                <a:latin typeface="Verdana"/>
                <a:cs typeface="Verdana"/>
              </a:rPr>
              <a:t> </a:t>
            </a:r>
            <a:r>
              <a:rPr sz="1050" spc="-5" dirty="0">
                <a:solidFill>
                  <a:srgbClr val="313131"/>
                </a:solidFill>
                <a:latin typeface="Verdana"/>
                <a:cs typeface="Verdana"/>
              </a:rPr>
              <a:t>Segmentation</a:t>
            </a:r>
            <a:endParaRPr sz="1050">
              <a:solidFill>
                <a:prstClr val="black"/>
              </a:solidFill>
              <a:latin typeface="Verdana"/>
              <a:cs typeface="Verdana"/>
            </a:endParaRPr>
          </a:p>
        </p:txBody>
      </p:sp>
      <p:pic>
        <p:nvPicPr>
          <p:cNvPr id="13" name="Picture 2" descr="E:\NIET\Project\xLogo11.png.pagespeed.ic.pydHLuCQEZ.png">
            <a:extLst>
              <a:ext uri="{FF2B5EF4-FFF2-40B4-BE49-F238E27FC236}">
                <a16:creationId xmlns:a16="http://schemas.microsoft.com/office/drawing/2014/main" id="{7A3AECD9-3C1A-16CC-E73C-B96DA8CDB5C3}"/>
              </a:ext>
            </a:extLst>
          </p:cNvPr>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14" name="Title 1">
            <a:extLst>
              <a:ext uri="{FF2B5EF4-FFF2-40B4-BE49-F238E27FC236}">
                <a16:creationId xmlns:a16="http://schemas.microsoft.com/office/drawing/2014/main" id="{0F2F3E3A-68E8-E9BC-740C-BE38DD76381F}"/>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Autoencoder Application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4037013" cy="330200"/>
          </a:xfrm>
          <a:prstGeom prst="rect">
            <a:avLst/>
          </a:prstGeom>
        </p:spPr>
        <p:txBody>
          <a:bodyPr vert="horz" wrap="square" lIns="0" tIns="12700" rIns="0" bIns="0" rtlCol="0">
            <a:spAutoFit/>
          </a:bodyPr>
          <a:lstStyle/>
          <a:p>
            <a:pPr marL="12700">
              <a:spcBef>
                <a:spcPts val="100"/>
              </a:spcBef>
            </a:pPr>
            <a:r>
              <a:rPr spc="-5" dirty="0"/>
              <a:t>Variational</a:t>
            </a:r>
            <a:r>
              <a:rPr spc="-45" dirty="0"/>
              <a:t> </a:t>
            </a:r>
            <a:r>
              <a:rPr spc="-5" dirty="0"/>
              <a:t>Autoencoders</a:t>
            </a:r>
            <a:r>
              <a:rPr spc="-45" dirty="0"/>
              <a:t> </a:t>
            </a:r>
            <a:r>
              <a:rPr spc="-5" dirty="0"/>
              <a:t>(VAE)</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1446335" y="2194086"/>
            <a:ext cx="5244008" cy="1962682"/>
          </a:xfrm>
          <a:prstGeom prst="rect">
            <a:avLst/>
          </a:prstGeom>
        </p:spPr>
      </p:pic>
      <p:grpSp>
        <p:nvGrpSpPr>
          <p:cNvPr id="5" name="object 5"/>
          <p:cNvGrpSpPr/>
          <p:nvPr/>
        </p:nvGrpSpPr>
        <p:grpSpPr>
          <a:xfrm>
            <a:off x="3487573" y="5035209"/>
            <a:ext cx="53340" cy="41275"/>
            <a:chOff x="3487573" y="4177958"/>
            <a:chExt cx="53340" cy="41275"/>
          </a:xfrm>
        </p:grpSpPr>
        <p:sp>
          <p:nvSpPr>
            <p:cNvPr id="6" name="object 6"/>
            <p:cNvSpPr/>
            <p:nvPr/>
          </p:nvSpPr>
          <p:spPr>
            <a:xfrm>
              <a:off x="3492335" y="4182721"/>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B00036"/>
            </a:solidFill>
          </p:spPr>
          <p:txBody>
            <a:bodyPr wrap="square" lIns="0" tIns="0" rIns="0" bIns="0" rtlCol="0"/>
            <a:lstStyle/>
            <a:p>
              <a:endParaRPr>
                <a:solidFill>
                  <a:prstClr val="black"/>
                </a:solidFill>
                <a:latin typeface="Calibri"/>
              </a:endParaRPr>
            </a:p>
          </p:txBody>
        </p:sp>
        <p:sp>
          <p:nvSpPr>
            <p:cNvPr id="7" name="object 7"/>
            <p:cNvSpPr/>
            <p:nvPr/>
          </p:nvSpPr>
          <p:spPr>
            <a:xfrm>
              <a:off x="3492335" y="4182721"/>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B00036"/>
              </a:solidFill>
            </a:ln>
          </p:spPr>
          <p:txBody>
            <a:bodyPr wrap="square" lIns="0" tIns="0" rIns="0" bIns="0" rtlCol="0"/>
            <a:lstStyle/>
            <a:p>
              <a:endParaRPr>
                <a:solidFill>
                  <a:prstClr val="black"/>
                </a:solidFill>
                <a:latin typeface="Calibri"/>
              </a:endParaRPr>
            </a:p>
          </p:txBody>
        </p:sp>
      </p:grpSp>
      <p:grpSp>
        <p:nvGrpSpPr>
          <p:cNvPr id="8" name="object 8"/>
          <p:cNvGrpSpPr/>
          <p:nvPr/>
        </p:nvGrpSpPr>
        <p:grpSpPr>
          <a:xfrm>
            <a:off x="3917781" y="5492444"/>
            <a:ext cx="53340" cy="41275"/>
            <a:chOff x="3917781" y="4635193"/>
            <a:chExt cx="53340" cy="41275"/>
          </a:xfrm>
        </p:grpSpPr>
        <p:sp>
          <p:nvSpPr>
            <p:cNvPr id="9" name="object 9"/>
            <p:cNvSpPr/>
            <p:nvPr/>
          </p:nvSpPr>
          <p:spPr>
            <a:xfrm>
              <a:off x="3922544" y="4639956"/>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B00036"/>
            </a:solidFill>
          </p:spPr>
          <p:txBody>
            <a:bodyPr wrap="square" lIns="0" tIns="0" rIns="0" bIns="0" rtlCol="0"/>
            <a:lstStyle/>
            <a:p>
              <a:endParaRPr>
                <a:solidFill>
                  <a:prstClr val="black"/>
                </a:solidFill>
                <a:latin typeface="Calibri"/>
              </a:endParaRPr>
            </a:p>
          </p:txBody>
        </p:sp>
        <p:sp>
          <p:nvSpPr>
            <p:cNvPr id="10" name="object 10"/>
            <p:cNvSpPr/>
            <p:nvPr/>
          </p:nvSpPr>
          <p:spPr>
            <a:xfrm>
              <a:off x="3922544" y="4639956"/>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B00036"/>
              </a:solidFill>
            </a:ln>
          </p:spPr>
          <p:txBody>
            <a:bodyPr wrap="square" lIns="0" tIns="0" rIns="0" bIns="0" rtlCol="0"/>
            <a:lstStyle/>
            <a:p>
              <a:endParaRPr>
                <a:solidFill>
                  <a:prstClr val="black"/>
                </a:solidFill>
                <a:latin typeface="Calibri"/>
              </a:endParaRPr>
            </a:p>
          </p:txBody>
        </p:sp>
      </p:grpSp>
      <p:sp>
        <p:nvSpPr>
          <p:cNvPr id="11" name="object 11"/>
          <p:cNvSpPr txBox="1"/>
          <p:nvPr/>
        </p:nvSpPr>
        <p:spPr>
          <a:xfrm>
            <a:off x="1841625" y="4902790"/>
            <a:ext cx="3395979" cy="667385"/>
          </a:xfrm>
          <a:prstGeom prst="rect">
            <a:avLst/>
          </a:prstGeom>
        </p:spPr>
        <p:txBody>
          <a:bodyPr vert="horz" wrap="square" lIns="0" tIns="12700" rIns="0" bIns="0" rtlCol="0">
            <a:spAutoFit/>
          </a:bodyPr>
          <a:lstStyle/>
          <a:p>
            <a:pPr marL="88900">
              <a:spcBef>
                <a:spcPts val="100"/>
              </a:spcBef>
              <a:tabLst>
                <a:tab pos="2108200" algn="l"/>
              </a:tabLst>
            </a:pPr>
            <a:r>
              <a:rPr sz="1200" spc="-5" dirty="0">
                <a:solidFill>
                  <a:prstClr val="black"/>
                </a:solidFill>
                <a:latin typeface="Verdana"/>
                <a:cs typeface="Verdana"/>
              </a:rPr>
              <a:t>Reconstruction</a:t>
            </a:r>
            <a:r>
              <a:rPr sz="1200" spc="-55" dirty="0">
                <a:solidFill>
                  <a:prstClr val="black"/>
                </a:solidFill>
                <a:latin typeface="Verdana"/>
                <a:cs typeface="Verdana"/>
              </a:rPr>
              <a:t> </a:t>
            </a:r>
            <a:r>
              <a:rPr sz="1200" spc="-5" dirty="0">
                <a:solidFill>
                  <a:prstClr val="black"/>
                </a:solidFill>
                <a:latin typeface="Verdana"/>
                <a:cs typeface="Verdana"/>
              </a:rPr>
              <a:t>loss </a:t>
            </a:r>
            <a:r>
              <a:rPr sz="1200" spc="125" dirty="0">
                <a:solidFill>
                  <a:prstClr val="black"/>
                </a:solidFill>
                <a:latin typeface="Verdana"/>
                <a:cs typeface="Verdana"/>
              </a:rPr>
              <a:t> </a:t>
            </a:r>
            <a:r>
              <a:rPr sz="1200" u="sng" dirty="0">
                <a:solidFill>
                  <a:prstClr val="black"/>
                </a:solidFill>
                <a:uFill>
                  <a:solidFill>
                    <a:srgbClr val="B00036"/>
                  </a:solidFill>
                </a:uFill>
                <a:latin typeface="Times New Roman"/>
                <a:cs typeface="Times New Roman"/>
              </a:rPr>
              <a:t> 	</a:t>
            </a:r>
            <a:endParaRPr sz="1200">
              <a:solidFill>
                <a:prstClr val="black"/>
              </a:solidFill>
              <a:latin typeface="Times New Roman"/>
              <a:cs typeface="Times New Roman"/>
            </a:endParaRPr>
          </a:p>
          <a:p>
            <a:pPr>
              <a:spcBef>
                <a:spcPts val="40"/>
              </a:spcBef>
            </a:pPr>
            <a:endParaRPr sz="1850">
              <a:solidFill>
                <a:prstClr val="black"/>
              </a:solidFill>
              <a:latin typeface="Times New Roman"/>
              <a:cs typeface="Times New Roman"/>
            </a:endParaRPr>
          </a:p>
          <a:p>
            <a:pPr marL="12700">
              <a:spcBef>
                <a:spcPts val="5"/>
              </a:spcBef>
              <a:tabLst>
                <a:tab pos="2124075" algn="l"/>
                <a:tab pos="3382645" algn="l"/>
              </a:tabLst>
            </a:pPr>
            <a:r>
              <a:rPr sz="1200" spc="-5" dirty="0">
                <a:solidFill>
                  <a:prstClr val="black"/>
                </a:solidFill>
                <a:latin typeface="Verdana"/>
                <a:cs typeface="Verdana"/>
              </a:rPr>
              <a:t>Stay</a:t>
            </a:r>
            <a:r>
              <a:rPr sz="1200" spc="-30" dirty="0">
                <a:solidFill>
                  <a:prstClr val="black"/>
                </a:solidFill>
                <a:latin typeface="Verdana"/>
                <a:cs typeface="Verdana"/>
              </a:rPr>
              <a:t> </a:t>
            </a:r>
            <a:r>
              <a:rPr sz="1200" spc="-5" dirty="0">
                <a:solidFill>
                  <a:prstClr val="black"/>
                </a:solidFill>
                <a:latin typeface="Verdana"/>
                <a:cs typeface="Verdana"/>
              </a:rPr>
              <a:t>close</a:t>
            </a:r>
            <a:r>
              <a:rPr sz="1200" spc="-25" dirty="0">
                <a:solidFill>
                  <a:prstClr val="black"/>
                </a:solidFill>
                <a:latin typeface="Verdana"/>
                <a:cs typeface="Verdana"/>
              </a:rPr>
              <a:t> </a:t>
            </a:r>
            <a:r>
              <a:rPr sz="1200" spc="-5" dirty="0">
                <a:solidFill>
                  <a:prstClr val="black"/>
                </a:solidFill>
                <a:latin typeface="Verdana"/>
                <a:cs typeface="Verdana"/>
              </a:rPr>
              <a:t>to</a:t>
            </a:r>
            <a:r>
              <a:rPr sz="1200" spc="-25" dirty="0">
                <a:solidFill>
                  <a:prstClr val="black"/>
                </a:solidFill>
                <a:latin typeface="Verdana"/>
                <a:cs typeface="Verdana"/>
              </a:rPr>
              <a:t> </a:t>
            </a:r>
            <a:r>
              <a:rPr sz="1200" spc="-5" dirty="0">
                <a:solidFill>
                  <a:prstClr val="black"/>
                </a:solidFill>
                <a:latin typeface="Verdana"/>
                <a:cs typeface="Verdana"/>
              </a:rPr>
              <a:t>normal(0,1)	</a:t>
            </a:r>
            <a:r>
              <a:rPr sz="1200" u="sng" spc="-5" dirty="0">
                <a:solidFill>
                  <a:prstClr val="black"/>
                </a:solidFill>
                <a:uFill>
                  <a:solidFill>
                    <a:srgbClr val="B00036"/>
                  </a:solidFill>
                </a:uFill>
                <a:latin typeface="Times New Roman"/>
                <a:cs typeface="Times New Roman"/>
              </a:rPr>
              <a:t> 	</a:t>
            </a:r>
            <a:endParaRPr sz="1200">
              <a:solidFill>
                <a:prstClr val="black"/>
              </a:solidFill>
              <a:latin typeface="Times New Roman"/>
              <a:cs typeface="Times New Roman"/>
            </a:endParaRPr>
          </a:p>
        </p:txBody>
      </p:sp>
      <p:pic>
        <p:nvPicPr>
          <p:cNvPr id="12" name="object 12"/>
          <p:cNvPicPr/>
          <p:nvPr/>
        </p:nvPicPr>
        <p:blipFill>
          <a:blip r:embed="rId3" cstate="print"/>
          <a:stretch>
            <a:fillRect/>
          </a:stretch>
        </p:blipFill>
        <p:spPr>
          <a:xfrm>
            <a:off x="2293900" y="4239001"/>
            <a:ext cx="4238750" cy="413199"/>
          </a:xfrm>
          <a:prstGeom prst="rect">
            <a:avLst/>
          </a:prstGeom>
        </p:spPr>
      </p:pic>
      <p:pic>
        <p:nvPicPr>
          <p:cNvPr id="15" name="Picture 2" descr="E:\NIET\Project\xLogo11.png.pagespeed.ic.pydHLuCQEZ.png">
            <a:extLst>
              <a:ext uri="{FF2B5EF4-FFF2-40B4-BE49-F238E27FC236}">
                <a16:creationId xmlns:a16="http://schemas.microsoft.com/office/drawing/2014/main" id="{ED1DE735-A19D-871E-BB54-DC2FF06DC6BC}"/>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6" name="Title 1">
            <a:extLst>
              <a:ext uri="{FF2B5EF4-FFF2-40B4-BE49-F238E27FC236}">
                <a16:creationId xmlns:a16="http://schemas.microsoft.com/office/drawing/2014/main" id="{6EEF0509-2912-11B4-7AD8-7B4B7B61A400}"/>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Variational Autoencoders (VAE)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4037013" cy="330200"/>
          </a:xfrm>
          <a:prstGeom prst="rect">
            <a:avLst/>
          </a:prstGeom>
        </p:spPr>
        <p:txBody>
          <a:bodyPr vert="horz" wrap="square" lIns="0" tIns="12700" rIns="0" bIns="0" rtlCol="0">
            <a:spAutoFit/>
          </a:bodyPr>
          <a:lstStyle/>
          <a:p>
            <a:pPr marL="12700">
              <a:spcBef>
                <a:spcPts val="100"/>
              </a:spcBef>
            </a:pPr>
            <a:r>
              <a:rPr spc="-5" dirty="0"/>
              <a:t>Variational</a:t>
            </a:r>
            <a:r>
              <a:rPr spc="-45" dirty="0"/>
              <a:t> </a:t>
            </a:r>
            <a:r>
              <a:rPr spc="-5" dirty="0"/>
              <a:t>Autoencoders</a:t>
            </a:r>
            <a:r>
              <a:rPr spc="-45" dirty="0"/>
              <a:t> </a:t>
            </a:r>
            <a:r>
              <a:rPr spc="-5" dirty="0"/>
              <a:t>(VAE)</a:t>
            </a: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grpSp>
        <p:nvGrpSpPr>
          <p:cNvPr id="4" name="object 4"/>
          <p:cNvGrpSpPr/>
          <p:nvPr/>
        </p:nvGrpSpPr>
        <p:grpSpPr>
          <a:xfrm>
            <a:off x="1446336" y="2194087"/>
            <a:ext cx="5244465" cy="2187575"/>
            <a:chOff x="1446335" y="1336836"/>
            <a:chExt cx="5244465" cy="2187575"/>
          </a:xfrm>
        </p:grpSpPr>
        <p:pic>
          <p:nvPicPr>
            <p:cNvPr id="5" name="object 5"/>
            <p:cNvPicPr/>
            <p:nvPr/>
          </p:nvPicPr>
          <p:blipFill>
            <a:blip r:embed="rId2" cstate="print"/>
            <a:stretch>
              <a:fillRect/>
            </a:stretch>
          </p:blipFill>
          <p:spPr>
            <a:xfrm>
              <a:off x="1446335" y="1336836"/>
              <a:ext cx="5244008" cy="1962682"/>
            </a:xfrm>
            <a:prstGeom prst="rect">
              <a:avLst/>
            </a:prstGeom>
          </p:spPr>
        </p:pic>
        <p:sp>
          <p:nvSpPr>
            <p:cNvPr id="6" name="object 6"/>
            <p:cNvSpPr/>
            <p:nvPr/>
          </p:nvSpPr>
          <p:spPr>
            <a:xfrm>
              <a:off x="4489745" y="2959970"/>
              <a:ext cx="405130" cy="516255"/>
            </a:xfrm>
            <a:custGeom>
              <a:avLst/>
              <a:gdLst/>
              <a:ahLst/>
              <a:cxnLst/>
              <a:rect l="l" t="t" r="r" b="b"/>
              <a:pathLst>
                <a:path w="405129" h="516254">
                  <a:moveTo>
                    <a:pt x="0" y="0"/>
                  </a:moveTo>
                  <a:lnTo>
                    <a:pt x="0" y="286689"/>
                  </a:lnTo>
                  <a:lnTo>
                    <a:pt x="404999" y="286689"/>
                  </a:lnTo>
                  <a:lnTo>
                    <a:pt x="404999" y="516149"/>
                  </a:lnTo>
                </a:path>
              </a:pathLst>
            </a:custGeom>
            <a:ln w="9524">
              <a:solidFill>
                <a:srgbClr val="B00036"/>
              </a:solidFill>
            </a:ln>
          </p:spPr>
          <p:txBody>
            <a:bodyPr wrap="square" lIns="0" tIns="0" rIns="0" bIns="0" rtlCol="0"/>
            <a:lstStyle/>
            <a:p>
              <a:endParaRPr>
                <a:solidFill>
                  <a:prstClr val="black"/>
                </a:solidFill>
                <a:latin typeface="Calibri"/>
              </a:endParaRPr>
            </a:p>
          </p:txBody>
        </p:sp>
        <p:sp>
          <p:nvSpPr>
            <p:cNvPr id="7" name="object 7"/>
            <p:cNvSpPr/>
            <p:nvPr/>
          </p:nvSpPr>
          <p:spPr>
            <a:xfrm>
              <a:off x="4879011" y="347611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B00036"/>
            </a:solidFill>
          </p:spPr>
          <p:txBody>
            <a:bodyPr wrap="square" lIns="0" tIns="0" rIns="0" bIns="0" rtlCol="0"/>
            <a:lstStyle/>
            <a:p>
              <a:endParaRPr>
                <a:solidFill>
                  <a:prstClr val="black"/>
                </a:solidFill>
                <a:latin typeface="Calibri"/>
              </a:endParaRPr>
            </a:p>
          </p:txBody>
        </p:sp>
        <p:sp>
          <p:nvSpPr>
            <p:cNvPr id="8" name="object 8"/>
            <p:cNvSpPr/>
            <p:nvPr/>
          </p:nvSpPr>
          <p:spPr>
            <a:xfrm>
              <a:off x="4879011" y="347611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B00036"/>
              </a:solidFill>
            </a:ln>
          </p:spPr>
          <p:txBody>
            <a:bodyPr wrap="square" lIns="0" tIns="0" rIns="0" bIns="0" rtlCol="0"/>
            <a:lstStyle/>
            <a:p>
              <a:endParaRPr>
                <a:solidFill>
                  <a:prstClr val="black"/>
                </a:solidFill>
                <a:latin typeface="Calibri"/>
              </a:endParaRPr>
            </a:p>
          </p:txBody>
        </p:sp>
        <p:sp>
          <p:nvSpPr>
            <p:cNvPr id="9" name="object 9"/>
            <p:cNvSpPr/>
            <p:nvPr/>
          </p:nvSpPr>
          <p:spPr>
            <a:xfrm>
              <a:off x="4232835" y="1745669"/>
              <a:ext cx="323215" cy="1183005"/>
            </a:xfrm>
            <a:custGeom>
              <a:avLst/>
              <a:gdLst/>
              <a:ahLst/>
              <a:cxnLst/>
              <a:rect l="l" t="t" r="r" b="b"/>
              <a:pathLst>
                <a:path w="323214" h="1183005">
                  <a:moveTo>
                    <a:pt x="322728" y="1182800"/>
                  </a:moveTo>
                  <a:lnTo>
                    <a:pt x="0" y="1182800"/>
                  </a:lnTo>
                  <a:lnTo>
                    <a:pt x="0" y="0"/>
                  </a:lnTo>
                  <a:lnTo>
                    <a:pt x="322728" y="0"/>
                  </a:lnTo>
                  <a:lnTo>
                    <a:pt x="322728" y="1182800"/>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0" name="object 10"/>
            <p:cNvSpPr/>
            <p:nvPr/>
          </p:nvSpPr>
          <p:spPr>
            <a:xfrm>
              <a:off x="4232835" y="1745669"/>
              <a:ext cx="323215" cy="1183005"/>
            </a:xfrm>
            <a:custGeom>
              <a:avLst/>
              <a:gdLst/>
              <a:ahLst/>
              <a:cxnLst/>
              <a:rect l="l" t="t" r="r" b="b"/>
              <a:pathLst>
                <a:path w="323214" h="1183005">
                  <a:moveTo>
                    <a:pt x="0" y="0"/>
                  </a:moveTo>
                  <a:lnTo>
                    <a:pt x="322728" y="0"/>
                  </a:lnTo>
                  <a:lnTo>
                    <a:pt x="322728" y="1182800"/>
                  </a:lnTo>
                  <a:lnTo>
                    <a:pt x="0" y="1182800"/>
                  </a:lnTo>
                  <a:lnTo>
                    <a:pt x="0" y="0"/>
                  </a:lnTo>
                  <a:close/>
                </a:path>
              </a:pathLst>
            </a:custGeom>
            <a:ln w="25399">
              <a:solidFill>
                <a:srgbClr val="81042A"/>
              </a:solidFill>
            </a:ln>
          </p:spPr>
          <p:txBody>
            <a:bodyPr wrap="square" lIns="0" tIns="0" rIns="0" bIns="0" rtlCol="0"/>
            <a:lstStyle/>
            <a:p>
              <a:endParaRPr>
                <a:solidFill>
                  <a:prstClr val="black"/>
                </a:solidFill>
                <a:latin typeface="Calibri"/>
              </a:endParaRPr>
            </a:p>
          </p:txBody>
        </p:sp>
      </p:grpSp>
      <p:sp>
        <p:nvSpPr>
          <p:cNvPr id="11" name="object 11"/>
          <p:cNvSpPr txBox="1"/>
          <p:nvPr/>
        </p:nvSpPr>
        <p:spPr>
          <a:xfrm>
            <a:off x="4489744" y="4456146"/>
            <a:ext cx="1803400" cy="527050"/>
          </a:xfrm>
          <a:prstGeom prst="rect">
            <a:avLst/>
          </a:prstGeom>
        </p:spPr>
        <p:txBody>
          <a:bodyPr vert="horz" wrap="square" lIns="0" tIns="12700" rIns="0" bIns="0" rtlCol="0">
            <a:spAutoFit/>
          </a:bodyPr>
          <a:lstStyle/>
          <a:p>
            <a:pPr marL="127635">
              <a:spcBef>
                <a:spcPts val="100"/>
              </a:spcBef>
            </a:pPr>
            <a:r>
              <a:rPr sz="1200" spc="-5" dirty="0">
                <a:solidFill>
                  <a:prstClr val="black"/>
                </a:solidFill>
                <a:latin typeface="Verdana"/>
                <a:cs typeface="Verdana"/>
              </a:rPr>
              <a:t>Z=µ+σΘε</a:t>
            </a:r>
            <a:endParaRPr sz="1200">
              <a:solidFill>
                <a:prstClr val="black"/>
              </a:solidFill>
              <a:latin typeface="Verdana"/>
              <a:cs typeface="Verdana"/>
            </a:endParaRPr>
          </a:p>
          <a:p>
            <a:pPr marL="12700">
              <a:spcBef>
                <a:spcPts val="1065"/>
              </a:spcBef>
            </a:pPr>
            <a:r>
              <a:rPr sz="1200" spc="-5" dirty="0">
                <a:solidFill>
                  <a:prstClr val="black"/>
                </a:solidFill>
                <a:latin typeface="Verdana"/>
                <a:cs typeface="Verdana"/>
              </a:rPr>
              <a:t>Where</a:t>
            </a:r>
            <a:r>
              <a:rPr sz="1200" spc="-35" dirty="0">
                <a:solidFill>
                  <a:prstClr val="black"/>
                </a:solidFill>
                <a:latin typeface="Verdana"/>
                <a:cs typeface="Verdana"/>
              </a:rPr>
              <a:t> </a:t>
            </a:r>
            <a:r>
              <a:rPr sz="1200" dirty="0">
                <a:solidFill>
                  <a:prstClr val="black"/>
                </a:solidFill>
                <a:latin typeface="Verdana"/>
                <a:cs typeface="Verdana"/>
              </a:rPr>
              <a:t>ε</a:t>
            </a:r>
            <a:r>
              <a:rPr sz="1200" spc="-35" dirty="0">
                <a:solidFill>
                  <a:prstClr val="black"/>
                </a:solidFill>
                <a:latin typeface="Verdana"/>
                <a:cs typeface="Verdana"/>
              </a:rPr>
              <a:t> </a:t>
            </a:r>
            <a:r>
              <a:rPr sz="1200" dirty="0">
                <a:solidFill>
                  <a:prstClr val="black"/>
                </a:solidFill>
                <a:latin typeface="Verdana"/>
                <a:cs typeface="Verdana"/>
              </a:rPr>
              <a:t>~</a:t>
            </a:r>
            <a:r>
              <a:rPr sz="1200" spc="-30" dirty="0">
                <a:solidFill>
                  <a:prstClr val="black"/>
                </a:solidFill>
                <a:latin typeface="Verdana"/>
                <a:cs typeface="Verdana"/>
              </a:rPr>
              <a:t> </a:t>
            </a:r>
            <a:r>
              <a:rPr sz="1200" spc="-5" dirty="0">
                <a:solidFill>
                  <a:prstClr val="black"/>
                </a:solidFill>
                <a:latin typeface="Verdana"/>
                <a:cs typeface="Verdana"/>
              </a:rPr>
              <a:t>normal(0,1)</a:t>
            </a:r>
            <a:endParaRPr sz="1200">
              <a:solidFill>
                <a:prstClr val="black"/>
              </a:solidFill>
              <a:latin typeface="Verdana"/>
              <a:cs typeface="Verdana"/>
            </a:endParaRPr>
          </a:p>
        </p:txBody>
      </p:sp>
      <p:pic>
        <p:nvPicPr>
          <p:cNvPr id="14" name="Picture 2" descr="E:\NIET\Project\xLogo11.png.pagespeed.ic.pydHLuCQEZ.png">
            <a:extLst>
              <a:ext uri="{FF2B5EF4-FFF2-40B4-BE49-F238E27FC236}">
                <a16:creationId xmlns:a16="http://schemas.microsoft.com/office/drawing/2014/main" id="{765DC485-B3B1-7F3A-51A9-1C0CC046228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5" name="Title 1">
            <a:extLst>
              <a:ext uri="{FF2B5EF4-FFF2-40B4-BE49-F238E27FC236}">
                <a16:creationId xmlns:a16="http://schemas.microsoft.com/office/drawing/2014/main" id="{D8B3ABEB-53F6-475C-FFFF-51A747DFA236}"/>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Variational Autoencoders (VAE)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0908" y="2231530"/>
            <a:ext cx="7015480" cy="1389380"/>
          </a:xfrm>
          <a:prstGeom prst="rect">
            <a:avLst/>
          </a:prstGeom>
        </p:spPr>
        <p:txBody>
          <a:bodyPr vert="horz" wrap="square" lIns="0" tIns="12700" rIns="0" bIns="0" rtlCol="0">
            <a:spAutoFit/>
          </a:bodyPr>
          <a:lstStyle/>
          <a:p>
            <a:pPr marL="241300" indent="-209550">
              <a:spcBef>
                <a:spcPts val="100"/>
              </a:spcBef>
              <a:buClr>
                <a:srgbClr val="B10639"/>
              </a:buClr>
              <a:buSzPct val="83333"/>
              <a:buFont typeface="Arial MT"/>
              <a:buChar char="•"/>
              <a:tabLst>
                <a:tab pos="240665" algn="l"/>
                <a:tab pos="241300" algn="l"/>
              </a:tabLst>
            </a:pPr>
            <a:r>
              <a:rPr sz="1200" spc="-5" dirty="0">
                <a:solidFill>
                  <a:srgbClr val="313131"/>
                </a:solidFill>
                <a:latin typeface="Verdana"/>
                <a:cs typeface="Verdana"/>
              </a:rPr>
              <a:t>Model:</a:t>
            </a:r>
            <a:r>
              <a:rPr sz="1200" spc="-10" dirty="0">
                <a:solidFill>
                  <a:srgbClr val="313131"/>
                </a:solidFill>
                <a:latin typeface="Verdana"/>
                <a:cs typeface="Verdana"/>
              </a:rPr>
              <a:t> </a:t>
            </a:r>
            <a:r>
              <a:rPr sz="1200" spc="-5" dirty="0">
                <a:solidFill>
                  <a:srgbClr val="313131"/>
                </a:solidFill>
                <a:latin typeface="Verdana"/>
                <a:cs typeface="Verdana"/>
              </a:rPr>
              <a:t>Latent-variable</a:t>
            </a:r>
            <a:r>
              <a:rPr sz="1200" spc="-10" dirty="0">
                <a:solidFill>
                  <a:srgbClr val="313131"/>
                </a:solidFill>
                <a:latin typeface="Verdana"/>
                <a:cs typeface="Verdana"/>
              </a:rPr>
              <a:t> </a:t>
            </a:r>
            <a:r>
              <a:rPr sz="1200" spc="-5" dirty="0">
                <a:solidFill>
                  <a:srgbClr val="313131"/>
                </a:solidFill>
                <a:latin typeface="Verdana"/>
                <a:cs typeface="Verdana"/>
              </a:rPr>
              <a:t>model</a:t>
            </a:r>
            <a:r>
              <a:rPr sz="1200" spc="-15" dirty="0">
                <a:solidFill>
                  <a:srgbClr val="313131"/>
                </a:solidFill>
                <a:latin typeface="Verdana"/>
                <a:cs typeface="Verdana"/>
              </a:rPr>
              <a:t> </a:t>
            </a:r>
            <a:r>
              <a:rPr sz="1200" spc="-5" dirty="0">
                <a:solidFill>
                  <a:srgbClr val="313131"/>
                </a:solidFill>
                <a:latin typeface="Verdana"/>
                <a:cs typeface="Verdana"/>
              </a:rPr>
              <a:t>p(x|z,</a:t>
            </a:r>
            <a:r>
              <a:rPr sz="1200" spc="-10" dirty="0">
                <a:solidFill>
                  <a:srgbClr val="313131"/>
                </a:solidFill>
                <a:latin typeface="Verdana"/>
                <a:cs typeface="Verdana"/>
              </a:rPr>
              <a:t> </a:t>
            </a:r>
            <a:r>
              <a:rPr sz="1200" spc="-5" dirty="0">
                <a:solidFill>
                  <a:srgbClr val="313131"/>
                </a:solidFill>
                <a:latin typeface="Verdana"/>
                <a:cs typeface="Verdana"/>
              </a:rPr>
              <a:t>theta)</a:t>
            </a:r>
            <a:r>
              <a:rPr sz="1200" spc="-10" dirty="0">
                <a:solidFill>
                  <a:srgbClr val="313131"/>
                </a:solidFill>
                <a:latin typeface="Verdana"/>
                <a:cs typeface="Verdana"/>
              </a:rPr>
              <a:t> </a:t>
            </a:r>
            <a:r>
              <a:rPr sz="1200" spc="-5" dirty="0">
                <a:solidFill>
                  <a:srgbClr val="313131"/>
                </a:solidFill>
                <a:latin typeface="Verdana"/>
                <a:cs typeface="Verdana"/>
              </a:rPr>
              <a:t>usually</a:t>
            </a:r>
            <a:r>
              <a:rPr sz="1200" spc="-10" dirty="0">
                <a:solidFill>
                  <a:srgbClr val="313131"/>
                </a:solidFill>
                <a:latin typeface="Verdana"/>
                <a:cs typeface="Verdana"/>
              </a:rPr>
              <a:t> </a:t>
            </a:r>
            <a:r>
              <a:rPr sz="1200" spc="-5" dirty="0">
                <a:solidFill>
                  <a:srgbClr val="313131"/>
                </a:solidFill>
                <a:latin typeface="Verdana"/>
                <a:cs typeface="Verdana"/>
              </a:rPr>
              <a:t>specified</a:t>
            </a:r>
            <a:r>
              <a:rPr sz="1200" spc="-10" dirty="0">
                <a:solidFill>
                  <a:srgbClr val="313131"/>
                </a:solidFill>
                <a:latin typeface="Verdana"/>
                <a:cs typeface="Verdana"/>
              </a:rPr>
              <a:t> </a:t>
            </a:r>
            <a:r>
              <a:rPr sz="1200" spc="-5" dirty="0">
                <a:solidFill>
                  <a:srgbClr val="313131"/>
                </a:solidFill>
                <a:latin typeface="Verdana"/>
                <a:cs typeface="Verdana"/>
              </a:rPr>
              <a:t>by</a:t>
            </a:r>
            <a:r>
              <a:rPr sz="1200" spc="-10" dirty="0">
                <a:solidFill>
                  <a:srgbClr val="313131"/>
                </a:solidFill>
                <a:latin typeface="Verdana"/>
                <a:cs typeface="Verdana"/>
              </a:rPr>
              <a:t> </a:t>
            </a:r>
            <a:r>
              <a:rPr sz="1200" dirty="0">
                <a:solidFill>
                  <a:srgbClr val="313131"/>
                </a:solidFill>
                <a:latin typeface="Verdana"/>
                <a:cs typeface="Verdana"/>
              </a:rPr>
              <a:t>a</a:t>
            </a:r>
            <a:r>
              <a:rPr sz="1200" spc="-10" dirty="0">
                <a:solidFill>
                  <a:srgbClr val="313131"/>
                </a:solidFill>
                <a:latin typeface="Verdana"/>
                <a:cs typeface="Verdana"/>
              </a:rPr>
              <a:t> </a:t>
            </a:r>
            <a:r>
              <a:rPr sz="1200" spc="-5" dirty="0">
                <a:solidFill>
                  <a:srgbClr val="313131"/>
                </a:solidFill>
                <a:latin typeface="Verdana"/>
                <a:cs typeface="Verdana"/>
              </a:rPr>
              <a:t>neural</a:t>
            </a:r>
            <a:r>
              <a:rPr sz="1200" spc="-10" dirty="0">
                <a:solidFill>
                  <a:srgbClr val="313131"/>
                </a:solidFill>
                <a:latin typeface="Verdana"/>
                <a:cs typeface="Verdana"/>
              </a:rPr>
              <a:t> </a:t>
            </a:r>
            <a:r>
              <a:rPr sz="1200" spc="-5" dirty="0">
                <a:solidFill>
                  <a:srgbClr val="313131"/>
                </a:solidFill>
                <a:latin typeface="Verdana"/>
                <a:cs typeface="Verdana"/>
              </a:rPr>
              <a:t>network</a:t>
            </a:r>
            <a:endParaRPr sz="1200">
              <a:solidFill>
                <a:prstClr val="black"/>
              </a:solidFill>
              <a:latin typeface="Verdana"/>
              <a:cs typeface="Verdana"/>
            </a:endParaRPr>
          </a:p>
          <a:p>
            <a:pPr marL="241300" indent="-209550">
              <a:spcBef>
                <a:spcPts val="885"/>
              </a:spcBef>
              <a:buClr>
                <a:srgbClr val="B10639"/>
              </a:buClr>
              <a:buSzPct val="83333"/>
              <a:buFont typeface="Arial MT"/>
              <a:buChar char="•"/>
              <a:tabLst>
                <a:tab pos="240665" algn="l"/>
                <a:tab pos="241300" algn="l"/>
              </a:tabLst>
            </a:pPr>
            <a:r>
              <a:rPr sz="1200" spc="-5" dirty="0">
                <a:solidFill>
                  <a:srgbClr val="313131"/>
                </a:solidFill>
                <a:latin typeface="Verdana"/>
                <a:cs typeface="Verdana"/>
              </a:rPr>
              <a:t>Inference:</a:t>
            </a:r>
            <a:r>
              <a:rPr sz="1200" spc="-10" dirty="0">
                <a:solidFill>
                  <a:srgbClr val="313131"/>
                </a:solidFill>
                <a:latin typeface="Verdana"/>
                <a:cs typeface="Verdana"/>
              </a:rPr>
              <a:t> </a:t>
            </a:r>
            <a:r>
              <a:rPr sz="1200" spc="-5" dirty="0">
                <a:solidFill>
                  <a:srgbClr val="313131"/>
                </a:solidFill>
                <a:latin typeface="Verdana"/>
                <a:cs typeface="Verdana"/>
              </a:rPr>
              <a:t>Recognition</a:t>
            </a:r>
            <a:r>
              <a:rPr sz="1200" spc="-10" dirty="0">
                <a:solidFill>
                  <a:srgbClr val="313131"/>
                </a:solidFill>
                <a:latin typeface="Verdana"/>
                <a:cs typeface="Verdana"/>
              </a:rPr>
              <a:t> </a:t>
            </a:r>
            <a:r>
              <a:rPr sz="1200" spc="-5" dirty="0">
                <a:solidFill>
                  <a:srgbClr val="313131"/>
                </a:solidFill>
                <a:latin typeface="Verdana"/>
                <a:cs typeface="Verdana"/>
              </a:rPr>
              <a:t>network</a:t>
            </a:r>
            <a:r>
              <a:rPr sz="1200" spc="-10" dirty="0">
                <a:solidFill>
                  <a:srgbClr val="313131"/>
                </a:solidFill>
                <a:latin typeface="Verdana"/>
                <a:cs typeface="Verdana"/>
              </a:rPr>
              <a:t> </a:t>
            </a:r>
            <a:r>
              <a:rPr sz="1200" spc="-5" dirty="0">
                <a:solidFill>
                  <a:srgbClr val="313131"/>
                </a:solidFill>
                <a:latin typeface="Verdana"/>
                <a:cs typeface="Verdana"/>
              </a:rPr>
              <a:t>for</a:t>
            </a:r>
            <a:r>
              <a:rPr sz="1200" spc="-10" dirty="0">
                <a:solidFill>
                  <a:srgbClr val="313131"/>
                </a:solidFill>
                <a:latin typeface="Verdana"/>
                <a:cs typeface="Verdana"/>
              </a:rPr>
              <a:t> </a:t>
            </a:r>
            <a:r>
              <a:rPr sz="1200" spc="-5" dirty="0">
                <a:solidFill>
                  <a:srgbClr val="313131"/>
                </a:solidFill>
                <a:latin typeface="Verdana"/>
                <a:cs typeface="Verdana"/>
              </a:rPr>
              <a:t>q(z|x,</a:t>
            </a:r>
            <a:r>
              <a:rPr sz="1200" spc="-10" dirty="0">
                <a:solidFill>
                  <a:srgbClr val="313131"/>
                </a:solidFill>
                <a:latin typeface="Verdana"/>
                <a:cs typeface="Verdana"/>
              </a:rPr>
              <a:t> </a:t>
            </a:r>
            <a:r>
              <a:rPr sz="1200" spc="-5" dirty="0">
                <a:solidFill>
                  <a:srgbClr val="313131"/>
                </a:solidFill>
                <a:latin typeface="Verdana"/>
                <a:cs typeface="Verdana"/>
              </a:rPr>
              <a:t>theta)</a:t>
            </a:r>
            <a:r>
              <a:rPr sz="1200" spc="-10" dirty="0">
                <a:solidFill>
                  <a:srgbClr val="313131"/>
                </a:solidFill>
                <a:latin typeface="Verdana"/>
                <a:cs typeface="Verdana"/>
              </a:rPr>
              <a:t> </a:t>
            </a:r>
            <a:r>
              <a:rPr sz="1200" spc="-5" dirty="0">
                <a:solidFill>
                  <a:srgbClr val="313131"/>
                </a:solidFill>
                <a:latin typeface="Verdana"/>
                <a:cs typeface="Verdana"/>
              </a:rPr>
              <a:t>usually specified</a:t>
            </a:r>
            <a:r>
              <a:rPr sz="1200" spc="-10" dirty="0">
                <a:solidFill>
                  <a:srgbClr val="313131"/>
                </a:solidFill>
                <a:latin typeface="Verdana"/>
                <a:cs typeface="Verdana"/>
              </a:rPr>
              <a:t> </a:t>
            </a:r>
            <a:r>
              <a:rPr sz="1200" spc="-5" dirty="0">
                <a:solidFill>
                  <a:srgbClr val="313131"/>
                </a:solidFill>
                <a:latin typeface="Verdana"/>
                <a:cs typeface="Verdana"/>
              </a:rPr>
              <a:t>by</a:t>
            </a:r>
            <a:r>
              <a:rPr sz="1200" spc="-10" dirty="0">
                <a:solidFill>
                  <a:srgbClr val="313131"/>
                </a:solidFill>
                <a:latin typeface="Verdana"/>
                <a:cs typeface="Verdana"/>
              </a:rPr>
              <a:t> </a:t>
            </a:r>
            <a:r>
              <a:rPr sz="1200" dirty="0">
                <a:solidFill>
                  <a:srgbClr val="313131"/>
                </a:solidFill>
                <a:latin typeface="Verdana"/>
                <a:cs typeface="Verdana"/>
              </a:rPr>
              <a:t>a</a:t>
            </a:r>
            <a:r>
              <a:rPr sz="1200" spc="-10" dirty="0">
                <a:solidFill>
                  <a:srgbClr val="313131"/>
                </a:solidFill>
                <a:latin typeface="Verdana"/>
                <a:cs typeface="Verdana"/>
              </a:rPr>
              <a:t> </a:t>
            </a:r>
            <a:r>
              <a:rPr sz="1200" spc="-5" dirty="0">
                <a:solidFill>
                  <a:srgbClr val="313131"/>
                </a:solidFill>
                <a:latin typeface="Verdana"/>
                <a:cs typeface="Verdana"/>
              </a:rPr>
              <a:t>neural</a:t>
            </a:r>
            <a:r>
              <a:rPr sz="1200" spc="-10" dirty="0">
                <a:solidFill>
                  <a:srgbClr val="313131"/>
                </a:solidFill>
                <a:latin typeface="Verdana"/>
                <a:cs typeface="Verdana"/>
              </a:rPr>
              <a:t> </a:t>
            </a:r>
            <a:r>
              <a:rPr sz="1200" spc="-5" dirty="0">
                <a:solidFill>
                  <a:srgbClr val="313131"/>
                </a:solidFill>
                <a:latin typeface="Verdana"/>
                <a:cs typeface="Verdana"/>
              </a:rPr>
              <a:t>network</a:t>
            </a:r>
            <a:endParaRPr sz="1200">
              <a:solidFill>
                <a:prstClr val="black"/>
              </a:solidFill>
              <a:latin typeface="Verdana"/>
              <a:cs typeface="Verdana"/>
            </a:endParaRPr>
          </a:p>
          <a:p>
            <a:pPr marL="241300" indent="-209550">
              <a:spcBef>
                <a:spcPts val="885"/>
              </a:spcBef>
              <a:buClr>
                <a:srgbClr val="B10639"/>
              </a:buClr>
              <a:buSzPct val="83333"/>
              <a:buFont typeface="Arial MT"/>
              <a:buChar char="•"/>
              <a:tabLst>
                <a:tab pos="240665" algn="l"/>
                <a:tab pos="241300" algn="l"/>
              </a:tabLst>
            </a:pPr>
            <a:r>
              <a:rPr sz="1200" spc="-5" dirty="0">
                <a:solidFill>
                  <a:srgbClr val="313131"/>
                </a:solidFill>
                <a:latin typeface="Verdana"/>
                <a:cs typeface="Verdana"/>
              </a:rPr>
              <a:t>Training</a:t>
            </a:r>
            <a:r>
              <a:rPr sz="1200" spc="-10" dirty="0">
                <a:solidFill>
                  <a:srgbClr val="313131"/>
                </a:solidFill>
                <a:latin typeface="Verdana"/>
                <a:cs typeface="Verdana"/>
              </a:rPr>
              <a:t> </a:t>
            </a:r>
            <a:r>
              <a:rPr sz="1200" spc="-5" dirty="0">
                <a:solidFill>
                  <a:srgbClr val="313131"/>
                </a:solidFill>
                <a:latin typeface="Verdana"/>
                <a:cs typeface="Verdana"/>
              </a:rPr>
              <a:t>objective:</a:t>
            </a:r>
            <a:r>
              <a:rPr sz="1200" spc="-10" dirty="0">
                <a:solidFill>
                  <a:srgbClr val="313131"/>
                </a:solidFill>
                <a:latin typeface="Verdana"/>
                <a:cs typeface="Verdana"/>
              </a:rPr>
              <a:t> </a:t>
            </a:r>
            <a:r>
              <a:rPr sz="1200" spc="-5" dirty="0">
                <a:solidFill>
                  <a:srgbClr val="313131"/>
                </a:solidFill>
                <a:latin typeface="Verdana"/>
                <a:cs typeface="Verdana"/>
              </a:rPr>
              <a:t>Simple</a:t>
            </a:r>
            <a:r>
              <a:rPr sz="1200" spc="-10" dirty="0">
                <a:solidFill>
                  <a:srgbClr val="313131"/>
                </a:solidFill>
                <a:latin typeface="Verdana"/>
                <a:cs typeface="Verdana"/>
              </a:rPr>
              <a:t> </a:t>
            </a:r>
            <a:r>
              <a:rPr sz="1200" spc="-5" dirty="0">
                <a:solidFill>
                  <a:srgbClr val="313131"/>
                </a:solidFill>
                <a:latin typeface="Verdana"/>
                <a:cs typeface="Verdana"/>
              </a:rPr>
              <a:t>Monte</a:t>
            </a:r>
            <a:r>
              <a:rPr sz="1200" spc="-10" dirty="0">
                <a:solidFill>
                  <a:srgbClr val="313131"/>
                </a:solidFill>
                <a:latin typeface="Verdana"/>
                <a:cs typeface="Verdana"/>
              </a:rPr>
              <a:t> </a:t>
            </a:r>
            <a:r>
              <a:rPr sz="1200" spc="-5" dirty="0">
                <a:solidFill>
                  <a:srgbClr val="313131"/>
                </a:solidFill>
                <a:latin typeface="Verdana"/>
                <a:cs typeface="Verdana"/>
              </a:rPr>
              <a:t>Carlo for</a:t>
            </a:r>
            <a:r>
              <a:rPr sz="1200" spc="-10" dirty="0">
                <a:solidFill>
                  <a:srgbClr val="313131"/>
                </a:solidFill>
                <a:latin typeface="Verdana"/>
                <a:cs typeface="Verdana"/>
              </a:rPr>
              <a:t> </a:t>
            </a:r>
            <a:r>
              <a:rPr sz="1200" spc="-5" dirty="0">
                <a:solidFill>
                  <a:srgbClr val="313131"/>
                </a:solidFill>
                <a:latin typeface="Verdana"/>
                <a:cs typeface="Verdana"/>
              </a:rPr>
              <a:t>unbiased</a:t>
            </a:r>
            <a:r>
              <a:rPr sz="1200" spc="-10" dirty="0">
                <a:solidFill>
                  <a:srgbClr val="313131"/>
                </a:solidFill>
                <a:latin typeface="Verdana"/>
                <a:cs typeface="Verdana"/>
              </a:rPr>
              <a:t> </a:t>
            </a:r>
            <a:r>
              <a:rPr sz="1200" spc="-5" dirty="0">
                <a:solidFill>
                  <a:srgbClr val="313131"/>
                </a:solidFill>
                <a:latin typeface="Verdana"/>
                <a:cs typeface="Verdana"/>
              </a:rPr>
              <a:t>estimate</a:t>
            </a:r>
            <a:r>
              <a:rPr sz="1200" spc="-10" dirty="0">
                <a:solidFill>
                  <a:srgbClr val="313131"/>
                </a:solidFill>
                <a:latin typeface="Verdana"/>
                <a:cs typeface="Verdana"/>
              </a:rPr>
              <a:t> </a:t>
            </a:r>
            <a:r>
              <a:rPr sz="1200" spc="-5" dirty="0">
                <a:solidFill>
                  <a:srgbClr val="313131"/>
                </a:solidFill>
                <a:latin typeface="Verdana"/>
                <a:cs typeface="Verdana"/>
              </a:rPr>
              <a:t>of Variational</a:t>
            </a:r>
            <a:r>
              <a:rPr sz="1200" spc="-10" dirty="0">
                <a:solidFill>
                  <a:srgbClr val="313131"/>
                </a:solidFill>
                <a:latin typeface="Verdana"/>
                <a:cs typeface="Verdana"/>
              </a:rPr>
              <a:t> </a:t>
            </a:r>
            <a:r>
              <a:rPr sz="1200" spc="-5" dirty="0">
                <a:solidFill>
                  <a:srgbClr val="313131"/>
                </a:solidFill>
                <a:latin typeface="Verdana"/>
                <a:cs typeface="Verdana"/>
              </a:rPr>
              <a:t>lower</a:t>
            </a:r>
            <a:r>
              <a:rPr sz="1200" spc="-10" dirty="0">
                <a:solidFill>
                  <a:srgbClr val="313131"/>
                </a:solidFill>
                <a:latin typeface="Verdana"/>
                <a:cs typeface="Verdana"/>
              </a:rPr>
              <a:t> </a:t>
            </a:r>
            <a:r>
              <a:rPr sz="1200" spc="-5" dirty="0">
                <a:solidFill>
                  <a:srgbClr val="313131"/>
                </a:solidFill>
                <a:latin typeface="Verdana"/>
                <a:cs typeface="Verdana"/>
              </a:rPr>
              <a:t>bound</a:t>
            </a:r>
            <a:endParaRPr sz="1200">
              <a:solidFill>
                <a:prstClr val="black"/>
              </a:solidFill>
              <a:latin typeface="Verdana"/>
              <a:cs typeface="Verdana"/>
            </a:endParaRPr>
          </a:p>
          <a:p>
            <a:pPr marL="12700" marR="2961640" indent="19050">
              <a:lnSpc>
                <a:spcPct val="161500"/>
              </a:lnSpc>
              <a:buClr>
                <a:srgbClr val="B10639"/>
              </a:buClr>
              <a:buSzPct val="83333"/>
              <a:buFont typeface="Arial MT"/>
              <a:buChar char="•"/>
              <a:tabLst>
                <a:tab pos="240665" algn="l"/>
                <a:tab pos="241300" algn="l"/>
              </a:tabLst>
            </a:pPr>
            <a:r>
              <a:rPr sz="1200" spc="-5" dirty="0">
                <a:solidFill>
                  <a:srgbClr val="313131"/>
                </a:solidFill>
                <a:latin typeface="Verdana"/>
                <a:cs typeface="Verdana"/>
              </a:rPr>
              <a:t>Optimization method: Stochastic gradient ascent, </a:t>
            </a:r>
            <a:r>
              <a:rPr sz="1200" spc="-409" dirty="0">
                <a:solidFill>
                  <a:srgbClr val="313131"/>
                </a:solidFill>
                <a:latin typeface="Verdana"/>
                <a:cs typeface="Verdana"/>
              </a:rPr>
              <a:t> </a:t>
            </a:r>
            <a:r>
              <a:rPr sz="1200" spc="-5" dirty="0">
                <a:solidFill>
                  <a:srgbClr val="313131"/>
                </a:solidFill>
                <a:latin typeface="Verdana"/>
                <a:cs typeface="Verdana"/>
              </a:rPr>
              <a:t>with</a:t>
            </a:r>
            <a:r>
              <a:rPr sz="1200" spc="-10" dirty="0">
                <a:solidFill>
                  <a:srgbClr val="313131"/>
                </a:solidFill>
                <a:latin typeface="Verdana"/>
                <a:cs typeface="Verdana"/>
              </a:rPr>
              <a:t> </a:t>
            </a:r>
            <a:r>
              <a:rPr sz="1200" spc="-5" dirty="0">
                <a:solidFill>
                  <a:srgbClr val="313131"/>
                </a:solidFill>
                <a:latin typeface="Verdana"/>
                <a:cs typeface="Verdana"/>
              </a:rPr>
              <a:t>automatic</a:t>
            </a:r>
            <a:r>
              <a:rPr sz="1200" spc="-10" dirty="0">
                <a:solidFill>
                  <a:srgbClr val="313131"/>
                </a:solidFill>
                <a:latin typeface="Verdana"/>
                <a:cs typeface="Verdana"/>
              </a:rPr>
              <a:t> </a:t>
            </a:r>
            <a:r>
              <a:rPr sz="1200" spc="-5" dirty="0">
                <a:solidFill>
                  <a:srgbClr val="313131"/>
                </a:solidFill>
                <a:latin typeface="Verdana"/>
                <a:cs typeface="Verdana"/>
              </a:rPr>
              <a:t>differentiation</a:t>
            </a:r>
            <a:r>
              <a:rPr sz="1200" spc="-10" dirty="0">
                <a:solidFill>
                  <a:srgbClr val="313131"/>
                </a:solidFill>
                <a:latin typeface="Verdana"/>
                <a:cs typeface="Verdana"/>
              </a:rPr>
              <a:t> </a:t>
            </a:r>
            <a:r>
              <a:rPr sz="1200" spc="-5" dirty="0">
                <a:solidFill>
                  <a:srgbClr val="313131"/>
                </a:solidFill>
                <a:latin typeface="Verdana"/>
                <a:cs typeface="Verdana"/>
              </a:rPr>
              <a:t>for</a:t>
            </a:r>
            <a:r>
              <a:rPr sz="1200" spc="-10" dirty="0">
                <a:solidFill>
                  <a:srgbClr val="313131"/>
                </a:solidFill>
                <a:latin typeface="Verdana"/>
                <a:cs typeface="Verdana"/>
              </a:rPr>
              <a:t> </a:t>
            </a:r>
            <a:r>
              <a:rPr sz="1200" spc="-5" dirty="0">
                <a:solidFill>
                  <a:srgbClr val="313131"/>
                </a:solidFill>
                <a:latin typeface="Verdana"/>
                <a:cs typeface="Verdana"/>
              </a:rPr>
              <a:t>gradients</a:t>
            </a:r>
            <a:endParaRPr sz="1200">
              <a:solidFill>
                <a:prstClr val="black"/>
              </a:solidFill>
              <a:latin typeface="Verdana"/>
              <a:cs typeface="Verdana"/>
            </a:endParaRP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 name="object 6"/>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4" name="object 4"/>
          <p:cNvSpPr txBox="1">
            <a:spLocks noGrp="1"/>
          </p:cNvSpPr>
          <p:nvPr>
            <p:ph type="title" idx="4294967295"/>
          </p:nvPr>
        </p:nvSpPr>
        <p:spPr>
          <a:xfrm>
            <a:off x="1" y="1254125"/>
            <a:ext cx="4037013" cy="330200"/>
          </a:xfrm>
          <a:prstGeom prst="rect">
            <a:avLst/>
          </a:prstGeom>
        </p:spPr>
        <p:txBody>
          <a:bodyPr vert="horz" wrap="square" lIns="0" tIns="12700" rIns="0" bIns="0" rtlCol="0">
            <a:spAutoFit/>
          </a:bodyPr>
          <a:lstStyle/>
          <a:p>
            <a:pPr marL="12700">
              <a:spcBef>
                <a:spcPts val="100"/>
              </a:spcBef>
            </a:pPr>
            <a:r>
              <a:rPr spc="-5" dirty="0"/>
              <a:t>Variational</a:t>
            </a:r>
            <a:r>
              <a:rPr spc="-45" dirty="0"/>
              <a:t> </a:t>
            </a:r>
            <a:r>
              <a:rPr spc="-5" dirty="0"/>
              <a:t>Autoencoders</a:t>
            </a:r>
            <a:r>
              <a:rPr spc="-45" dirty="0"/>
              <a:t> </a:t>
            </a:r>
            <a:r>
              <a:rPr spc="-5" dirty="0"/>
              <a:t>(VAE)</a:t>
            </a:r>
          </a:p>
        </p:txBody>
      </p:sp>
      <p:pic>
        <p:nvPicPr>
          <p:cNvPr id="5" name="object 5"/>
          <p:cNvPicPr/>
          <p:nvPr/>
        </p:nvPicPr>
        <p:blipFill>
          <a:blip r:embed="rId2" cstate="print"/>
          <a:stretch>
            <a:fillRect/>
          </a:stretch>
        </p:blipFill>
        <p:spPr>
          <a:xfrm>
            <a:off x="4678892" y="3171622"/>
            <a:ext cx="3604547" cy="2187816"/>
          </a:xfrm>
          <a:prstGeom prst="rect">
            <a:avLst/>
          </a:prstGeom>
        </p:spPr>
      </p:pic>
      <p:pic>
        <p:nvPicPr>
          <p:cNvPr id="8" name="Picture 2" descr="E:\NIET\Project\xLogo11.png.pagespeed.ic.pydHLuCQEZ.png">
            <a:extLst>
              <a:ext uri="{FF2B5EF4-FFF2-40B4-BE49-F238E27FC236}">
                <a16:creationId xmlns:a16="http://schemas.microsoft.com/office/drawing/2014/main" id="{0CC4DA90-1632-381C-BC34-F78BC3CFEAF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C5AA4601-DDF6-34DF-DBD7-5050FBACAB04}"/>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Variational Autoencoders (VAE)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0908" y="2231530"/>
            <a:ext cx="4291330" cy="2896434"/>
          </a:xfrm>
          <a:prstGeom prst="rect">
            <a:avLst/>
          </a:prstGeom>
        </p:spPr>
        <p:txBody>
          <a:bodyPr vert="horz" wrap="square" lIns="0" tIns="12700" rIns="0" bIns="0" rtlCol="0">
            <a:spAutoFit/>
          </a:bodyPr>
          <a:lstStyle/>
          <a:p>
            <a:pPr marL="12700">
              <a:spcBef>
                <a:spcPts val="100"/>
              </a:spcBef>
            </a:pPr>
            <a:r>
              <a:rPr sz="1200" dirty="0">
                <a:solidFill>
                  <a:srgbClr val="313131"/>
                </a:solidFill>
                <a:latin typeface="Verdana"/>
                <a:cs typeface="Verdana"/>
              </a:rPr>
              <a:t>Pros</a:t>
            </a:r>
            <a:endParaRPr sz="1200">
              <a:solidFill>
                <a:prstClr val="black"/>
              </a:solidFill>
              <a:latin typeface="Verdana"/>
              <a:cs typeface="Verdana"/>
            </a:endParaRPr>
          </a:p>
          <a:p>
            <a:pPr marL="241300" indent="-209550">
              <a:spcBef>
                <a:spcPts val="885"/>
              </a:spcBef>
              <a:buClr>
                <a:srgbClr val="B10639"/>
              </a:buClr>
              <a:buSzPct val="83333"/>
              <a:buFont typeface="Arial MT"/>
              <a:buChar char="•"/>
              <a:tabLst>
                <a:tab pos="240665" algn="l"/>
                <a:tab pos="241300" algn="l"/>
              </a:tabLst>
            </a:pPr>
            <a:r>
              <a:rPr sz="1200" spc="-5" dirty="0">
                <a:solidFill>
                  <a:srgbClr val="313131"/>
                </a:solidFill>
                <a:latin typeface="Verdana"/>
                <a:cs typeface="Verdana"/>
              </a:rPr>
              <a:t>Flexible</a:t>
            </a:r>
            <a:r>
              <a:rPr sz="1200" spc="-40" dirty="0">
                <a:solidFill>
                  <a:srgbClr val="313131"/>
                </a:solidFill>
                <a:latin typeface="Verdana"/>
                <a:cs typeface="Verdana"/>
              </a:rPr>
              <a:t> </a:t>
            </a:r>
            <a:r>
              <a:rPr sz="1200" spc="-5" dirty="0">
                <a:solidFill>
                  <a:srgbClr val="313131"/>
                </a:solidFill>
                <a:latin typeface="Verdana"/>
                <a:cs typeface="Verdana"/>
              </a:rPr>
              <a:t>generative</a:t>
            </a:r>
            <a:r>
              <a:rPr sz="1200" spc="-35" dirty="0">
                <a:solidFill>
                  <a:srgbClr val="313131"/>
                </a:solidFill>
                <a:latin typeface="Verdana"/>
                <a:cs typeface="Verdana"/>
              </a:rPr>
              <a:t> </a:t>
            </a:r>
            <a:r>
              <a:rPr sz="1200" spc="-5" dirty="0">
                <a:solidFill>
                  <a:srgbClr val="313131"/>
                </a:solidFill>
                <a:latin typeface="Verdana"/>
                <a:cs typeface="Verdana"/>
              </a:rPr>
              <a:t>model</a:t>
            </a:r>
            <a:endParaRPr sz="1200">
              <a:solidFill>
                <a:prstClr val="black"/>
              </a:solidFill>
              <a:latin typeface="Verdana"/>
              <a:cs typeface="Verdana"/>
            </a:endParaRPr>
          </a:p>
          <a:p>
            <a:pPr marL="241300" indent="-209550">
              <a:spcBef>
                <a:spcPts val="885"/>
              </a:spcBef>
              <a:buClr>
                <a:srgbClr val="B10639"/>
              </a:buClr>
              <a:buSzPct val="83333"/>
              <a:buFont typeface="Arial MT"/>
              <a:buChar char="•"/>
              <a:tabLst>
                <a:tab pos="240665" algn="l"/>
                <a:tab pos="241300" algn="l"/>
              </a:tabLst>
            </a:pPr>
            <a:r>
              <a:rPr sz="1200" spc="-5" dirty="0">
                <a:solidFill>
                  <a:srgbClr val="313131"/>
                </a:solidFill>
                <a:latin typeface="Verdana"/>
                <a:cs typeface="Verdana"/>
              </a:rPr>
              <a:t>End-to-end</a:t>
            </a:r>
            <a:r>
              <a:rPr sz="1200" spc="-40" dirty="0">
                <a:solidFill>
                  <a:srgbClr val="313131"/>
                </a:solidFill>
                <a:latin typeface="Verdana"/>
                <a:cs typeface="Verdana"/>
              </a:rPr>
              <a:t> </a:t>
            </a:r>
            <a:r>
              <a:rPr sz="1200" spc="-5" dirty="0">
                <a:solidFill>
                  <a:srgbClr val="313131"/>
                </a:solidFill>
                <a:latin typeface="Verdana"/>
                <a:cs typeface="Verdana"/>
              </a:rPr>
              <a:t>gradient</a:t>
            </a:r>
            <a:r>
              <a:rPr sz="1200" spc="-35" dirty="0">
                <a:solidFill>
                  <a:srgbClr val="313131"/>
                </a:solidFill>
                <a:latin typeface="Verdana"/>
                <a:cs typeface="Verdana"/>
              </a:rPr>
              <a:t> </a:t>
            </a:r>
            <a:r>
              <a:rPr sz="1200" spc="-5" dirty="0">
                <a:solidFill>
                  <a:srgbClr val="313131"/>
                </a:solidFill>
                <a:latin typeface="Verdana"/>
                <a:cs typeface="Verdana"/>
              </a:rPr>
              <a:t>training</a:t>
            </a:r>
            <a:endParaRPr sz="1200">
              <a:solidFill>
                <a:prstClr val="black"/>
              </a:solidFill>
              <a:latin typeface="Verdana"/>
              <a:cs typeface="Verdana"/>
            </a:endParaRPr>
          </a:p>
          <a:p>
            <a:pPr marL="241300" indent="-209550">
              <a:spcBef>
                <a:spcPts val="885"/>
              </a:spcBef>
              <a:buClr>
                <a:srgbClr val="B10639"/>
              </a:buClr>
              <a:buSzPct val="83333"/>
              <a:buFont typeface="Arial MT"/>
              <a:buChar char="•"/>
              <a:tabLst>
                <a:tab pos="240665" algn="l"/>
                <a:tab pos="241300" algn="l"/>
              </a:tabLst>
            </a:pPr>
            <a:r>
              <a:rPr sz="1200" spc="-5" dirty="0">
                <a:solidFill>
                  <a:srgbClr val="313131"/>
                </a:solidFill>
                <a:latin typeface="Verdana"/>
                <a:cs typeface="Verdana"/>
              </a:rPr>
              <a:t>Measurable</a:t>
            </a:r>
            <a:r>
              <a:rPr sz="1200" spc="-15" dirty="0">
                <a:solidFill>
                  <a:srgbClr val="313131"/>
                </a:solidFill>
                <a:latin typeface="Verdana"/>
                <a:cs typeface="Verdana"/>
              </a:rPr>
              <a:t> </a:t>
            </a:r>
            <a:r>
              <a:rPr sz="1200" spc="-5" dirty="0">
                <a:solidFill>
                  <a:srgbClr val="313131"/>
                </a:solidFill>
                <a:latin typeface="Verdana"/>
                <a:cs typeface="Verdana"/>
              </a:rPr>
              <a:t>objective</a:t>
            </a:r>
            <a:r>
              <a:rPr sz="1200" spc="-15" dirty="0">
                <a:solidFill>
                  <a:srgbClr val="313131"/>
                </a:solidFill>
                <a:latin typeface="Verdana"/>
                <a:cs typeface="Verdana"/>
              </a:rPr>
              <a:t> </a:t>
            </a:r>
            <a:r>
              <a:rPr sz="1200" spc="-5" dirty="0">
                <a:solidFill>
                  <a:srgbClr val="313131"/>
                </a:solidFill>
                <a:latin typeface="Verdana"/>
                <a:cs typeface="Verdana"/>
              </a:rPr>
              <a:t>(and</a:t>
            </a:r>
            <a:r>
              <a:rPr sz="1200" spc="-10" dirty="0">
                <a:solidFill>
                  <a:srgbClr val="313131"/>
                </a:solidFill>
                <a:latin typeface="Verdana"/>
                <a:cs typeface="Verdana"/>
              </a:rPr>
              <a:t> </a:t>
            </a:r>
            <a:r>
              <a:rPr sz="1200" spc="-5" dirty="0">
                <a:solidFill>
                  <a:srgbClr val="313131"/>
                </a:solidFill>
                <a:latin typeface="Verdana"/>
                <a:cs typeface="Verdana"/>
              </a:rPr>
              <a:t>lower</a:t>
            </a:r>
            <a:r>
              <a:rPr sz="1200" spc="-15" dirty="0">
                <a:solidFill>
                  <a:srgbClr val="313131"/>
                </a:solidFill>
                <a:latin typeface="Verdana"/>
                <a:cs typeface="Verdana"/>
              </a:rPr>
              <a:t> </a:t>
            </a:r>
            <a:r>
              <a:rPr sz="1200" spc="-5" dirty="0">
                <a:solidFill>
                  <a:srgbClr val="313131"/>
                </a:solidFill>
                <a:latin typeface="Verdana"/>
                <a:cs typeface="Verdana"/>
              </a:rPr>
              <a:t>bound</a:t>
            </a:r>
            <a:r>
              <a:rPr sz="1200" spc="-10" dirty="0">
                <a:solidFill>
                  <a:srgbClr val="313131"/>
                </a:solidFill>
                <a:latin typeface="Verdana"/>
                <a:cs typeface="Verdana"/>
              </a:rPr>
              <a:t> </a:t>
            </a:r>
            <a:r>
              <a:rPr sz="1200" dirty="0">
                <a:solidFill>
                  <a:srgbClr val="313131"/>
                </a:solidFill>
                <a:latin typeface="Verdana"/>
                <a:cs typeface="Verdana"/>
              </a:rPr>
              <a:t>-</a:t>
            </a:r>
            <a:r>
              <a:rPr sz="1200" spc="-15" dirty="0">
                <a:solidFill>
                  <a:srgbClr val="313131"/>
                </a:solidFill>
                <a:latin typeface="Verdana"/>
                <a:cs typeface="Verdana"/>
              </a:rPr>
              <a:t> </a:t>
            </a:r>
            <a:r>
              <a:rPr sz="1200" spc="-5" dirty="0">
                <a:solidFill>
                  <a:srgbClr val="313131"/>
                </a:solidFill>
                <a:latin typeface="Verdana"/>
                <a:cs typeface="Verdana"/>
              </a:rPr>
              <a:t>model</a:t>
            </a:r>
            <a:r>
              <a:rPr sz="1200" spc="-10" dirty="0">
                <a:solidFill>
                  <a:srgbClr val="313131"/>
                </a:solidFill>
                <a:latin typeface="Verdana"/>
                <a:cs typeface="Verdana"/>
              </a:rPr>
              <a:t> </a:t>
            </a:r>
            <a:r>
              <a:rPr sz="1200" spc="-5" dirty="0">
                <a:solidFill>
                  <a:srgbClr val="313131"/>
                </a:solidFill>
                <a:latin typeface="Verdana"/>
                <a:cs typeface="Verdana"/>
              </a:rPr>
              <a:t>is</a:t>
            </a:r>
            <a:r>
              <a:rPr sz="1200" spc="-15" dirty="0">
                <a:solidFill>
                  <a:srgbClr val="313131"/>
                </a:solidFill>
                <a:latin typeface="Verdana"/>
                <a:cs typeface="Verdana"/>
              </a:rPr>
              <a:t> </a:t>
            </a:r>
            <a:r>
              <a:rPr sz="1200" spc="-5" dirty="0">
                <a:solidFill>
                  <a:srgbClr val="313131"/>
                </a:solidFill>
                <a:latin typeface="Verdana"/>
                <a:cs typeface="Verdana"/>
              </a:rPr>
              <a:t>at</a:t>
            </a:r>
            <a:endParaRPr sz="1200">
              <a:solidFill>
                <a:prstClr val="black"/>
              </a:solidFill>
              <a:latin typeface="Verdana"/>
              <a:cs typeface="Verdana"/>
            </a:endParaRPr>
          </a:p>
          <a:p>
            <a:pPr marL="241300" indent="-209550">
              <a:spcBef>
                <a:spcPts val="885"/>
              </a:spcBef>
              <a:buClr>
                <a:srgbClr val="B10639"/>
              </a:buClr>
              <a:buSzPct val="83333"/>
              <a:buFont typeface="Arial MT"/>
              <a:buChar char="•"/>
              <a:tabLst>
                <a:tab pos="240665" algn="l"/>
                <a:tab pos="241300" algn="l"/>
              </a:tabLst>
            </a:pPr>
            <a:r>
              <a:rPr sz="1200" spc="-5" dirty="0">
                <a:solidFill>
                  <a:srgbClr val="313131"/>
                </a:solidFill>
                <a:latin typeface="Verdana"/>
                <a:cs typeface="Verdana"/>
              </a:rPr>
              <a:t>least</a:t>
            </a:r>
            <a:r>
              <a:rPr sz="1200" spc="-40" dirty="0">
                <a:solidFill>
                  <a:srgbClr val="313131"/>
                </a:solidFill>
                <a:latin typeface="Verdana"/>
                <a:cs typeface="Verdana"/>
              </a:rPr>
              <a:t> </a:t>
            </a:r>
            <a:r>
              <a:rPr sz="1200" spc="-5" dirty="0">
                <a:solidFill>
                  <a:srgbClr val="313131"/>
                </a:solidFill>
                <a:latin typeface="Verdana"/>
                <a:cs typeface="Verdana"/>
              </a:rPr>
              <a:t>this</a:t>
            </a:r>
            <a:r>
              <a:rPr sz="1200" spc="-35" dirty="0">
                <a:solidFill>
                  <a:srgbClr val="313131"/>
                </a:solidFill>
                <a:latin typeface="Verdana"/>
                <a:cs typeface="Verdana"/>
              </a:rPr>
              <a:t> </a:t>
            </a:r>
            <a:r>
              <a:rPr sz="1200" spc="-5" dirty="0">
                <a:solidFill>
                  <a:srgbClr val="313131"/>
                </a:solidFill>
                <a:latin typeface="Verdana"/>
                <a:cs typeface="Verdana"/>
              </a:rPr>
              <a:t>good)</a:t>
            </a:r>
            <a:endParaRPr sz="1200">
              <a:solidFill>
                <a:prstClr val="black"/>
              </a:solidFill>
              <a:latin typeface="Verdana"/>
              <a:cs typeface="Verdana"/>
            </a:endParaRPr>
          </a:p>
          <a:p>
            <a:pPr marL="12700" marR="2212340" indent="19050">
              <a:lnSpc>
                <a:spcPct val="161500"/>
              </a:lnSpc>
              <a:buClr>
                <a:srgbClr val="B10639"/>
              </a:buClr>
              <a:buSzPct val="83333"/>
              <a:buFont typeface="Arial MT"/>
              <a:buChar char="•"/>
              <a:tabLst>
                <a:tab pos="240665" algn="l"/>
                <a:tab pos="241300" algn="l"/>
              </a:tabLst>
            </a:pPr>
            <a:r>
              <a:rPr sz="1200" spc="-5" dirty="0">
                <a:solidFill>
                  <a:srgbClr val="313131"/>
                </a:solidFill>
                <a:latin typeface="Verdana"/>
                <a:cs typeface="Verdana"/>
              </a:rPr>
              <a:t>Fast test-time inference </a:t>
            </a:r>
            <a:r>
              <a:rPr sz="1200" spc="-409" dirty="0">
                <a:solidFill>
                  <a:srgbClr val="313131"/>
                </a:solidFill>
                <a:latin typeface="Verdana"/>
                <a:cs typeface="Verdana"/>
              </a:rPr>
              <a:t> </a:t>
            </a:r>
            <a:r>
              <a:rPr sz="1200" spc="-5" dirty="0">
                <a:solidFill>
                  <a:srgbClr val="313131"/>
                </a:solidFill>
                <a:latin typeface="Verdana"/>
                <a:cs typeface="Verdana"/>
              </a:rPr>
              <a:t>Cons:</a:t>
            </a:r>
            <a:endParaRPr sz="1200">
              <a:solidFill>
                <a:prstClr val="black"/>
              </a:solidFill>
              <a:latin typeface="Verdana"/>
              <a:cs typeface="Verdana"/>
            </a:endParaRPr>
          </a:p>
          <a:p>
            <a:pPr marL="294640" indent="-263525">
              <a:spcBef>
                <a:spcPts val="885"/>
              </a:spcBef>
              <a:buClr>
                <a:srgbClr val="B10639"/>
              </a:buClr>
              <a:buSzPct val="83333"/>
              <a:buFont typeface="Arial MT"/>
              <a:buChar char="•"/>
              <a:tabLst>
                <a:tab pos="294640" algn="l"/>
                <a:tab pos="295275" algn="l"/>
              </a:tabLst>
            </a:pPr>
            <a:r>
              <a:rPr sz="1200" spc="-5" dirty="0">
                <a:solidFill>
                  <a:srgbClr val="313131"/>
                </a:solidFill>
                <a:latin typeface="Verdana"/>
                <a:cs typeface="Verdana"/>
              </a:rPr>
              <a:t>sub-optimal</a:t>
            </a:r>
            <a:r>
              <a:rPr sz="1200" spc="-40" dirty="0">
                <a:solidFill>
                  <a:srgbClr val="313131"/>
                </a:solidFill>
                <a:latin typeface="Verdana"/>
                <a:cs typeface="Verdana"/>
              </a:rPr>
              <a:t> </a:t>
            </a:r>
            <a:r>
              <a:rPr sz="1200" spc="-5" dirty="0">
                <a:solidFill>
                  <a:srgbClr val="313131"/>
                </a:solidFill>
                <a:latin typeface="Verdana"/>
                <a:cs typeface="Verdana"/>
              </a:rPr>
              <a:t>variational</a:t>
            </a:r>
            <a:r>
              <a:rPr sz="1200" spc="-35" dirty="0">
                <a:solidFill>
                  <a:srgbClr val="313131"/>
                </a:solidFill>
                <a:latin typeface="Verdana"/>
                <a:cs typeface="Verdana"/>
              </a:rPr>
              <a:t> </a:t>
            </a:r>
            <a:r>
              <a:rPr sz="1200" spc="-5" dirty="0">
                <a:solidFill>
                  <a:srgbClr val="313131"/>
                </a:solidFill>
                <a:latin typeface="Verdana"/>
                <a:cs typeface="Verdana"/>
              </a:rPr>
              <a:t>factors</a:t>
            </a:r>
            <a:endParaRPr sz="1200">
              <a:solidFill>
                <a:prstClr val="black"/>
              </a:solidFill>
              <a:latin typeface="Verdana"/>
              <a:cs typeface="Verdana"/>
            </a:endParaRPr>
          </a:p>
          <a:p>
            <a:pPr marL="294640" indent="-263525">
              <a:spcBef>
                <a:spcPts val="885"/>
              </a:spcBef>
              <a:buClr>
                <a:srgbClr val="B10639"/>
              </a:buClr>
              <a:buSzPct val="83333"/>
              <a:buFont typeface="Arial MT"/>
              <a:buChar char="•"/>
              <a:tabLst>
                <a:tab pos="294640" algn="l"/>
                <a:tab pos="295275" algn="l"/>
              </a:tabLst>
            </a:pPr>
            <a:r>
              <a:rPr sz="1200" spc="-5" dirty="0">
                <a:solidFill>
                  <a:srgbClr val="313131"/>
                </a:solidFill>
                <a:latin typeface="Verdana"/>
                <a:cs typeface="Verdana"/>
              </a:rPr>
              <a:t>limited</a:t>
            </a:r>
            <a:r>
              <a:rPr sz="1200" spc="-20" dirty="0">
                <a:solidFill>
                  <a:srgbClr val="313131"/>
                </a:solidFill>
                <a:latin typeface="Verdana"/>
                <a:cs typeface="Verdana"/>
              </a:rPr>
              <a:t> </a:t>
            </a:r>
            <a:r>
              <a:rPr sz="1200" spc="-5" dirty="0">
                <a:solidFill>
                  <a:srgbClr val="313131"/>
                </a:solidFill>
                <a:latin typeface="Verdana"/>
                <a:cs typeface="Verdana"/>
              </a:rPr>
              <a:t>approximation</a:t>
            </a:r>
            <a:r>
              <a:rPr sz="1200" spc="-15" dirty="0">
                <a:solidFill>
                  <a:srgbClr val="313131"/>
                </a:solidFill>
                <a:latin typeface="Verdana"/>
                <a:cs typeface="Verdana"/>
              </a:rPr>
              <a:t> </a:t>
            </a:r>
            <a:r>
              <a:rPr sz="1200" spc="-5" dirty="0">
                <a:solidFill>
                  <a:srgbClr val="313131"/>
                </a:solidFill>
                <a:latin typeface="Verdana"/>
                <a:cs typeface="Verdana"/>
              </a:rPr>
              <a:t>to</a:t>
            </a:r>
            <a:r>
              <a:rPr sz="1200" spc="-15" dirty="0">
                <a:solidFill>
                  <a:srgbClr val="313131"/>
                </a:solidFill>
                <a:latin typeface="Verdana"/>
                <a:cs typeface="Verdana"/>
              </a:rPr>
              <a:t> </a:t>
            </a:r>
            <a:r>
              <a:rPr sz="1200" spc="-5" dirty="0">
                <a:solidFill>
                  <a:srgbClr val="313131"/>
                </a:solidFill>
                <a:latin typeface="Verdana"/>
                <a:cs typeface="Verdana"/>
              </a:rPr>
              <a:t>true</a:t>
            </a:r>
            <a:r>
              <a:rPr sz="1200" spc="-15" dirty="0">
                <a:solidFill>
                  <a:srgbClr val="313131"/>
                </a:solidFill>
                <a:latin typeface="Verdana"/>
                <a:cs typeface="Verdana"/>
              </a:rPr>
              <a:t> </a:t>
            </a:r>
            <a:r>
              <a:rPr sz="1200" spc="-5" dirty="0">
                <a:solidFill>
                  <a:srgbClr val="313131"/>
                </a:solidFill>
                <a:latin typeface="Verdana"/>
                <a:cs typeface="Verdana"/>
              </a:rPr>
              <a:t>posterior</a:t>
            </a:r>
            <a:r>
              <a:rPr sz="1200" spc="-15" dirty="0">
                <a:solidFill>
                  <a:srgbClr val="313131"/>
                </a:solidFill>
                <a:latin typeface="Verdana"/>
                <a:cs typeface="Verdana"/>
              </a:rPr>
              <a:t> </a:t>
            </a:r>
            <a:r>
              <a:rPr sz="1200" spc="-5" dirty="0">
                <a:solidFill>
                  <a:srgbClr val="313131"/>
                </a:solidFill>
                <a:latin typeface="Verdana"/>
                <a:cs typeface="Verdana"/>
              </a:rPr>
              <a:t>(will</a:t>
            </a:r>
            <a:r>
              <a:rPr sz="1200" spc="-15" dirty="0">
                <a:solidFill>
                  <a:srgbClr val="313131"/>
                </a:solidFill>
                <a:latin typeface="Verdana"/>
                <a:cs typeface="Verdana"/>
              </a:rPr>
              <a:t> </a:t>
            </a:r>
            <a:r>
              <a:rPr sz="1200" spc="-5" dirty="0">
                <a:solidFill>
                  <a:srgbClr val="313131"/>
                </a:solidFill>
                <a:latin typeface="Verdana"/>
                <a:cs typeface="Verdana"/>
              </a:rPr>
              <a:t>revisit)</a:t>
            </a:r>
            <a:endParaRPr sz="1200">
              <a:solidFill>
                <a:prstClr val="black"/>
              </a:solidFill>
              <a:latin typeface="Verdana"/>
              <a:cs typeface="Verdana"/>
            </a:endParaRPr>
          </a:p>
          <a:p>
            <a:pPr marL="294640" indent="-263525">
              <a:spcBef>
                <a:spcPts val="885"/>
              </a:spcBef>
              <a:buClr>
                <a:srgbClr val="B10639"/>
              </a:buClr>
              <a:buSzPct val="83333"/>
              <a:buFont typeface="Arial MT"/>
              <a:buChar char="•"/>
              <a:tabLst>
                <a:tab pos="294640" algn="l"/>
                <a:tab pos="295275" algn="l"/>
              </a:tabLst>
            </a:pPr>
            <a:r>
              <a:rPr sz="1200" spc="-5" dirty="0">
                <a:solidFill>
                  <a:srgbClr val="313131"/>
                </a:solidFill>
                <a:latin typeface="Verdana"/>
                <a:cs typeface="Verdana"/>
              </a:rPr>
              <a:t>Can</a:t>
            </a:r>
            <a:r>
              <a:rPr sz="1200" spc="-30" dirty="0">
                <a:solidFill>
                  <a:srgbClr val="313131"/>
                </a:solidFill>
                <a:latin typeface="Verdana"/>
                <a:cs typeface="Verdana"/>
              </a:rPr>
              <a:t> </a:t>
            </a:r>
            <a:r>
              <a:rPr sz="1200" spc="-5" dirty="0">
                <a:solidFill>
                  <a:srgbClr val="313131"/>
                </a:solidFill>
                <a:latin typeface="Verdana"/>
                <a:cs typeface="Verdana"/>
              </a:rPr>
              <a:t>have</a:t>
            </a:r>
            <a:r>
              <a:rPr sz="1200" spc="-25" dirty="0">
                <a:solidFill>
                  <a:srgbClr val="313131"/>
                </a:solidFill>
                <a:latin typeface="Verdana"/>
                <a:cs typeface="Verdana"/>
              </a:rPr>
              <a:t> </a:t>
            </a:r>
            <a:r>
              <a:rPr sz="1200" spc="-5" dirty="0">
                <a:solidFill>
                  <a:srgbClr val="313131"/>
                </a:solidFill>
                <a:latin typeface="Verdana"/>
                <a:cs typeface="Verdana"/>
              </a:rPr>
              <a:t>high-variance</a:t>
            </a:r>
            <a:r>
              <a:rPr sz="1200" spc="-25" dirty="0">
                <a:solidFill>
                  <a:srgbClr val="313131"/>
                </a:solidFill>
                <a:latin typeface="Verdana"/>
                <a:cs typeface="Verdana"/>
              </a:rPr>
              <a:t> </a:t>
            </a:r>
            <a:r>
              <a:rPr sz="1200" spc="-5" dirty="0">
                <a:solidFill>
                  <a:srgbClr val="313131"/>
                </a:solidFill>
                <a:latin typeface="Verdana"/>
                <a:cs typeface="Verdana"/>
              </a:rPr>
              <a:t>gradients</a:t>
            </a:r>
            <a:endParaRPr sz="1200">
              <a:solidFill>
                <a:prstClr val="black"/>
              </a:solidFill>
              <a:latin typeface="Verdana"/>
              <a:cs typeface="Verdana"/>
            </a:endParaRPr>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 name="object 6"/>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4" name="object 4"/>
          <p:cNvSpPr txBox="1">
            <a:spLocks noGrp="1"/>
          </p:cNvSpPr>
          <p:nvPr>
            <p:ph type="title" idx="4294967295"/>
          </p:nvPr>
        </p:nvSpPr>
        <p:spPr>
          <a:xfrm>
            <a:off x="1" y="1254125"/>
            <a:ext cx="4037013" cy="330200"/>
          </a:xfrm>
          <a:prstGeom prst="rect">
            <a:avLst/>
          </a:prstGeom>
        </p:spPr>
        <p:txBody>
          <a:bodyPr vert="horz" wrap="square" lIns="0" tIns="12700" rIns="0" bIns="0" rtlCol="0">
            <a:spAutoFit/>
          </a:bodyPr>
          <a:lstStyle/>
          <a:p>
            <a:pPr marL="12700">
              <a:spcBef>
                <a:spcPts val="100"/>
              </a:spcBef>
            </a:pPr>
            <a:r>
              <a:rPr spc="-5" dirty="0"/>
              <a:t>Variational</a:t>
            </a:r>
            <a:r>
              <a:rPr spc="-45" dirty="0"/>
              <a:t> </a:t>
            </a:r>
            <a:r>
              <a:rPr spc="-5" dirty="0"/>
              <a:t>Autoencoders</a:t>
            </a:r>
            <a:r>
              <a:rPr spc="-45" dirty="0"/>
              <a:t> </a:t>
            </a:r>
            <a:r>
              <a:rPr spc="-5" dirty="0"/>
              <a:t>(VAE)</a:t>
            </a:r>
          </a:p>
        </p:txBody>
      </p:sp>
      <p:pic>
        <p:nvPicPr>
          <p:cNvPr id="5" name="object 5"/>
          <p:cNvPicPr/>
          <p:nvPr/>
        </p:nvPicPr>
        <p:blipFill>
          <a:blip r:embed="rId2" cstate="print"/>
          <a:stretch>
            <a:fillRect/>
          </a:stretch>
        </p:blipFill>
        <p:spPr>
          <a:xfrm>
            <a:off x="5567213" y="2076450"/>
            <a:ext cx="3200399" cy="2676524"/>
          </a:xfrm>
          <a:prstGeom prst="rect">
            <a:avLst/>
          </a:prstGeom>
        </p:spPr>
      </p:pic>
      <p:pic>
        <p:nvPicPr>
          <p:cNvPr id="8" name="Picture 2" descr="E:\NIET\Project\xLogo11.png.pagespeed.ic.pydHLuCQEZ.png">
            <a:extLst>
              <a:ext uri="{FF2B5EF4-FFF2-40B4-BE49-F238E27FC236}">
                <a16:creationId xmlns:a16="http://schemas.microsoft.com/office/drawing/2014/main" id="{0F94B097-61C1-B5C9-8FE1-5520613CDBE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7B5F141F-A5A1-2407-8F67-CF5606B9C7A0}"/>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Variational Autoencoders (VAE)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0126" y="5727135"/>
            <a:ext cx="2687955"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Deep</a:t>
            </a:r>
            <a:r>
              <a:rPr sz="1200" spc="-25"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for</a:t>
            </a:r>
            <a:r>
              <a:rPr sz="1200" spc="-25" dirty="0">
                <a:solidFill>
                  <a:srgbClr val="313131"/>
                </a:solidFill>
                <a:latin typeface="Verdana"/>
                <a:cs typeface="Verdana"/>
              </a:rPr>
              <a:t> </a:t>
            </a:r>
            <a:r>
              <a:rPr sz="1200" spc="-5" dirty="0">
                <a:solidFill>
                  <a:srgbClr val="313131"/>
                </a:solidFill>
                <a:latin typeface="Verdana"/>
                <a:cs typeface="Verdana"/>
              </a:rPr>
              <a:t>Computer</a:t>
            </a:r>
            <a:r>
              <a:rPr sz="1200" spc="-20" dirty="0">
                <a:solidFill>
                  <a:srgbClr val="313131"/>
                </a:solidFill>
                <a:latin typeface="Verdana"/>
                <a:cs typeface="Verdana"/>
              </a:rPr>
              <a:t> </a:t>
            </a:r>
            <a:r>
              <a:rPr sz="1200" spc="-5" dirty="0">
                <a:solidFill>
                  <a:srgbClr val="313131"/>
                </a:solidFill>
                <a:latin typeface="Verdana"/>
                <a:cs typeface="Verdana"/>
              </a:rPr>
              <a:t>Vision</a:t>
            </a:r>
            <a:endParaRPr sz="1200">
              <a:solidFill>
                <a:prstClr val="black"/>
              </a:solidFill>
              <a:latin typeface="Verdana"/>
              <a:cs typeface="Verdana"/>
            </a:endParaRPr>
          </a:p>
        </p:txBody>
      </p:sp>
      <p:sp>
        <p:nvSpPr>
          <p:cNvPr id="3" name="object 3"/>
          <p:cNvSpPr/>
          <p:nvPr/>
        </p:nvSpPr>
        <p:spPr>
          <a:xfrm>
            <a:off x="177169" y="857252"/>
            <a:ext cx="7239000" cy="108585"/>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a:solidFill>
                <a:prstClr val="black"/>
              </a:solidFill>
              <a:latin typeface="Calibri"/>
            </a:endParaRPr>
          </a:p>
        </p:txBody>
      </p:sp>
      <p:sp>
        <p:nvSpPr>
          <p:cNvPr id="4" name="object 4"/>
          <p:cNvSpPr/>
          <p:nvPr/>
        </p:nvSpPr>
        <p:spPr>
          <a:xfrm>
            <a:off x="177169" y="1888828"/>
            <a:ext cx="7239000" cy="25400"/>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a:solidFill>
                <a:prstClr val="black"/>
              </a:solidFill>
              <a:latin typeface="Calibri"/>
            </a:endParaRPr>
          </a:p>
        </p:txBody>
      </p:sp>
      <p:sp>
        <p:nvSpPr>
          <p:cNvPr id="52" name="Footer Placeholder 51">
            <a:extLst>
              <a:ext uri="{FF2B5EF4-FFF2-40B4-BE49-F238E27FC236}">
                <a16:creationId xmlns:a16="http://schemas.microsoft.com/office/drawing/2014/main" id="{C8D5AC83-E879-42C2-39F5-99542E63E973}"/>
              </a:ext>
            </a:extLst>
          </p:cNvPr>
          <p:cNvSpPr>
            <a:spLocks noGrp="1"/>
          </p:cNvSpPr>
          <p:nvPr>
            <p:ph type="ftr" sz="quarter" idx="5"/>
          </p:nvPr>
        </p:nvSpPr>
        <p:spPr/>
        <p:txBody>
          <a:bodyPr/>
          <a:lstStyle/>
          <a:p>
            <a:pPr>
              <a:spcBef>
                <a:spcPts val="5"/>
              </a:spcBef>
            </a:pPr>
            <a:endParaRPr lang="en-IN" spc="-5" dirty="0"/>
          </a:p>
        </p:txBody>
      </p:sp>
      <p:sp>
        <p:nvSpPr>
          <p:cNvPr id="7" name="object 7"/>
          <p:cNvSpPr txBox="1">
            <a:spLocks noGrp="1"/>
          </p:cNvSpPr>
          <p:nvPr>
            <p:ph type="title" idx="4294967295"/>
          </p:nvPr>
        </p:nvSpPr>
        <p:spPr>
          <a:xfrm>
            <a:off x="1" y="1463675"/>
            <a:ext cx="4130675" cy="330200"/>
          </a:xfrm>
          <a:prstGeom prst="rect">
            <a:avLst/>
          </a:prstGeom>
        </p:spPr>
        <p:txBody>
          <a:bodyPr vert="horz" wrap="square" lIns="0" tIns="12700" rIns="0" bIns="0" rtlCol="0">
            <a:spAutoFit/>
          </a:bodyPr>
          <a:lstStyle/>
          <a:p>
            <a:pPr marL="12700">
              <a:spcBef>
                <a:spcPts val="100"/>
              </a:spcBef>
            </a:pPr>
            <a:r>
              <a:rPr spc="-5" dirty="0"/>
              <a:t>Taxonomy</a:t>
            </a:r>
            <a:r>
              <a:rPr spc="-35" dirty="0"/>
              <a:t> </a:t>
            </a:r>
            <a:r>
              <a:rPr spc="-5" dirty="0"/>
              <a:t>of</a:t>
            </a:r>
            <a:r>
              <a:rPr spc="-30" dirty="0"/>
              <a:t> </a:t>
            </a:r>
            <a:r>
              <a:rPr spc="-5" dirty="0"/>
              <a:t>Generative</a:t>
            </a:r>
            <a:r>
              <a:rPr spc="-30" dirty="0"/>
              <a:t> </a:t>
            </a:r>
            <a:r>
              <a:rPr spc="-5" dirty="0"/>
              <a:t>Models</a:t>
            </a:r>
          </a:p>
        </p:txBody>
      </p:sp>
      <p:sp>
        <p:nvSpPr>
          <p:cNvPr id="8" name="object 8"/>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232308" y="5731503"/>
            <a:ext cx="126365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Generative</a:t>
            </a:r>
            <a:r>
              <a:rPr sz="1050" spc="-75" dirty="0">
                <a:solidFill>
                  <a:srgbClr val="313131"/>
                </a:solidFill>
                <a:latin typeface="Verdana"/>
                <a:cs typeface="Verdana"/>
              </a:rPr>
              <a:t> </a:t>
            </a:r>
            <a:r>
              <a:rPr sz="1050" spc="-5" dirty="0">
                <a:solidFill>
                  <a:srgbClr val="313131"/>
                </a:solidFill>
                <a:latin typeface="Verdana"/>
                <a:cs typeface="Verdana"/>
              </a:rPr>
              <a:t>Models</a:t>
            </a:r>
            <a:endParaRPr sz="1050" dirty="0">
              <a:solidFill>
                <a:prstClr val="black"/>
              </a:solidFill>
              <a:latin typeface="Verdana"/>
              <a:cs typeface="Verdana"/>
            </a:endParaRPr>
          </a:p>
        </p:txBody>
      </p:sp>
      <p:sp>
        <p:nvSpPr>
          <p:cNvPr id="12" name="object 12"/>
          <p:cNvSpPr txBox="1"/>
          <p:nvPr/>
        </p:nvSpPr>
        <p:spPr>
          <a:xfrm>
            <a:off x="296141" y="4851186"/>
            <a:ext cx="753745" cy="166712"/>
          </a:xfrm>
          <a:prstGeom prst="rect">
            <a:avLst/>
          </a:prstGeom>
        </p:spPr>
        <p:txBody>
          <a:bodyPr vert="horz" wrap="square" lIns="0" tIns="12700" rIns="0" bIns="0" rtlCol="0">
            <a:spAutoFit/>
          </a:bodyPr>
          <a:lstStyle/>
          <a:p>
            <a:pPr marL="165100" indent="-152400">
              <a:spcBef>
                <a:spcPts val="100"/>
              </a:spcBef>
              <a:buClr>
                <a:srgbClr val="000000"/>
              </a:buClr>
              <a:buFont typeface="Arial MT"/>
              <a:buChar char="•"/>
              <a:tabLst>
                <a:tab pos="165100" algn="l"/>
              </a:tabLst>
            </a:pPr>
            <a:r>
              <a:rPr sz="1000" dirty="0">
                <a:solidFill>
                  <a:srgbClr val="43484C"/>
                </a:solidFill>
                <a:latin typeface="Verdana"/>
                <a:cs typeface="Verdana"/>
              </a:rPr>
              <a:t>PixelCNN</a:t>
            </a:r>
            <a:endParaRPr sz="1000">
              <a:solidFill>
                <a:prstClr val="black"/>
              </a:solidFill>
              <a:latin typeface="Verdana"/>
              <a:cs typeface="Verdana"/>
            </a:endParaRPr>
          </a:p>
        </p:txBody>
      </p:sp>
      <p:sp>
        <p:nvSpPr>
          <p:cNvPr id="13" name="object 13"/>
          <p:cNvSpPr txBox="1"/>
          <p:nvPr/>
        </p:nvSpPr>
        <p:spPr>
          <a:xfrm>
            <a:off x="46737" y="4199905"/>
            <a:ext cx="2000885" cy="667385"/>
          </a:xfrm>
          <a:prstGeom prst="rect">
            <a:avLst/>
          </a:prstGeom>
        </p:spPr>
        <p:txBody>
          <a:bodyPr vert="horz" wrap="square" lIns="0" tIns="12700" rIns="0" bIns="0" rtlCol="0">
            <a:spAutoFit/>
          </a:bodyPr>
          <a:lstStyle/>
          <a:p>
            <a:pPr marL="226060" marR="5080" indent="-226060">
              <a:lnSpc>
                <a:spcPct val="156400"/>
              </a:lnSpc>
              <a:spcBef>
                <a:spcPts val="100"/>
              </a:spcBef>
              <a:buClr>
                <a:srgbClr val="000000"/>
              </a:buClr>
              <a:buFont typeface="Yu Gothic UI"/>
              <a:buChar char="✓"/>
              <a:tabLst>
                <a:tab pos="226060" algn="l"/>
              </a:tabLst>
            </a:pPr>
            <a:r>
              <a:rPr sz="1000" spc="-5" dirty="0">
                <a:solidFill>
                  <a:srgbClr val="43484C"/>
                </a:solidFill>
                <a:latin typeface="Verdana"/>
                <a:cs typeface="Verdana"/>
              </a:rPr>
              <a:t>Change of variables models </a:t>
            </a:r>
            <a:r>
              <a:rPr sz="1000" spc="-340" dirty="0">
                <a:solidFill>
                  <a:srgbClr val="43484C"/>
                </a:solidFill>
                <a:latin typeface="Verdana"/>
                <a:cs typeface="Verdana"/>
              </a:rPr>
              <a:t> </a:t>
            </a:r>
            <a:r>
              <a:rPr sz="1000" spc="-5" dirty="0">
                <a:solidFill>
                  <a:srgbClr val="43484C"/>
                </a:solidFill>
                <a:latin typeface="Verdana"/>
                <a:cs typeface="Verdana"/>
              </a:rPr>
              <a:t>Fully</a:t>
            </a:r>
            <a:r>
              <a:rPr sz="1000" spc="-15" dirty="0">
                <a:solidFill>
                  <a:srgbClr val="43484C"/>
                </a:solidFill>
                <a:latin typeface="Verdana"/>
                <a:cs typeface="Verdana"/>
              </a:rPr>
              <a:t> </a:t>
            </a:r>
            <a:r>
              <a:rPr sz="1000" spc="-5" dirty="0">
                <a:solidFill>
                  <a:srgbClr val="43484C"/>
                </a:solidFill>
                <a:latin typeface="Verdana"/>
                <a:cs typeface="Verdana"/>
              </a:rPr>
              <a:t>Visible</a:t>
            </a:r>
            <a:r>
              <a:rPr sz="1000" spc="-15" dirty="0">
                <a:solidFill>
                  <a:srgbClr val="43484C"/>
                </a:solidFill>
                <a:latin typeface="Verdana"/>
                <a:cs typeface="Verdana"/>
              </a:rPr>
              <a:t> </a:t>
            </a:r>
            <a:r>
              <a:rPr sz="1000" spc="-5" dirty="0">
                <a:solidFill>
                  <a:srgbClr val="43484C"/>
                </a:solidFill>
                <a:latin typeface="Verdana"/>
                <a:cs typeface="Verdana"/>
              </a:rPr>
              <a:t>Belief</a:t>
            </a:r>
            <a:r>
              <a:rPr sz="1000" spc="-15" dirty="0">
                <a:solidFill>
                  <a:srgbClr val="43484C"/>
                </a:solidFill>
                <a:latin typeface="Verdana"/>
                <a:cs typeface="Verdana"/>
              </a:rPr>
              <a:t> </a:t>
            </a:r>
            <a:r>
              <a:rPr sz="1000" spc="-5" dirty="0">
                <a:solidFill>
                  <a:srgbClr val="43484C"/>
                </a:solidFill>
                <a:latin typeface="Verdana"/>
                <a:cs typeface="Verdana"/>
              </a:rPr>
              <a:t>Nets</a:t>
            </a:r>
            <a:endParaRPr sz="1000">
              <a:solidFill>
                <a:prstClr val="black"/>
              </a:solidFill>
              <a:latin typeface="Verdana"/>
              <a:cs typeface="Verdana"/>
            </a:endParaRPr>
          </a:p>
          <a:p>
            <a:pPr marL="414020" lvl="1" indent="-153035">
              <a:spcBef>
                <a:spcPts val="100"/>
              </a:spcBef>
              <a:buClr>
                <a:srgbClr val="000000"/>
              </a:buClr>
              <a:buFont typeface="Arial MT"/>
              <a:buChar char="•"/>
              <a:tabLst>
                <a:tab pos="414655" algn="l"/>
              </a:tabLst>
            </a:pPr>
            <a:r>
              <a:rPr sz="1000" dirty="0">
                <a:solidFill>
                  <a:srgbClr val="43484C"/>
                </a:solidFill>
                <a:latin typeface="Verdana"/>
                <a:cs typeface="Verdana"/>
              </a:rPr>
              <a:t>PixelRNN</a:t>
            </a:r>
            <a:endParaRPr sz="1000">
              <a:solidFill>
                <a:prstClr val="black"/>
              </a:solidFill>
              <a:latin typeface="Verdana"/>
              <a:cs typeface="Verdana"/>
            </a:endParaRPr>
          </a:p>
        </p:txBody>
      </p:sp>
      <p:sp>
        <p:nvSpPr>
          <p:cNvPr id="14" name="object 14"/>
          <p:cNvSpPr txBox="1"/>
          <p:nvPr/>
        </p:nvSpPr>
        <p:spPr>
          <a:xfrm>
            <a:off x="2007978" y="4918711"/>
            <a:ext cx="155194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Variational</a:t>
            </a:r>
            <a:r>
              <a:rPr sz="1000" spc="-70" dirty="0">
                <a:solidFill>
                  <a:srgbClr val="43484C"/>
                </a:solidFill>
                <a:latin typeface="Verdana"/>
                <a:cs typeface="Verdana"/>
              </a:rPr>
              <a:t> </a:t>
            </a:r>
            <a:r>
              <a:rPr sz="1000" spc="-5" dirty="0">
                <a:solidFill>
                  <a:srgbClr val="43484C"/>
                </a:solidFill>
                <a:latin typeface="Verdana"/>
                <a:cs typeface="Verdana"/>
              </a:rPr>
              <a:t>Autoencoder</a:t>
            </a:r>
            <a:endParaRPr sz="1000">
              <a:solidFill>
                <a:prstClr val="black"/>
              </a:solidFill>
              <a:latin typeface="Verdana"/>
              <a:cs typeface="Verdana"/>
            </a:endParaRPr>
          </a:p>
        </p:txBody>
      </p:sp>
      <p:sp>
        <p:nvSpPr>
          <p:cNvPr id="15" name="object 15"/>
          <p:cNvSpPr/>
          <p:nvPr/>
        </p:nvSpPr>
        <p:spPr>
          <a:xfrm>
            <a:off x="3182785" y="2113411"/>
            <a:ext cx="1695450" cy="539750"/>
          </a:xfrm>
          <a:custGeom>
            <a:avLst/>
            <a:gdLst/>
            <a:ahLst/>
            <a:cxnLst/>
            <a:rect l="l" t="t" r="r" b="b"/>
            <a:pathLst>
              <a:path w="1695450" h="539750">
                <a:moveTo>
                  <a:pt x="1605151" y="539248"/>
                </a:moveTo>
                <a:lnTo>
                  <a:pt x="89876" y="539248"/>
                </a:lnTo>
                <a:lnTo>
                  <a:pt x="54892" y="532186"/>
                </a:lnTo>
                <a:lnTo>
                  <a:pt x="26324" y="512924"/>
                </a:lnTo>
                <a:lnTo>
                  <a:pt x="7062" y="484356"/>
                </a:lnTo>
                <a:lnTo>
                  <a:pt x="0" y="449372"/>
                </a:lnTo>
                <a:lnTo>
                  <a:pt x="0" y="89876"/>
                </a:lnTo>
                <a:lnTo>
                  <a:pt x="7062" y="54892"/>
                </a:lnTo>
                <a:lnTo>
                  <a:pt x="26324" y="26324"/>
                </a:lnTo>
                <a:lnTo>
                  <a:pt x="54892" y="7062"/>
                </a:lnTo>
                <a:lnTo>
                  <a:pt x="89876" y="0"/>
                </a:lnTo>
                <a:lnTo>
                  <a:pt x="1605151" y="0"/>
                </a:lnTo>
                <a:lnTo>
                  <a:pt x="1655015" y="15100"/>
                </a:lnTo>
                <a:lnTo>
                  <a:pt x="1688186" y="55482"/>
                </a:lnTo>
                <a:lnTo>
                  <a:pt x="1695027" y="89876"/>
                </a:lnTo>
                <a:lnTo>
                  <a:pt x="1695027" y="449372"/>
                </a:lnTo>
                <a:lnTo>
                  <a:pt x="1687965" y="484356"/>
                </a:lnTo>
                <a:lnTo>
                  <a:pt x="1668703" y="512924"/>
                </a:lnTo>
                <a:lnTo>
                  <a:pt x="1640135" y="532186"/>
                </a:lnTo>
                <a:lnTo>
                  <a:pt x="1605151" y="539248"/>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16" name="object 16"/>
          <p:cNvSpPr txBox="1"/>
          <p:nvPr/>
        </p:nvSpPr>
        <p:spPr>
          <a:xfrm>
            <a:off x="3404939" y="2279024"/>
            <a:ext cx="125031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Generative</a:t>
            </a:r>
            <a:r>
              <a:rPr sz="1100" spc="-75" dirty="0">
                <a:solidFill>
                  <a:srgbClr val="43484C"/>
                </a:solidFill>
                <a:latin typeface="Verdana"/>
                <a:cs typeface="Verdana"/>
              </a:rPr>
              <a:t> </a:t>
            </a:r>
            <a:r>
              <a:rPr sz="1100" spc="-5" dirty="0">
                <a:solidFill>
                  <a:srgbClr val="43484C"/>
                </a:solidFill>
                <a:latin typeface="Verdana"/>
                <a:cs typeface="Verdana"/>
              </a:rPr>
              <a:t>Model</a:t>
            </a:r>
            <a:endParaRPr sz="1100">
              <a:solidFill>
                <a:prstClr val="black"/>
              </a:solidFill>
              <a:latin typeface="Verdana"/>
              <a:cs typeface="Verdana"/>
            </a:endParaRPr>
          </a:p>
        </p:txBody>
      </p:sp>
      <p:sp>
        <p:nvSpPr>
          <p:cNvPr id="17" name="object 17"/>
          <p:cNvSpPr/>
          <p:nvPr/>
        </p:nvSpPr>
        <p:spPr>
          <a:xfrm>
            <a:off x="1328496" y="2830894"/>
            <a:ext cx="1695450" cy="514350"/>
          </a:xfrm>
          <a:custGeom>
            <a:avLst/>
            <a:gdLst/>
            <a:ahLst/>
            <a:cxnLst/>
            <a:rect l="l" t="t" r="r" b="b"/>
            <a:pathLst>
              <a:path w="1695450" h="514350">
                <a:moveTo>
                  <a:pt x="1609322" y="514220"/>
                </a:moveTo>
                <a:lnTo>
                  <a:pt x="85705" y="514220"/>
                </a:lnTo>
                <a:lnTo>
                  <a:pt x="52344" y="507485"/>
                </a:lnTo>
                <a:lnTo>
                  <a:pt x="25102" y="489118"/>
                </a:lnTo>
                <a:lnTo>
                  <a:pt x="6735" y="461876"/>
                </a:lnTo>
                <a:lnTo>
                  <a:pt x="0" y="428515"/>
                </a:lnTo>
                <a:lnTo>
                  <a:pt x="0" y="85705"/>
                </a:lnTo>
                <a:lnTo>
                  <a:pt x="6735" y="52344"/>
                </a:lnTo>
                <a:lnTo>
                  <a:pt x="25102" y="25102"/>
                </a:lnTo>
                <a:lnTo>
                  <a:pt x="52344" y="6735"/>
                </a:lnTo>
                <a:lnTo>
                  <a:pt x="85705" y="0"/>
                </a:lnTo>
                <a:lnTo>
                  <a:pt x="1609322" y="0"/>
                </a:lnTo>
                <a:lnTo>
                  <a:pt x="1656872" y="14399"/>
                </a:lnTo>
                <a:lnTo>
                  <a:pt x="1688504" y="52907"/>
                </a:lnTo>
                <a:lnTo>
                  <a:pt x="1695027" y="85705"/>
                </a:lnTo>
                <a:lnTo>
                  <a:pt x="1695027" y="428515"/>
                </a:lnTo>
                <a:lnTo>
                  <a:pt x="1688292" y="461876"/>
                </a:lnTo>
                <a:lnTo>
                  <a:pt x="1669925" y="489118"/>
                </a:lnTo>
                <a:lnTo>
                  <a:pt x="1642683" y="507485"/>
                </a:lnTo>
                <a:lnTo>
                  <a:pt x="1609322" y="514220"/>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18" name="object 18"/>
          <p:cNvSpPr txBox="1"/>
          <p:nvPr/>
        </p:nvSpPr>
        <p:spPr>
          <a:xfrm>
            <a:off x="1624640" y="2983992"/>
            <a:ext cx="110236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Explicit</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19" name="object 19"/>
          <p:cNvSpPr/>
          <p:nvPr/>
        </p:nvSpPr>
        <p:spPr>
          <a:xfrm>
            <a:off x="5202119" y="2838513"/>
            <a:ext cx="1711960" cy="490220"/>
          </a:xfrm>
          <a:custGeom>
            <a:avLst/>
            <a:gdLst/>
            <a:ahLst/>
            <a:cxnLst/>
            <a:rect l="l" t="t" r="r" b="b"/>
            <a:pathLst>
              <a:path w="1711959" h="490219">
                <a:moveTo>
                  <a:pt x="1630179" y="489793"/>
                </a:moveTo>
                <a:lnTo>
                  <a:pt x="81633" y="489793"/>
                </a:lnTo>
                <a:lnTo>
                  <a:pt x="49858" y="483378"/>
                </a:lnTo>
                <a:lnTo>
                  <a:pt x="23909" y="465884"/>
                </a:lnTo>
                <a:lnTo>
                  <a:pt x="6415" y="439935"/>
                </a:lnTo>
                <a:lnTo>
                  <a:pt x="0" y="408159"/>
                </a:lnTo>
                <a:lnTo>
                  <a:pt x="0" y="81633"/>
                </a:lnTo>
                <a:lnTo>
                  <a:pt x="6415" y="49858"/>
                </a:lnTo>
                <a:lnTo>
                  <a:pt x="23909" y="23910"/>
                </a:lnTo>
                <a:lnTo>
                  <a:pt x="49858" y="6415"/>
                </a:lnTo>
                <a:lnTo>
                  <a:pt x="81633" y="0"/>
                </a:lnTo>
                <a:lnTo>
                  <a:pt x="1630179" y="0"/>
                </a:lnTo>
                <a:lnTo>
                  <a:pt x="1675469" y="13715"/>
                </a:lnTo>
                <a:lnTo>
                  <a:pt x="1705598" y="50393"/>
                </a:lnTo>
                <a:lnTo>
                  <a:pt x="1711812" y="81633"/>
                </a:lnTo>
                <a:lnTo>
                  <a:pt x="1711812" y="408159"/>
                </a:lnTo>
                <a:lnTo>
                  <a:pt x="1705397" y="439935"/>
                </a:lnTo>
                <a:lnTo>
                  <a:pt x="1687902" y="465884"/>
                </a:lnTo>
                <a:lnTo>
                  <a:pt x="1661954" y="483378"/>
                </a:lnTo>
                <a:lnTo>
                  <a:pt x="1630179" y="48979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0" name="object 20"/>
          <p:cNvSpPr txBox="1"/>
          <p:nvPr/>
        </p:nvSpPr>
        <p:spPr>
          <a:xfrm>
            <a:off x="5494683" y="2996925"/>
            <a:ext cx="112712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Implicit</a:t>
            </a:r>
            <a:r>
              <a:rPr sz="1100" spc="-6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1" name="object 21"/>
          <p:cNvSpPr/>
          <p:nvPr/>
        </p:nvSpPr>
        <p:spPr>
          <a:xfrm>
            <a:off x="4659379" y="3461779"/>
            <a:ext cx="1085850" cy="449580"/>
          </a:xfrm>
          <a:custGeom>
            <a:avLst/>
            <a:gdLst/>
            <a:ahLst/>
            <a:cxnLst/>
            <a:rect l="l" t="t" r="r" b="b"/>
            <a:pathLst>
              <a:path w="1085850" h="449580">
                <a:moveTo>
                  <a:pt x="1010636" y="449053"/>
                </a:moveTo>
                <a:lnTo>
                  <a:pt x="74843" y="449053"/>
                </a:lnTo>
                <a:lnTo>
                  <a:pt x="45710" y="443172"/>
                </a:lnTo>
                <a:lnTo>
                  <a:pt x="21921" y="427132"/>
                </a:lnTo>
                <a:lnTo>
                  <a:pt x="5881" y="403342"/>
                </a:lnTo>
                <a:lnTo>
                  <a:pt x="0" y="374210"/>
                </a:lnTo>
                <a:lnTo>
                  <a:pt x="0" y="74843"/>
                </a:lnTo>
                <a:lnTo>
                  <a:pt x="5881" y="45711"/>
                </a:lnTo>
                <a:lnTo>
                  <a:pt x="21921" y="21921"/>
                </a:lnTo>
                <a:lnTo>
                  <a:pt x="45710" y="5881"/>
                </a:lnTo>
                <a:lnTo>
                  <a:pt x="74843" y="0"/>
                </a:lnTo>
                <a:lnTo>
                  <a:pt x="1010636" y="0"/>
                </a:lnTo>
                <a:lnTo>
                  <a:pt x="1052160" y="12574"/>
                </a:lnTo>
                <a:lnTo>
                  <a:pt x="1079783" y="46202"/>
                </a:lnTo>
                <a:lnTo>
                  <a:pt x="1085480" y="74843"/>
                </a:lnTo>
                <a:lnTo>
                  <a:pt x="1085480" y="374210"/>
                </a:lnTo>
                <a:lnTo>
                  <a:pt x="1079599" y="403342"/>
                </a:lnTo>
                <a:lnTo>
                  <a:pt x="1063559" y="427132"/>
                </a:lnTo>
                <a:lnTo>
                  <a:pt x="1039769" y="443172"/>
                </a:lnTo>
                <a:lnTo>
                  <a:pt x="101063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2" name="object 22"/>
          <p:cNvSpPr txBox="1"/>
          <p:nvPr/>
        </p:nvSpPr>
        <p:spPr>
          <a:xfrm>
            <a:off x="4981246" y="3582295"/>
            <a:ext cx="441959"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Direct</a:t>
            </a:r>
            <a:endParaRPr sz="1100">
              <a:solidFill>
                <a:prstClr val="black"/>
              </a:solidFill>
              <a:latin typeface="Verdana"/>
              <a:cs typeface="Verdana"/>
            </a:endParaRPr>
          </a:p>
        </p:txBody>
      </p:sp>
      <p:sp>
        <p:nvSpPr>
          <p:cNvPr id="23" name="object 23"/>
          <p:cNvSpPr/>
          <p:nvPr/>
        </p:nvSpPr>
        <p:spPr>
          <a:xfrm>
            <a:off x="88492" y="3479577"/>
            <a:ext cx="1805305" cy="429259"/>
          </a:xfrm>
          <a:custGeom>
            <a:avLst/>
            <a:gdLst/>
            <a:ahLst/>
            <a:cxnLst/>
            <a:rect l="l" t="t" r="r" b="b"/>
            <a:pathLst>
              <a:path w="1805305" h="429260">
                <a:moveTo>
                  <a:pt x="1733695" y="429038"/>
                </a:moveTo>
                <a:lnTo>
                  <a:pt x="71507" y="429038"/>
                </a:lnTo>
                <a:lnTo>
                  <a:pt x="43673" y="423419"/>
                </a:lnTo>
                <a:lnTo>
                  <a:pt x="20944" y="408094"/>
                </a:lnTo>
                <a:lnTo>
                  <a:pt x="5619" y="385365"/>
                </a:lnTo>
                <a:lnTo>
                  <a:pt x="0" y="357530"/>
                </a:lnTo>
                <a:lnTo>
                  <a:pt x="0" y="71507"/>
                </a:lnTo>
                <a:lnTo>
                  <a:pt x="5619" y="43673"/>
                </a:lnTo>
                <a:lnTo>
                  <a:pt x="20944" y="20944"/>
                </a:lnTo>
                <a:lnTo>
                  <a:pt x="43673" y="5619"/>
                </a:lnTo>
                <a:lnTo>
                  <a:pt x="71507" y="0"/>
                </a:lnTo>
                <a:lnTo>
                  <a:pt x="1733695" y="0"/>
                </a:lnTo>
                <a:lnTo>
                  <a:pt x="1773367" y="12014"/>
                </a:lnTo>
                <a:lnTo>
                  <a:pt x="1799759" y="44142"/>
                </a:lnTo>
                <a:lnTo>
                  <a:pt x="1805202" y="71507"/>
                </a:lnTo>
                <a:lnTo>
                  <a:pt x="1805202" y="357530"/>
                </a:lnTo>
                <a:lnTo>
                  <a:pt x="1799583" y="385365"/>
                </a:lnTo>
                <a:lnTo>
                  <a:pt x="1784258" y="408094"/>
                </a:lnTo>
                <a:lnTo>
                  <a:pt x="1761529" y="423419"/>
                </a:lnTo>
                <a:lnTo>
                  <a:pt x="1733695" y="429038"/>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4" name="object 24"/>
          <p:cNvSpPr txBox="1"/>
          <p:nvPr/>
        </p:nvSpPr>
        <p:spPr>
          <a:xfrm>
            <a:off x="365254" y="3590084"/>
            <a:ext cx="125158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Tractable</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a:solidFill>
                <a:prstClr val="black"/>
              </a:solidFill>
              <a:latin typeface="Verdana"/>
              <a:cs typeface="Verdana"/>
            </a:endParaRPr>
          </a:p>
        </p:txBody>
      </p:sp>
      <p:sp>
        <p:nvSpPr>
          <p:cNvPr id="25" name="object 25"/>
          <p:cNvSpPr/>
          <p:nvPr/>
        </p:nvSpPr>
        <p:spPr>
          <a:xfrm>
            <a:off x="2408745" y="3475665"/>
            <a:ext cx="1921510" cy="449580"/>
          </a:xfrm>
          <a:custGeom>
            <a:avLst/>
            <a:gdLst/>
            <a:ahLst/>
            <a:cxnLst/>
            <a:rect l="l" t="t" r="r" b="b"/>
            <a:pathLst>
              <a:path w="1921510" h="449580">
                <a:moveTo>
                  <a:pt x="1846537" y="449053"/>
                </a:moveTo>
                <a:lnTo>
                  <a:pt x="74843" y="449053"/>
                </a:lnTo>
                <a:lnTo>
                  <a:pt x="45711" y="443172"/>
                </a:lnTo>
                <a:lnTo>
                  <a:pt x="21921" y="427132"/>
                </a:lnTo>
                <a:lnTo>
                  <a:pt x="5881" y="403342"/>
                </a:lnTo>
                <a:lnTo>
                  <a:pt x="0" y="374210"/>
                </a:lnTo>
                <a:lnTo>
                  <a:pt x="0" y="74843"/>
                </a:lnTo>
                <a:lnTo>
                  <a:pt x="5881" y="45711"/>
                </a:lnTo>
                <a:lnTo>
                  <a:pt x="21921" y="21921"/>
                </a:lnTo>
                <a:lnTo>
                  <a:pt x="45711" y="5881"/>
                </a:lnTo>
                <a:lnTo>
                  <a:pt x="74843" y="0"/>
                </a:lnTo>
                <a:lnTo>
                  <a:pt x="1846537" y="0"/>
                </a:lnTo>
                <a:lnTo>
                  <a:pt x="1888060" y="12574"/>
                </a:lnTo>
                <a:lnTo>
                  <a:pt x="1915683" y="46202"/>
                </a:lnTo>
                <a:lnTo>
                  <a:pt x="1921380" y="74843"/>
                </a:lnTo>
                <a:lnTo>
                  <a:pt x="1921380" y="374210"/>
                </a:lnTo>
                <a:lnTo>
                  <a:pt x="1915499" y="403342"/>
                </a:lnTo>
                <a:lnTo>
                  <a:pt x="1899459" y="427132"/>
                </a:lnTo>
                <a:lnTo>
                  <a:pt x="1875669" y="443172"/>
                </a:lnTo>
                <a:lnTo>
                  <a:pt x="1846537"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6" name="object 26"/>
          <p:cNvSpPr txBox="1"/>
          <p:nvPr/>
        </p:nvSpPr>
        <p:spPr>
          <a:xfrm>
            <a:off x="2622128" y="3596181"/>
            <a:ext cx="149352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Approximate</a:t>
            </a:r>
            <a:r>
              <a:rPr sz="1100" spc="-75" dirty="0">
                <a:solidFill>
                  <a:srgbClr val="43484C"/>
                </a:solidFill>
                <a:latin typeface="Verdana"/>
                <a:cs typeface="Verdana"/>
              </a:rPr>
              <a:t> </a:t>
            </a:r>
            <a:r>
              <a:rPr sz="1100" spc="-5" dirty="0">
                <a:solidFill>
                  <a:srgbClr val="43484C"/>
                </a:solidFill>
                <a:latin typeface="Verdana"/>
                <a:cs typeface="Verdana"/>
              </a:rPr>
              <a:t>Density</a:t>
            </a:r>
            <a:endParaRPr sz="1100" dirty="0">
              <a:solidFill>
                <a:prstClr val="black"/>
              </a:solidFill>
              <a:latin typeface="Verdana"/>
              <a:cs typeface="Verdana"/>
            </a:endParaRPr>
          </a:p>
        </p:txBody>
      </p:sp>
      <p:sp>
        <p:nvSpPr>
          <p:cNvPr id="27" name="object 27"/>
          <p:cNvSpPr/>
          <p:nvPr/>
        </p:nvSpPr>
        <p:spPr>
          <a:xfrm>
            <a:off x="6282814" y="3461780"/>
            <a:ext cx="1329055" cy="446405"/>
          </a:xfrm>
          <a:custGeom>
            <a:avLst/>
            <a:gdLst/>
            <a:ahLst/>
            <a:cxnLst/>
            <a:rect l="l" t="t" r="r" b="b"/>
            <a:pathLst>
              <a:path w="1329054" h="446405">
                <a:moveTo>
                  <a:pt x="1254619" y="445982"/>
                </a:moveTo>
                <a:lnTo>
                  <a:pt x="74331" y="445982"/>
                </a:lnTo>
                <a:lnTo>
                  <a:pt x="45398" y="440140"/>
                </a:lnTo>
                <a:lnTo>
                  <a:pt x="21771" y="424210"/>
                </a:lnTo>
                <a:lnTo>
                  <a:pt x="5841" y="400583"/>
                </a:lnTo>
                <a:lnTo>
                  <a:pt x="0" y="371650"/>
                </a:lnTo>
                <a:lnTo>
                  <a:pt x="0" y="74331"/>
                </a:lnTo>
                <a:lnTo>
                  <a:pt x="5841" y="45398"/>
                </a:lnTo>
                <a:lnTo>
                  <a:pt x="21771" y="21771"/>
                </a:lnTo>
                <a:lnTo>
                  <a:pt x="45398" y="5841"/>
                </a:lnTo>
                <a:lnTo>
                  <a:pt x="74331" y="0"/>
                </a:lnTo>
                <a:lnTo>
                  <a:pt x="1254619" y="0"/>
                </a:lnTo>
                <a:lnTo>
                  <a:pt x="1295859" y="12488"/>
                </a:lnTo>
                <a:lnTo>
                  <a:pt x="1323293" y="45886"/>
                </a:lnTo>
                <a:lnTo>
                  <a:pt x="1328951" y="74331"/>
                </a:lnTo>
                <a:lnTo>
                  <a:pt x="1328951" y="371650"/>
                </a:lnTo>
                <a:lnTo>
                  <a:pt x="1323110" y="400583"/>
                </a:lnTo>
                <a:lnTo>
                  <a:pt x="1307180" y="424210"/>
                </a:lnTo>
                <a:lnTo>
                  <a:pt x="1283552" y="440140"/>
                </a:lnTo>
                <a:lnTo>
                  <a:pt x="1254619" y="445982"/>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28" name="object 28"/>
          <p:cNvSpPr txBox="1"/>
          <p:nvPr/>
        </p:nvSpPr>
        <p:spPr>
          <a:xfrm>
            <a:off x="6468754" y="3580758"/>
            <a:ext cx="95567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Markov</a:t>
            </a:r>
            <a:r>
              <a:rPr sz="1100" spc="-75" dirty="0">
                <a:solidFill>
                  <a:srgbClr val="43484C"/>
                </a:solidFill>
                <a:latin typeface="Verdana"/>
                <a:cs typeface="Verdana"/>
              </a:rPr>
              <a:t> </a:t>
            </a:r>
            <a:r>
              <a:rPr sz="1100" spc="-5" dirty="0">
                <a:solidFill>
                  <a:srgbClr val="43484C"/>
                </a:solidFill>
                <a:latin typeface="Verdana"/>
                <a:cs typeface="Verdana"/>
              </a:rPr>
              <a:t>chain</a:t>
            </a:r>
            <a:endParaRPr sz="1100">
              <a:solidFill>
                <a:prstClr val="black"/>
              </a:solidFill>
              <a:latin typeface="Verdana"/>
              <a:cs typeface="Verdana"/>
            </a:endParaRPr>
          </a:p>
        </p:txBody>
      </p:sp>
      <p:sp>
        <p:nvSpPr>
          <p:cNvPr id="29" name="object 29"/>
          <p:cNvSpPr/>
          <p:nvPr/>
        </p:nvSpPr>
        <p:spPr>
          <a:xfrm>
            <a:off x="2199958" y="4070611"/>
            <a:ext cx="1085850" cy="449580"/>
          </a:xfrm>
          <a:custGeom>
            <a:avLst/>
            <a:gdLst/>
            <a:ahLst/>
            <a:cxnLst/>
            <a:rect l="l" t="t" r="r" b="b"/>
            <a:pathLst>
              <a:path w="1085850" h="449579">
                <a:moveTo>
                  <a:pt x="1010636" y="449053"/>
                </a:moveTo>
                <a:lnTo>
                  <a:pt x="74843" y="449053"/>
                </a:lnTo>
                <a:lnTo>
                  <a:pt x="45711" y="443172"/>
                </a:lnTo>
                <a:lnTo>
                  <a:pt x="21921" y="427132"/>
                </a:lnTo>
                <a:lnTo>
                  <a:pt x="5881" y="403342"/>
                </a:lnTo>
                <a:lnTo>
                  <a:pt x="0" y="374209"/>
                </a:lnTo>
                <a:lnTo>
                  <a:pt x="0" y="74843"/>
                </a:lnTo>
                <a:lnTo>
                  <a:pt x="5881" y="45711"/>
                </a:lnTo>
                <a:lnTo>
                  <a:pt x="21921" y="21921"/>
                </a:lnTo>
                <a:lnTo>
                  <a:pt x="45711" y="5881"/>
                </a:lnTo>
                <a:lnTo>
                  <a:pt x="74843" y="0"/>
                </a:lnTo>
                <a:lnTo>
                  <a:pt x="1010636" y="0"/>
                </a:lnTo>
                <a:lnTo>
                  <a:pt x="1052160" y="12574"/>
                </a:lnTo>
                <a:lnTo>
                  <a:pt x="1079783" y="46202"/>
                </a:lnTo>
                <a:lnTo>
                  <a:pt x="1085480" y="74843"/>
                </a:lnTo>
                <a:lnTo>
                  <a:pt x="1085480" y="374209"/>
                </a:lnTo>
                <a:lnTo>
                  <a:pt x="1079599" y="403342"/>
                </a:lnTo>
                <a:lnTo>
                  <a:pt x="1063559" y="427132"/>
                </a:lnTo>
                <a:lnTo>
                  <a:pt x="1039769" y="443172"/>
                </a:lnTo>
                <a:lnTo>
                  <a:pt x="101063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30" name="object 30"/>
          <p:cNvSpPr txBox="1"/>
          <p:nvPr/>
        </p:nvSpPr>
        <p:spPr>
          <a:xfrm>
            <a:off x="2355231" y="4191125"/>
            <a:ext cx="774700"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Variational</a:t>
            </a:r>
            <a:endParaRPr sz="1100">
              <a:solidFill>
                <a:prstClr val="black"/>
              </a:solidFill>
              <a:latin typeface="Verdana"/>
              <a:cs typeface="Verdana"/>
            </a:endParaRPr>
          </a:p>
        </p:txBody>
      </p:sp>
      <p:sp>
        <p:nvSpPr>
          <p:cNvPr id="31" name="object 31"/>
          <p:cNvSpPr/>
          <p:nvPr/>
        </p:nvSpPr>
        <p:spPr>
          <a:xfrm>
            <a:off x="3430120" y="4070611"/>
            <a:ext cx="1200785" cy="449580"/>
          </a:xfrm>
          <a:custGeom>
            <a:avLst/>
            <a:gdLst/>
            <a:ahLst/>
            <a:cxnLst/>
            <a:rect l="l" t="t" r="r" b="b"/>
            <a:pathLst>
              <a:path w="1200785" h="449579">
                <a:moveTo>
                  <a:pt x="1125516" y="449053"/>
                </a:moveTo>
                <a:lnTo>
                  <a:pt x="74843" y="449053"/>
                </a:lnTo>
                <a:lnTo>
                  <a:pt x="45711" y="443172"/>
                </a:lnTo>
                <a:lnTo>
                  <a:pt x="21921" y="427132"/>
                </a:lnTo>
                <a:lnTo>
                  <a:pt x="5881" y="403342"/>
                </a:lnTo>
                <a:lnTo>
                  <a:pt x="0" y="374209"/>
                </a:lnTo>
                <a:lnTo>
                  <a:pt x="0" y="74843"/>
                </a:lnTo>
                <a:lnTo>
                  <a:pt x="5881" y="45711"/>
                </a:lnTo>
                <a:lnTo>
                  <a:pt x="21921" y="21921"/>
                </a:lnTo>
                <a:lnTo>
                  <a:pt x="45711" y="5881"/>
                </a:lnTo>
                <a:lnTo>
                  <a:pt x="74843" y="0"/>
                </a:lnTo>
                <a:lnTo>
                  <a:pt x="1125516" y="0"/>
                </a:lnTo>
                <a:lnTo>
                  <a:pt x="1167040" y="12574"/>
                </a:lnTo>
                <a:lnTo>
                  <a:pt x="1194663" y="46202"/>
                </a:lnTo>
                <a:lnTo>
                  <a:pt x="1200360" y="74843"/>
                </a:lnTo>
                <a:lnTo>
                  <a:pt x="1200360" y="374209"/>
                </a:lnTo>
                <a:lnTo>
                  <a:pt x="1194479" y="403342"/>
                </a:lnTo>
                <a:lnTo>
                  <a:pt x="1178439" y="427132"/>
                </a:lnTo>
                <a:lnTo>
                  <a:pt x="1154649" y="443172"/>
                </a:lnTo>
                <a:lnTo>
                  <a:pt x="1125516" y="449053"/>
                </a:lnTo>
                <a:close/>
              </a:path>
            </a:pathLst>
          </a:custGeom>
          <a:solidFill>
            <a:srgbClr val="EAEAEA"/>
          </a:solidFill>
        </p:spPr>
        <p:txBody>
          <a:bodyPr wrap="square" lIns="0" tIns="0" rIns="0" bIns="0" rtlCol="0"/>
          <a:lstStyle/>
          <a:p>
            <a:endParaRPr>
              <a:solidFill>
                <a:prstClr val="black"/>
              </a:solidFill>
              <a:latin typeface="Calibri"/>
            </a:endParaRPr>
          </a:p>
        </p:txBody>
      </p:sp>
      <p:sp>
        <p:nvSpPr>
          <p:cNvPr id="32" name="object 32"/>
          <p:cNvSpPr txBox="1"/>
          <p:nvPr/>
        </p:nvSpPr>
        <p:spPr>
          <a:xfrm>
            <a:off x="3551764" y="4191125"/>
            <a:ext cx="955675" cy="182101"/>
          </a:xfrm>
          <a:prstGeom prst="rect">
            <a:avLst/>
          </a:prstGeom>
        </p:spPr>
        <p:txBody>
          <a:bodyPr vert="horz" wrap="square" lIns="0" tIns="12700" rIns="0" bIns="0" rtlCol="0">
            <a:spAutoFit/>
          </a:bodyPr>
          <a:lstStyle/>
          <a:p>
            <a:pPr marL="12700">
              <a:spcBef>
                <a:spcPts val="100"/>
              </a:spcBef>
            </a:pPr>
            <a:r>
              <a:rPr sz="1100" spc="-5" dirty="0">
                <a:solidFill>
                  <a:srgbClr val="43484C"/>
                </a:solidFill>
                <a:latin typeface="Verdana"/>
                <a:cs typeface="Verdana"/>
              </a:rPr>
              <a:t>Markov</a:t>
            </a:r>
            <a:r>
              <a:rPr sz="1100" spc="-75" dirty="0">
                <a:solidFill>
                  <a:srgbClr val="43484C"/>
                </a:solidFill>
                <a:latin typeface="Verdana"/>
                <a:cs typeface="Verdana"/>
              </a:rPr>
              <a:t> </a:t>
            </a:r>
            <a:r>
              <a:rPr sz="1100" spc="-5" dirty="0">
                <a:solidFill>
                  <a:srgbClr val="43484C"/>
                </a:solidFill>
                <a:latin typeface="Verdana"/>
                <a:cs typeface="Verdana"/>
              </a:rPr>
              <a:t>chain</a:t>
            </a:r>
            <a:endParaRPr sz="1100">
              <a:solidFill>
                <a:prstClr val="black"/>
              </a:solidFill>
              <a:latin typeface="Verdana"/>
              <a:cs typeface="Verdana"/>
            </a:endParaRPr>
          </a:p>
        </p:txBody>
      </p:sp>
      <p:sp>
        <p:nvSpPr>
          <p:cNvPr id="33" name="object 33"/>
          <p:cNvSpPr txBox="1"/>
          <p:nvPr/>
        </p:nvSpPr>
        <p:spPr>
          <a:xfrm>
            <a:off x="3921162" y="4910070"/>
            <a:ext cx="1265555"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Boltzmann</a:t>
            </a:r>
            <a:r>
              <a:rPr sz="1000" spc="-70" dirty="0">
                <a:solidFill>
                  <a:srgbClr val="43484C"/>
                </a:solidFill>
                <a:latin typeface="Verdana"/>
                <a:cs typeface="Verdana"/>
              </a:rPr>
              <a:t> </a:t>
            </a:r>
            <a:r>
              <a:rPr sz="1000" spc="-5" dirty="0">
                <a:solidFill>
                  <a:srgbClr val="43484C"/>
                </a:solidFill>
                <a:latin typeface="Verdana"/>
                <a:cs typeface="Verdana"/>
              </a:rPr>
              <a:t>Machine</a:t>
            </a:r>
            <a:endParaRPr sz="1000">
              <a:solidFill>
                <a:prstClr val="black"/>
              </a:solidFill>
              <a:latin typeface="Verdana"/>
              <a:cs typeface="Verdana"/>
            </a:endParaRPr>
          </a:p>
        </p:txBody>
      </p:sp>
      <p:grpSp>
        <p:nvGrpSpPr>
          <p:cNvPr id="34" name="object 34"/>
          <p:cNvGrpSpPr/>
          <p:nvPr/>
        </p:nvGrpSpPr>
        <p:grpSpPr>
          <a:xfrm>
            <a:off x="2620860" y="4558403"/>
            <a:ext cx="243840" cy="330200"/>
            <a:chOff x="2620860" y="3701153"/>
            <a:chExt cx="243840" cy="330200"/>
          </a:xfrm>
        </p:grpSpPr>
        <p:sp>
          <p:nvSpPr>
            <p:cNvPr id="35" name="object 35"/>
            <p:cNvSpPr/>
            <p:nvPr/>
          </p:nvSpPr>
          <p:spPr>
            <a:xfrm>
              <a:off x="2633560" y="3713853"/>
              <a:ext cx="218440" cy="304800"/>
            </a:xfrm>
            <a:custGeom>
              <a:avLst/>
              <a:gdLst/>
              <a:ahLst/>
              <a:cxnLst/>
              <a:rect l="l" t="t" r="r" b="b"/>
              <a:pathLst>
                <a:path w="218439" h="304800">
                  <a:moveTo>
                    <a:pt x="109137" y="304423"/>
                  </a:moveTo>
                  <a:lnTo>
                    <a:pt x="0" y="195285"/>
                  </a:lnTo>
                  <a:lnTo>
                    <a:pt x="54568" y="195285"/>
                  </a:lnTo>
                  <a:lnTo>
                    <a:pt x="54568" y="0"/>
                  </a:lnTo>
                  <a:lnTo>
                    <a:pt x="163706" y="0"/>
                  </a:lnTo>
                  <a:lnTo>
                    <a:pt x="163706" y="195285"/>
                  </a:lnTo>
                  <a:lnTo>
                    <a:pt x="218275" y="195285"/>
                  </a:lnTo>
                  <a:lnTo>
                    <a:pt x="109137" y="304423"/>
                  </a:lnTo>
                  <a:close/>
                </a:path>
              </a:pathLst>
            </a:custGeom>
            <a:solidFill>
              <a:srgbClr val="99A0A5"/>
            </a:solidFill>
          </p:spPr>
          <p:txBody>
            <a:bodyPr wrap="square" lIns="0" tIns="0" rIns="0" bIns="0" rtlCol="0"/>
            <a:lstStyle/>
            <a:p>
              <a:endParaRPr>
                <a:solidFill>
                  <a:prstClr val="black"/>
                </a:solidFill>
                <a:latin typeface="Calibri"/>
              </a:endParaRPr>
            </a:p>
          </p:txBody>
        </p:sp>
        <p:sp>
          <p:nvSpPr>
            <p:cNvPr id="36" name="object 36"/>
            <p:cNvSpPr/>
            <p:nvPr/>
          </p:nvSpPr>
          <p:spPr>
            <a:xfrm>
              <a:off x="2633560" y="3713853"/>
              <a:ext cx="218440" cy="304800"/>
            </a:xfrm>
            <a:custGeom>
              <a:avLst/>
              <a:gdLst/>
              <a:ahLst/>
              <a:cxnLst/>
              <a:rect l="l" t="t" r="r" b="b"/>
              <a:pathLst>
                <a:path w="218439" h="304800">
                  <a:moveTo>
                    <a:pt x="0" y="195285"/>
                  </a:moveTo>
                  <a:lnTo>
                    <a:pt x="54568" y="195285"/>
                  </a:lnTo>
                  <a:lnTo>
                    <a:pt x="54568" y="0"/>
                  </a:lnTo>
                  <a:lnTo>
                    <a:pt x="163706" y="0"/>
                  </a:lnTo>
                  <a:lnTo>
                    <a:pt x="163706" y="195285"/>
                  </a:lnTo>
                  <a:lnTo>
                    <a:pt x="218275" y="195285"/>
                  </a:lnTo>
                  <a:lnTo>
                    <a:pt x="109137" y="304423"/>
                  </a:lnTo>
                  <a:lnTo>
                    <a:pt x="0" y="195285"/>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grpSp>
        <p:nvGrpSpPr>
          <p:cNvPr id="37" name="object 37"/>
          <p:cNvGrpSpPr/>
          <p:nvPr/>
        </p:nvGrpSpPr>
        <p:grpSpPr>
          <a:xfrm>
            <a:off x="3908461" y="4558403"/>
            <a:ext cx="243840" cy="330200"/>
            <a:chOff x="3908461" y="3701153"/>
            <a:chExt cx="243840" cy="330200"/>
          </a:xfrm>
        </p:grpSpPr>
        <p:sp>
          <p:nvSpPr>
            <p:cNvPr id="38" name="object 38"/>
            <p:cNvSpPr/>
            <p:nvPr/>
          </p:nvSpPr>
          <p:spPr>
            <a:xfrm>
              <a:off x="3921161" y="3713853"/>
              <a:ext cx="218440" cy="304800"/>
            </a:xfrm>
            <a:custGeom>
              <a:avLst/>
              <a:gdLst/>
              <a:ahLst/>
              <a:cxnLst/>
              <a:rect l="l" t="t" r="r" b="b"/>
              <a:pathLst>
                <a:path w="218439" h="304800">
                  <a:moveTo>
                    <a:pt x="109137" y="304423"/>
                  </a:moveTo>
                  <a:lnTo>
                    <a:pt x="0" y="195285"/>
                  </a:lnTo>
                  <a:lnTo>
                    <a:pt x="54568" y="195285"/>
                  </a:lnTo>
                  <a:lnTo>
                    <a:pt x="54568" y="0"/>
                  </a:lnTo>
                  <a:lnTo>
                    <a:pt x="163706" y="0"/>
                  </a:lnTo>
                  <a:lnTo>
                    <a:pt x="163706" y="195285"/>
                  </a:lnTo>
                  <a:lnTo>
                    <a:pt x="218275" y="195285"/>
                  </a:lnTo>
                  <a:lnTo>
                    <a:pt x="109137" y="304423"/>
                  </a:lnTo>
                  <a:close/>
                </a:path>
              </a:pathLst>
            </a:custGeom>
            <a:solidFill>
              <a:srgbClr val="99A0A5"/>
            </a:solidFill>
          </p:spPr>
          <p:txBody>
            <a:bodyPr wrap="square" lIns="0" tIns="0" rIns="0" bIns="0" rtlCol="0"/>
            <a:lstStyle/>
            <a:p>
              <a:endParaRPr>
                <a:solidFill>
                  <a:prstClr val="black"/>
                </a:solidFill>
                <a:latin typeface="Calibri"/>
              </a:endParaRPr>
            </a:p>
          </p:txBody>
        </p:sp>
        <p:sp>
          <p:nvSpPr>
            <p:cNvPr id="39" name="object 39"/>
            <p:cNvSpPr/>
            <p:nvPr/>
          </p:nvSpPr>
          <p:spPr>
            <a:xfrm>
              <a:off x="3921161" y="3713853"/>
              <a:ext cx="218440" cy="304800"/>
            </a:xfrm>
            <a:custGeom>
              <a:avLst/>
              <a:gdLst/>
              <a:ahLst/>
              <a:cxnLst/>
              <a:rect l="l" t="t" r="r" b="b"/>
              <a:pathLst>
                <a:path w="218439" h="304800">
                  <a:moveTo>
                    <a:pt x="0" y="195285"/>
                  </a:moveTo>
                  <a:lnTo>
                    <a:pt x="54568" y="195285"/>
                  </a:lnTo>
                  <a:lnTo>
                    <a:pt x="54568" y="0"/>
                  </a:lnTo>
                  <a:lnTo>
                    <a:pt x="163706" y="0"/>
                  </a:lnTo>
                  <a:lnTo>
                    <a:pt x="163706" y="195285"/>
                  </a:lnTo>
                  <a:lnTo>
                    <a:pt x="218275" y="195285"/>
                  </a:lnTo>
                  <a:lnTo>
                    <a:pt x="109137" y="304423"/>
                  </a:lnTo>
                  <a:lnTo>
                    <a:pt x="0" y="195285"/>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grpSp>
        <p:nvGrpSpPr>
          <p:cNvPr id="40" name="object 40"/>
          <p:cNvGrpSpPr/>
          <p:nvPr/>
        </p:nvGrpSpPr>
        <p:grpSpPr>
          <a:xfrm>
            <a:off x="798211" y="3966468"/>
            <a:ext cx="217804" cy="279400"/>
            <a:chOff x="798211" y="3109218"/>
            <a:chExt cx="217804" cy="279400"/>
          </a:xfrm>
        </p:grpSpPr>
        <p:pic>
          <p:nvPicPr>
            <p:cNvPr id="41" name="object 41"/>
            <p:cNvPicPr/>
            <p:nvPr/>
          </p:nvPicPr>
          <p:blipFill>
            <a:blip r:embed="rId2" cstate="print"/>
            <a:stretch>
              <a:fillRect/>
            </a:stretch>
          </p:blipFill>
          <p:spPr>
            <a:xfrm>
              <a:off x="810911" y="3121918"/>
              <a:ext cx="191978" cy="253600"/>
            </a:xfrm>
            <a:prstGeom prst="rect">
              <a:avLst/>
            </a:prstGeom>
          </p:spPr>
        </p:pic>
        <p:sp>
          <p:nvSpPr>
            <p:cNvPr id="42" name="object 42"/>
            <p:cNvSpPr/>
            <p:nvPr/>
          </p:nvSpPr>
          <p:spPr>
            <a:xfrm>
              <a:off x="810911" y="3121918"/>
              <a:ext cx="192405" cy="254000"/>
            </a:xfrm>
            <a:custGeom>
              <a:avLst/>
              <a:gdLst/>
              <a:ahLst/>
              <a:cxnLst/>
              <a:rect l="l" t="t" r="r" b="b"/>
              <a:pathLst>
                <a:path w="192405" h="254000">
                  <a:moveTo>
                    <a:pt x="0" y="157611"/>
                  </a:moveTo>
                  <a:lnTo>
                    <a:pt x="47994" y="157611"/>
                  </a:lnTo>
                  <a:lnTo>
                    <a:pt x="47994" y="0"/>
                  </a:lnTo>
                  <a:lnTo>
                    <a:pt x="143984" y="0"/>
                  </a:lnTo>
                  <a:lnTo>
                    <a:pt x="143984" y="157611"/>
                  </a:lnTo>
                  <a:lnTo>
                    <a:pt x="191978" y="157611"/>
                  </a:lnTo>
                  <a:lnTo>
                    <a:pt x="95989" y="253600"/>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grpSp>
        <p:nvGrpSpPr>
          <p:cNvPr id="43" name="object 43"/>
          <p:cNvGrpSpPr/>
          <p:nvPr/>
        </p:nvGrpSpPr>
        <p:grpSpPr>
          <a:xfrm>
            <a:off x="5123238" y="3966468"/>
            <a:ext cx="217804" cy="279400"/>
            <a:chOff x="5123238" y="3109218"/>
            <a:chExt cx="217804" cy="279400"/>
          </a:xfrm>
        </p:grpSpPr>
        <p:pic>
          <p:nvPicPr>
            <p:cNvPr id="44" name="object 44"/>
            <p:cNvPicPr/>
            <p:nvPr/>
          </p:nvPicPr>
          <p:blipFill>
            <a:blip r:embed="rId2" cstate="print"/>
            <a:stretch>
              <a:fillRect/>
            </a:stretch>
          </p:blipFill>
          <p:spPr>
            <a:xfrm>
              <a:off x="5135938" y="3121918"/>
              <a:ext cx="191978" cy="253600"/>
            </a:xfrm>
            <a:prstGeom prst="rect">
              <a:avLst/>
            </a:prstGeom>
          </p:spPr>
        </p:pic>
        <p:sp>
          <p:nvSpPr>
            <p:cNvPr id="45" name="object 45"/>
            <p:cNvSpPr/>
            <p:nvPr/>
          </p:nvSpPr>
          <p:spPr>
            <a:xfrm>
              <a:off x="5135938" y="3121918"/>
              <a:ext cx="192405" cy="254000"/>
            </a:xfrm>
            <a:custGeom>
              <a:avLst/>
              <a:gdLst/>
              <a:ahLst/>
              <a:cxnLst/>
              <a:rect l="l" t="t" r="r" b="b"/>
              <a:pathLst>
                <a:path w="192404" h="254000">
                  <a:moveTo>
                    <a:pt x="0" y="157611"/>
                  </a:moveTo>
                  <a:lnTo>
                    <a:pt x="47994" y="157611"/>
                  </a:lnTo>
                  <a:lnTo>
                    <a:pt x="47994" y="0"/>
                  </a:lnTo>
                  <a:lnTo>
                    <a:pt x="143984" y="0"/>
                  </a:lnTo>
                  <a:lnTo>
                    <a:pt x="143984" y="157611"/>
                  </a:lnTo>
                  <a:lnTo>
                    <a:pt x="191978" y="157611"/>
                  </a:lnTo>
                  <a:lnTo>
                    <a:pt x="95989" y="253600"/>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sp>
        <p:nvSpPr>
          <p:cNvPr id="46" name="object 46"/>
          <p:cNvSpPr txBox="1"/>
          <p:nvPr/>
        </p:nvSpPr>
        <p:spPr>
          <a:xfrm>
            <a:off x="5089476" y="4245043"/>
            <a:ext cx="30607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GAN</a:t>
            </a:r>
            <a:endParaRPr sz="1000">
              <a:solidFill>
                <a:prstClr val="black"/>
              </a:solidFill>
              <a:latin typeface="Verdana"/>
              <a:cs typeface="Verdana"/>
            </a:endParaRPr>
          </a:p>
        </p:txBody>
      </p:sp>
      <p:sp>
        <p:nvSpPr>
          <p:cNvPr id="47" name="object 47"/>
          <p:cNvSpPr txBox="1"/>
          <p:nvPr/>
        </p:nvSpPr>
        <p:spPr>
          <a:xfrm>
            <a:off x="6743816" y="4245043"/>
            <a:ext cx="306070" cy="166712"/>
          </a:xfrm>
          <a:prstGeom prst="rect">
            <a:avLst/>
          </a:prstGeom>
        </p:spPr>
        <p:txBody>
          <a:bodyPr vert="horz" wrap="square" lIns="0" tIns="12700" rIns="0" bIns="0" rtlCol="0">
            <a:spAutoFit/>
          </a:bodyPr>
          <a:lstStyle/>
          <a:p>
            <a:pPr marL="12700">
              <a:spcBef>
                <a:spcPts val="100"/>
              </a:spcBef>
            </a:pPr>
            <a:r>
              <a:rPr sz="1000" spc="-5" dirty="0">
                <a:solidFill>
                  <a:srgbClr val="43484C"/>
                </a:solidFill>
                <a:latin typeface="Verdana"/>
                <a:cs typeface="Verdana"/>
              </a:rPr>
              <a:t>GSN</a:t>
            </a:r>
            <a:endParaRPr sz="1000">
              <a:solidFill>
                <a:prstClr val="black"/>
              </a:solidFill>
              <a:latin typeface="Verdana"/>
              <a:cs typeface="Verdana"/>
            </a:endParaRPr>
          </a:p>
        </p:txBody>
      </p:sp>
      <p:grpSp>
        <p:nvGrpSpPr>
          <p:cNvPr id="48" name="object 48"/>
          <p:cNvGrpSpPr/>
          <p:nvPr/>
        </p:nvGrpSpPr>
        <p:grpSpPr>
          <a:xfrm>
            <a:off x="6805242" y="3966467"/>
            <a:ext cx="217804" cy="279400"/>
            <a:chOff x="6805242" y="3109217"/>
            <a:chExt cx="217804" cy="279400"/>
          </a:xfrm>
        </p:grpSpPr>
        <p:pic>
          <p:nvPicPr>
            <p:cNvPr id="49" name="object 49"/>
            <p:cNvPicPr/>
            <p:nvPr/>
          </p:nvPicPr>
          <p:blipFill>
            <a:blip r:embed="rId3" cstate="print"/>
            <a:stretch>
              <a:fillRect/>
            </a:stretch>
          </p:blipFill>
          <p:spPr>
            <a:xfrm>
              <a:off x="6817942" y="3121917"/>
              <a:ext cx="191978" cy="253601"/>
            </a:xfrm>
            <a:prstGeom prst="rect">
              <a:avLst/>
            </a:prstGeom>
          </p:spPr>
        </p:pic>
        <p:sp>
          <p:nvSpPr>
            <p:cNvPr id="50" name="object 50"/>
            <p:cNvSpPr/>
            <p:nvPr/>
          </p:nvSpPr>
          <p:spPr>
            <a:xfrm>
              <a:off x="6817942" y="3121917"/>
              <a:ext cx="192405" cy="254000"/>
            </a:xfrm>
            <a:custGeom>
              <a:avLst/>
              <a:gdLst/>
              <a:ahLst/>
              <a:cxnLst/>
              <a:rect l="l" t="t" r="r" b="b"/>
              <a:pathLst>
                <a:path w="192404" h="254000">
                  <a:moveTo>
                    <a:pt x="0" y="157611"/>
                  </a:moveTo>
                  <a:lnTo>
                    <a:pt x="47994" y="157611"/>
                  </a:lnTo>
                  <a:lnTo>
                    <a:pt x="47994" y="0"/>
                  </a:lnTo>
                  <a:lnTo>
                    <a:pt x="143983" y="0"/>
                  </a:lnTo>
                  <a:lnTo>
                    <a:pt x="143983" y="157611"/>
                  </a:lnTo>
                  <a:lnTo>
                    <a:pt x="191978" y="157611"/>
                  </a:lnTo>
                  <a:lnTo>
                    <a:pt x="95989" y="253601"/>
                  </a:lnTo>
                  <a:lnTo>
                    <a:pt x="0" y="157611"/>
                  </a:lnTo>
                  <a:close/>
                </a:path>
              </a:pathLst>
            </a:custGeom>
            <a:ln w="25399">
              <a:solidFill>
                <a:srgbClr val="43484C"/>
              </a:solidFill>
            </a:ln>
          </p:spPr>
          <p:txBody>
            <a:bodyPr wrap="square" lIns="0" tIns="0" rIns="0" bIns="0" rtlCol="0"/>
            <a:lstStyle/>
            <a:p>
              <a:endParaRPr>
                <a:solidFill>
                  <a:prstClr val="black"/>
                </a:solidFill>
                <a:latin typeface="Calibri"/>
              </a:endParaRPr>
            </a:p>
          </p:txBody>
        </p:sp>
      </p:grpSp>
      <p:sp>
        <p:nvSpPr>
          <p:cNvPr id="51" name="object 51"/>
          <p:cNvSpPr/>
          <p:nvPr/>
        </p:nvSpPr>
        <p:spPr>
          <a:xfrm>
            <a:off x="4974051" y="4239613"/>
            <a:ext cx="607060" cy="221615"/>
          </a:xfrm>
          <a:custGeom>
            <a:avLst/>
            <a:gdLst/>
            <a:ahLst/>
            <a:cxnLst/>
            <a:rect l="l" t="t" r="r" b="b"/>
            <a:pathLst>
              <a:path w="607060" h="221614">
                <a:moveTo>
                  <a:pt x="0" y="110593"/>
                </a:moveTo>
                <a:lnTo>
                  <a:pt x="8008" y="85235"/>
                </a:lnTo>
                <a:lnTo>
                  <a:pt x="30820" y="61957"/>
                </a:lnTo>
                <a:lnTo>
                  <a:pt x="66616" y="41422"/>
                </a:lnTo>
                <a:lnTo>
                  <a:pt x="113576" y="24296"/>
                </a:lnTo>
                <a:lnTo>
                  <a:pt x="169878" y="11240"/>
                </a:lnTo>
                <a:lnTo>
                  <a:pt x="233704" y="2920"/>
                </a:lnTo>
                <a:lnTo>
                  <a:pt x="303233" y="0"/>
                </a:lnTo>
                <a:lnTo>
                  <a:pt x="372762" y="2920"/>
                </a:lnTo>
                <a:lnTo>
                  <a:pt x="436587" y="11240"/>
                </a:lnTo>
                <a:lnTo>
                  <a:pt x="492890" y="24296"/>
                </a:lnTo>
                <a:lnTo>
                  <a:pt x="539849" y="41422"/>
                </a:lnTo>
                <a:lnTo>
                  <a:pt x="575645" y="61957"/>
                </a:lnTo>
                <a:lnTo>
                  <a:pt x="606466" y="110593"/>
                </a:lnTo>
                <a:lnTo>
                  <a:pt x="575645" y="159229"/>
                </a:lnTo>
                <a:lnTo>
                  <a:pt x="539849" y="179764"/>
                </a:lnTo>
                <a:lnTo>
                  <a:pt x="492890" y="196890"/>
                </a:lnTo>
                <a:lnTo>
                  <a:pt x="436587" y="209946"/>
                </a:lnTo>
                <a:lnTo>
                  <a:pt x="372762" y="218266"/>
                </a:lnTo>
                <a:lnTo>
                  <a:pt x="303233" y="221186"/>
                </a:lnTo>
                <a:lnTo>
                  <a:pt x="233704" y="218266"/>
                </a:lnTo>
                <a:lnTo>
                  <a:pt x="169878" y="209946"/>
                </a:lnTo>
                <a:lnTo>
                  <a:pt x="113576" y="196890"/>
                </a:lnTo>
                <a:lnTo>
                  <a:pt x="66616" y="179764"/>
                </a:lnTo>
                <a:lnTo>
                  <a:pt x="30820" y="159229"/>
                </a:lnTo>
                <a:lnTo>
                  <a:pt x="8008" y="135951"/>
                </a:lnTo>
                <a:lnTo>
                  <a:pt x="0" y="110593"/>
                </a:lnTo>
                <a:close/>
              </a:path>
            </a:pathLst>
          </a:custGeom>
          <a:ln w="25399">
            <a:solidFill>
              <a:srgbClr val="81042A"/>
            </a:solidFill>
          </a:ln>
        </p:spPr>
        <p:txBody>
          <a:bodyPr wrap="square" lIns="0" tIns="0" rIns="0" bIns="0" rtlCol="0"/>
          <a:lstStyle/>
          <a:p>
            <a:endParaRPr>
              <a:solidFill>
                <a:prstClr val="black"/>
              </a:solidFill>
              <a:latin typeface="Calibri"/>
            </a:endParaRPr>
          </a:p>
        </p:txBody>
      </p:sp>
      <p:pic>
        <p:nvPicPr>
          <p:cNvPr id="54" name="Picture 2" descr="E:\NIET\Project\xLogo11.png.pagespeed.ic.pydHLuCQEZ.png">
            <a:extLst>
              <a:ext uri="{FF2B5EF4-FFF2-40B4-BE49-F238E27FC236}">
                <a16:creationId xmlns:a16="http://schemas.microsoft.com/office/drawing/2014/main" id="{A045722C-02CC-203C-F4B8-BB5D406B1E19}"/>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55" name="Title 1">
            <a:extLst>
              <a:ext uri="{FF2B5EF4-FFF2-40B4-BE49-F238E27FC236}">
                <a16:creationId xmlns:a16="http://schemas.microsoft.com/office/drawing/2014/main" id="{0209D7C2-9EC9-17D0-725B-86F03350D50C}"/>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Taxonomy of Generative Models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163638"/>
            <a:ext cx="6494463" cy="330200"/>
          </a:xfrm>
          <a:prstGeom prst="rect">
            <a:avLst/>
          </a:prstGeom>
        </p:spPr>
        <p:txBody>
          <a:bodyPr vert="horz" wrap="square" lIns="0" tIns="12700" rIns="0" bIns="0" rtlCol="0">
            <a:spAutoFit/>
          </a:bodyPr>
          <a:lstStyle/>
          <a:p>
            <a:pPr marL="38100">
              <a:spcBef>
                <a:spcPts val="100"/>
              </a:spcBef>
            </a:pPr>
            <a:r>
              <a:rPr spc="-5" dirty="0"/>
              <a:t>Generative Adversarial Networks</a:t>
            </a:r>
            <a:r>
              <a:rPr spc="30" dirty="0"/>
              <a:t> </a:t>
            </a:r>
            <a:r>
              <a:rPr sz="1950" spc="15" baseline="32051" dirty="0"/>
              <a:t>(</a:t>
            </a:r>
            <a:r>
              <a:rPr sz="1950" i="1" spc="15" baseline="32051" dirty="0"/>
              <a:t>Goodfellow</a:t>
            </a:r>
            <a:r>
              <a:rPr sz="1950" i="1" spc="7" baseline="32051" dirty="0"/>
              <a:t> </a:t>
            </a:r>
            <a:r>
              <a:rPr sz="1950" i="1" spc="15" baseline="32051" dirty="0"/>
              <a:t>et</a:t>
            </a:r>
            <a:r>
              <a:rPr sz="1950" i="1" spc="7" baseline="32051" dirty="0"/>
              <a:t> al., </a:t>
            </a:r>
            <a:r>
              <a:rPr sz="1950" i="1" spc="22" baseline="32051" dirty="0"/>
              <a:t>2014</a:t>
            </a:r>
            <a:r>
              <a:rPr sz="1950" spc="22" baseline="32051" dirty="0"/>
              <a:t>)</a:t>
            </a:r>
            <a:endParaRPr sz="1950" baseline="32051" dirty="0"/>
          </a:p>
        </p:txBody>
      </p:sp>
      <p:sp>
        <p:nvSpPr>
          <p:cNvPr id="3" name="object 3"/>
          <p:cNvSpPr/>
          <p:nvPr/>
        </p:nvSpPr>
        <p:spPr>
          <a:xfrm>
            <a:off x="159282" y="5746351"/>
            <a:ext cx="2814320" cy="168910"/>
          </a:xfrm>
          <a:custGeom>
            <a:avLst/>
            <a:gdLst/>
            <a:ahLst/>
            <a:cxnLst/>
            <a:rect l="l" t="t" r="r" b="b"/>
            <a:pathLst>
              <a:path w="2814320" h="168910">
                <a:moveTo>
                  <a:pt x="2813991" y="168292"/>
                </a:moveTo>
                <a:lnTo>
                  <a:pt x="0" y="168292"/>
                </a:lnTo>
                <a:lnTo>
                  <a:pt x="0" y="0"/>
                </a:lnTo>
                <a:lnTo>
                  <a:pt x="2813991" y="0"/>
                </a:lnTo>
                <a:lnTo>
                  <a:pt x="2813991" y="1682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372069" y="2143950"/>
            <a:ext cx="5164455" cy="10769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GANs</a:t>
            </a:r>
            <a:r>
              <a:rPr sz="1400" spc="-25" dirty="0">
                <a:solidFill>
                  <a:srgbClr val="313131"/>
                </a:solidFill>
                <a:latin typeface="Verdana"/>
                <a:cs typeface="Verdana"/>
              </a:rPr>
              <a:t> </a:t>
            </a:r>
            <a:r>
              <a:rPr sz="1400" spc="-5" dirty="0">
                <a:solidFill>
                  <a:srgbClr val="313131"/>
                </a:solidFill>
                <a:latin typeface="Verdana"/>
                <a:cs typeface="Verdana"/>
              </a:rPr>
              <a:t>or</a:t>
            </a:r>
            <a:r>
              <a:rPr sz="1400" spc="-20" dirty="0">
                <a:solidFill>
                  <a:srgbClr val="313131"/>
                </a:solidFill>
                <a:latin typeface="Verdana"/>
                <a:cs typeface="Verdana"/>
              </a:rPr>
              <a:t> </a:t>
            </a:r>
            <a:r>
              <a:rPr sz="1400" spc="-5" dirty="0">
                <a:solidFill>
                  <a:srgbClr val="313131"/>
                </a:solidFill>
                <a:latin typeface="Verdana"/>
                <a:cs typeface="Verdana"/>
              </a:rPr>
              <a:t>GAN</a:t>
            </a:r>
            <a:r>
              <a:rPr sz="1400" spc="-20" dirty="0">
                <a:solidFill>
                  <a:srgbClr val="313131"/>
                </a:solidFill>
                <a:latin typeface="Verdana"/>
                <a:cs typeface="Verdana"/>
              </a:rPr>
              <a:t> </a:t>
            </a:r>
            <a:r>
              <a:rPr sz="1400" spc="-5" dirty="0">
                <a:solidFill>
                  <a:srgbClr val="313131"/>
                </a:solidFill>
                <a:latin typeface="Verdana"/>
                <a:cs typeface="Verdana"/>
              </a:rPr>
              <a:t>for</a:t>
            </a:r>
            <a:r>
              <a:rPr sz="1400" spc="-20" dirty="0">
                <a:solidFill>
                  <a:srgbClr val="313131"/>
                </a:solidFill>
                <a:latin typeface="Verdana"/>
                <a:cs typeface="Verdana"/>
              </a:rPr>
              <a:t> </a:t>
            </a:r>
            <a:r>
              <a:rPr sz="1400" spc="-5" dirty="0">
                <a:solidFill>
                  <a:srgbClr val="313131"/>
                </a:solidFill>
                <a:latin typeface="Verdana"/>
                <a:cs typeface="Verdana"/>
              </a:rPr>
              <a:t>short</a:t>
            </a:r>
            <a:endParaRPr sz="1400">
              <a:solidFill>
                <a:prstClr val="black"/>
              </a:solidFill>
              <a:latin typeface="Verdana"/>
              <a:cs typeface="Verdana"/>
            </a:endParaRPr>
          </a:p>
          <a:p>
            <a:pPr marL="345440" indent="-333375">
              <a:spcBef>
                <a:spcPts val="1620"/>
              </a:spcBef>
              <a:buClr>
                <a:srgbClr val="B10639"/>
              </a:buClr>
              <a:buFont typeface="Yu Gothic UI"/>
              <a:buChar char="▪"/>
              <a:tabLst>
                <a:tab pos="344805" algn="l"/>
                <a:tab pos="346075" algn="l"/>
              </a:tabLst>
            </a:pPr>
            <a:r>
              <a:rPr sz="1400" b="1" spc="-5" dirty="0">
                <a:solidFill>
                  <a:srgbClr val="313131"/>
                </a:solidFill>
                <a:latin typeface="Verdana"/>
                <a:cs typeface="Verdana"/>
              </a:rPr>
              <a:t>Active</a:t>
            </a:r>
            <a:r>
              <a:rPr sz="1400" b="1" spc="-25" dirty="0">
                <a:solidFill>
                  <a:srgbClr val="313131"/>
                </a:solidFill>
                <a:latin typeface="Verdana"/>
                <a:cs typeface="Verdana"/>
              </a:rPr>
              <a:t> </a:t>
            </a:r>
            <a:r>
              <a:rPr sz="1400" b="1" spc="-5" dirty="0">
                <a:solidFill>
                  <a:srgbClr val="313131"/>
                </a:solidFill>
                <a:latin typeface="Verdana"/>
                <a:cs typeface="Verdana"/>
              </a:rPr>
              <a:t>research</a:t>
            </a:r>
            <a:r>
              <a:rPr sz="1400" b="1" spc="-35" dirty="0">
                <a:solidFill>
                  <a:srgbClr val="313131"/>
                </a:solidFill>
                <a:latin typeface="Verdana"/>
                <a:cs typeface="Verdana"/>
              </a:rPr>
              <a:t> </a:t>
            </a:r>
            <a:r>
              <a:rPr sz="1400" b="1" spc="-5" dirty="0">
                <a:solidFill>
                  <a:srgbClr val="313131"/>
                </a:solidFill>
                <a:latin typeface="Verdana"/>
                <a:cs typeface="Verdana"/>
              </a:rPr>
              <a:t>topic</a:t>
            </a:r>
            <a:endParaRPr sz="1400">
              <a:solidFill>
                <a:prstClr val="black"/>
              </a:solidFill>
              <a:latin typeface="Verdana"/>
              <a:cs typeface="Verdana"/>
            </a:endParaRPr>
          </a:p>
          <a:p>
            <a:pPr marL="345440" indent="-333375">
              <a:spcBef>
                <a:spcPts val="1620"/>
              </a:spcBef>
              <a:buClr>
                <a:srgbClr val="B10639"/>
              </a:buClr>
              <a:buFont typeface="Yu Gothic UI"/>
              <a:buChar char="▪"/>
              <a:tabLst>
                <a:tab pos="344805" algn="l"/>
                <a:tab pos="346075" algn="l"/>
              </a:tabLst>
            </a:pPr>
            <a:r>
              <a:rPr sz="1400" spc="-5" dirty="0">
                <a:solidFill>
                  <a:srgbClr val="313131"/>
                </a:solidFill>
                <a:latin typeface="Verdana"/>
                <a:cs typeface="Verdana"/>
              </a:rPr>
              <a:t>Have</a:t>
            </a:r>
            <a:r>
              <a:rPr sz="1400" spc="-20" dirty="0">
                <a:solidFill>
                  <a:srgbClr val="313131"/>
                </a:solidFill>
                <a:latin typeface="Verdana"/>
                <a:cs typeface="Verdana"/>
              </a:rPr>
              <a:t> </a:t>
            </a:r>
            <a:r>
              <a:rPr sz="1400" spc="-5" dirty="0">
                <a:solidFill>
                  <a:srgbClr val="313131"/>
                </a:solidFill>
                <a:latin typeface="Verdana"/>
                <a:cs typeface="Verdana"/>
              </a:rPr>
              <a:t>shown</a:t>
            </a:r>
            <a:r>
              <a:rPr sz="1400" spc="-15" dirty="0">
                <a:solidFill>
                  <a:srgbClr val="313131"/>
                </a:solidFill>
                <a:latin typeface="Verdana"/>
                <a:cs typeface="Verdana"/>
              </a:rPr>
              <a:t> </a:t>
            </a:r>
            <a:r>
              <a:rPr sz="1400" spc="-5" dirty="0">
                <a:solidFill>
                  <a:srgbClr val="313131"/>
                </a:solidFill>
                <a:latin typeface="Verdana"/>
                <a:cs typeface="Verdana"/>
              </a:rPr>
              <a:t>great</a:t>
            </a:r>
            <a:r>
              <a:rPr sz="1400" spc="-15" dirty="0">
                <a:solidFill>
                  <a:srgbClr val="313131"/>
                </a:solidFill>
                <a:latin typeface="Verdana"/>
                <a:cs typeface="Verdana"/>
              </a:rPr>
              <a:t> </a:t>
            </a:r>
            <a:r>
              <a:rPr sz="1400" spc="-5" dirty="0">
                <a:solidFill>
                  <a:srgbClr val="313131"/>
                </a:solidFill>
                <a:latin typeface="Verdana"/>
                <a:cs typeface="Verdana"/>
              </a:rPr>
              <a:t>improvements</a:t>
            </a:r>
            <a:r>
              <a:rPr sz="1400" spc="-15" dirty="0">
                <a:solidFill>
                  <a:srgbClr val="313131"/>
                </a:solidFill>
                <a:latin typeface="Verdana"/>
                <a:cs typeface="Verdana"/>
              </a:rPr>
              <a:t> </a:t>
            </a:r>
            <a:r>
              <a:rPr sz="1400" spc="-5" dirty="0">
                <a:solidFill>
                  <a:srgbClr val="313131"/>
                </a:solidFill>
                <a:latin typeface="Verdana"/>
                <a:cs typeface="Verdana"/>
              </a:rPr>
              <a:t>in</a:t>
            </a:r>
            <a:r>
              <a:rPr sz="1400" spc="-15" dirty="0">
                <a:solidFill>
                  <a:srgbClr val="313131"/>
                </a:solidFill>
                <a:latin typeface="Verdana"/>
                <a:cs typeface="Verdana"/>
              </a:rPr>
              <a:t> </a:t>
            </a:r>
            <a:r>
              <a:rPr sz="1400" spc="-5" dirty="0">
                <a:solidFill>
                  <a:srgbClr val="313131"/>
                </a:solidFill>
                <a:latin typeface="Verdana"/>
                <a:cs typeface="Verdana"/>
              </a:rPr>
              <a:t>image</a:t>
            </a:r>
            <a:r>
              <a:rPr sz="1400" spc="-15" dirty="0">
                <a:solidFill>
                  <a:srgbClr val="313131"/>
                </a:solidFill>
                <a:latin typeface="Verdana"/>
                <a:cs typeface="Verdana"/>
              </a:rPr>
              <a:t> </a:t>
            </a:r>
            <a:r>
              <a:rPr sz="1400" spc="-5" dirty="0">
                <a:solidFill>
                  <a:srgbClr val="313131"/>
                </a:solidFill>
                <a:latin typeface="Verdana"/>
                <a:cs typeface="Verdana"/>
              </a:rPr>
              <a:t>generation</a:t>
            </a:r>
            <a:endParaRPr sz="1400">
              <a:solidFill>
                <a:prstClr val="black"/>
              </a:solidFill>
              <a:latin typeface="Verdana"/>
              <a:cs typeface="Verdana"/>
            </a:endParaRPr>
          </a:p>
        </p:txBody>
      </p:sp>
      <p:pic>
        <p:nvPicPr>
          <p:cNvPr id="5" name="object 5"/>
          <p:cNvPicPr/>
          <p:nvPr/>
        </p:nvPicPr>
        <p:blipFill>
          <a:blip r:embed="rId2" cstate="print"/>
          <a:stretch>
            <a:fillRect/>
          </a:stretch>
        </p:blipFill>
        <p:spPr>
          <a:xfrm>
            <a:off x="6282664" y="2080111"/>
            <a:ext cx="2834553" cy="2068590"/>
          </a:xfrm>
          <a:prstGeom prst="rect">
            <a:avLst/>
          </a:prstGeom>
        </p:spPr>
      </p:pic>
      <p:sp>
        <p:nvSpPr>
          <p:cNvPr id="6" name="object 6"/>
          <p:cNvSpPr txBox="1"/>
          <p:nvPr/>
        </p:nvSpPr>
        <p:spPr>
          <a:xfrm>
            <a:off x="6504507" y="4141801"/>
            <a:ext cx="2555875" cy="135935"/>
          </a:xfrm>
          <a:prstGeom prst="rect">
            <a:avLst/>
          </a:prstGeom>
        </p:spPr>
        <p:txBody>
          <a:bodyPr vert="horz" wrap="square" lIns="0" tIns="12700" rIns="0" bIns="0" rtlCol="0">
            <a:spAutoFit/>
          </a:bodyPr>
          <a:lstStyle/>
          <a:p>
            <a:pPr marL="12700">
              <a:spcBef>
                <a:spcPts val="100"/>
              </a:spcBef>
            </a:pPr>
            <a:r>
              <a:rPr sz="800" spc="-5" dirty="0">
                <a:solidFill>
                  <a:srgbClr val="313131"/>
                </a:solidFill>
                <a:latin typeface="Verdana"/>
                <a:cs typeface="Verdana"/>
              </a:rPr>
              <a:t>https://github.com/hindupuravinash/the-gan-zoo</a:t>
            </a:r>
            <a:endParaRPr sz="800">
              <a:solidFill>
                <a:prstClr val="black"/>
              </a:solidFill>
              <a:latin typeface="Verdana"/>
              <a:cs typeface="Verdana"/>
            </a:endParaRPr>
          </a:p>
        </p:txBody>
      </p:sp>
      <p:pic>
        <p:nvPicPr>
          <p:cNvPr id="7" name="object 7"/>
          <p:cNvPicPr/>
          <p:nvPr/>
        </p:nvPicPr>
        <p:blipFill>
          <a:blip r:embed="rId3" cstate="print"/>
          <a:stretch>
            <a:fillRect/>
          </a:stretch>
        </p:blipFill>
        <p:spPr>
          <a:xfrm>
            <a:off x="1131826" y="3393024"/>
            <a:ext cx="4273300" cy="2158074"/>
          </a:xfrm>
          <a:prstGeom prst="rect">
            <a:avLst/>
          </a:prstGeom>
        </p:spPr>
      </p:pic>
      <p:sp>
        <p:nvSpPr>
          <p:cNvPr id="8" name="object 8"/>
          <p:cNvSpPr txBox="1"/>
          <p:nvPr/>
        </p:nvSpPr>
        <p:spPr>
          <a:xfrm>
            <a:off x="2735083" y="5573353"/>
            <a:ext cx="1052195" cy="135935"/>
          </a:xfrm>
          <a:prstGeom prst="rect">
            <a:avLst/>
          </a:prstGeom>
        </p:spPr>
        <p:txBody>
          <a:bodyPr vert="horz" wrap="square" lIns="0" tIns="12700" rIns="0" bIns="0" rtlCol="0">
            <a:spAutoFit/>
          </a:bodyPr>
          <a:lstStyle/>
          <a:p>
            <a:pPr marL="12700">
              <a:spcBef>
                <a:spcPts val="100"/>
              </a:spcBef>
            </a:pPr>
            <a:r>
              <a:rPr sz="800" i="1" spc="-5" dirty="0">
                <a:solidFill>
                  <a:srgbClr val="313131"/>
                </a:solidFill>
                <a:latin typeface="Verdana"/>
                <a:cs typeface="Verdana"/>
              </a:rPr>
              <a:t>Radford</a:t>
            </a:r>
            <a:r>
              <a:rPr sz="800" i="1" spc="-30" dirty="0">
                <a:solidFill>
                  <a:srgbClr val="313131"/>
                </a:solidFill>
                <a:latin typeface="Verdana"/>
                <a:cs typeface="Verdana"/>
              </a:rPr>
              <a:t> </a:t>
            </a:r>
            <a:r>
              <a:rPr sz="800" i="1" spc="-5" dirty="0">
                <a:solidFill>
                  <a:srgbClr val="313131"/>
                </a:solidFill>
                <a:latin typeface="Verdana"/>
                <a:cs typeface="Verdana"/>
              </a:rPr>
              <a:t>et</a:t>
            </a:r>
            <a:r>
              <a:rPr sz="800" i="1" spc="-30" dirty="0">
                <a:solidFill>
                  <a:srgbClr val="313131"/>
                </a:solidFill>
                <a:latin typeface="Verdana"/>
                <a:cs typeface="Verdana"/>
              </a:rPr>
              <a:t> </a:t>
            </a:r>
            <a:r>
              <a:rPr sz="800" i="1" spc="-5" dirty="0">
                <a:solidFill>
                  <a:srgbClr val="313131"/>
                </a:solidFill>
                <a:latin typeface="Verdana"/>
                <a:cs typeface="Verdana"/>
              </a:rPr>
              <a:t>al.,</a:t>
            </a:r>
            <a:r>
              <a:rPr sz="800" i="1" spc="-30" dirty="0">
                <a:solidFill>
                  <a:srgbClr val="313131"/>
                </a:solidFill>
                <a:latin typeface="Verdana"/>
                <a:cs typeface="Verdana"/>
              </a:rPr>
              <a:t> </a:t>
            </a:r>
            <a:r>
              <a:rPr sz="800" i="1" spc="-5" dirty="0">
                <a:solidFill>
                  <a:srgbClr val="313131"/>
                </a:solidFill>
                <a:latin typeface="Verdana"/>
                <a:cs typeface="Verdana"/>
              </a:rPr>
              <a:t>2016</a:t>
            </a:r>
            <a:endParaRPr sz="800">
              <a:solidFill>
                <a:prstClr val="black"/>
              </a:solidFill>
              <a:latin typeface="Verdana"/>
              <a:cs typeface="Verdana"/>
            </a:endParaRPr>
          </a:p>
        </p:txBody>
      </p:sp>
      <p:pic>
        <p:nvPicPr>
          <p:cNvPr id="11" name="Picture 2" descr="E:\NIET\Project\xLogo11.png.pagespeed.ic.pydHLuCQEZ.png">
            <a:extLst>
              <a:ext uri="{FF2B5EF4-FFF2-40B4-BE49-F238E27FC236}">
                <a16:creationId xmlns:a16="http://schemas.microsoft.com/office/drawing/2014/main" id="{81F3E738-2BC2-0B1A-450D-A4F59CA40B2A}"/>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2" name="Title 1">
            <a:extLst>
              <a:ext uri="{FF2B5EF4-FFF2-40B4-BE49-F238E27FC236}">
                <a16:creationId xmlns:a16="http://schemas.microsoft.com/office/drawing/2014/main" id="{791378A5-AA3C-41AA-6D2F-4746796DBF35}"/>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2819400" y="6248400"/>
            <a:ext cx="47244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a:xfrm>
            <a:off x="7315200" y="6356351"/>
            <a:ext cx="1200150" cy="365125"/>
          </a:xfrm>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Times New Roman" panose="02020603050405020304" pitchFamily="18" charset="0"/>
                <a:cs typeface="Times New Roman" panose="02020603050405020304" pitchFamily="18" charset="0"/>
              </a:rPr>
              <a:t>Syllabus</a:t>
            </a:r>
            <a:endParaRPr kumimoji="0" lang="en-US" sz="3200" b="1"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3" name="Table 12"/>
          <p:cNvGraphicFramePr>
            <a:graphicFrameLocks noGrp="1"/>
          </p:cNvGraphicFramePr>
          <p:nvPr>
            <p:extLst>
              <p:ext uri="{D42A27DB-BD31-4B8C-83A1-F6EECF244321}">
                <p14:modId xmlns:p14="http://schemas.microsoft.com/office/powerpoint/2010/main" val="1413191065"/>
              </p:ext>
            </p:extLst>
          </p:nvPr>
        </p:nvGraphicFramePr>
        <p:xfrm>
          <a:off x="234463" y="904340"/>
          <a:ext cx="8757136" cy="5272153"/>
        </p:xfrm>
        <a:graphic>
          <a:graphicData uri="http://schemas.openxmlformats.org/drawingml/2006/table">
            <a:tbl>
              <a:tblPr firstRow="1" firstCol="1" bandRow="1">
                <a:tableStyleId>{5C22544A-7EE6-4342-B048-85BDC9FD1C3A}</a:tableStyleId>
              </a:tblPr>
              <a:tblGrid>
                <a:gridCol w="449379">
                  <a:extLst>
                    <a:ext uri="{9D8B030D-6E8A-4147-A177-3AD203B41FA5}">
                      <a16:colId xmlns:a16="http://schemas.microsoft.com/office/drawing/2014/main" val="3750308691"/>
                    </a:ext>
                  </a:extLst>
                </a:gridCol>
                <a:gridCol w="1144958">
                  <a:extLst>
                    <a:ext uri="{9D8B030D-6E8A-4147-A177-3AD203B41FA5}">
                      <a16:colId xmlns:a16="http://schemas.microsoft.com/office/drawing/2014/main" val="1266988224"/>
                    </a:ext>
                  </a:extLst>
                </a:gridCol>
                <a:gridCol w="7162799">
                  <a:extLst>
                    <a:ext uri="{9D8B030D-6E8A-4147-A177-3AD203B41FA5}">
                      <a16:colId xmlns:a16="http://schemas.microsoft.com/office/drawing/2014/main" val="3719325867"/>
                    </a:ext>
                  </a:extLst>
                </a:gridCol>
              </a:tblGrid>
              <a:tr h="18094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Unit</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Module</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Topics Covered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nchor="ctr"/>
                </a:tc>
                <a:extLst>
                  <a:ext uri="{0D108BD9-81ED-4DB2-BD59-A6C34878D82A}">
                    <a16:rowId xmlns:a16="http://schemas.microsoft.com/office/drawing/2014/main" val="2085078514"/>
                  </a:ext>
                </a:extLst>
              </a:tr>
              <a:tr h="89575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1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Introduction to Computer Vision: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highlight>
                            <a:srgbClr val="D3D3D3"/>
                          </a:highlight>
                          <a:latin typeface="Times New Roman" panose="02020603050405020304" pitchFamily="18" charset="0"/>
                          <a:cs typeface="Times New Roman" panose="02020603050405020304" pitchFamily="18" charset="0"/>
                        </a:rPr>
                        <a:t>Computer Vision, Research and Applications, (Self-Driving Cars, Facial Recognition, Augmented &amp; Mixed Reality, Healthcare). Most popular examples Categorization of Images, Object</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 Detection, Observation of Moving Objects, Retrieval of Images Based on Their Contents, Computer Vision Tasks classification, ,object detection, Instance segmentation</a:t>
                      </a:r>
                      <a:r>
                        <a:rPr lang="en-GB" sz="1200" kern="100" dirty="0">
                          <a:effectLst/>
                          <a:latin typeface="Times New Roman" panose="02020603050405020304" pitchFamily="18" charset="0"/>
                          <a:cs typeface="Times New Roman" panose="02020603050405020304" pitchFamily="18" charset="0"/>
                        </a:rPr>
                        <a:t>. Convolutional Neural Networks, Evolution of CNN Architectures for Image, Recent CNN</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4116754695"/>
                  </a:ext>
                </a:extLst>
              </a:tr>
              <a:tr h="723776">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a:effectLst/>
                          <a:latin typeface="Times New Roman" panose="02020603050405020304" pitchFamily="18" charset="0"/>
                          <a:cs typeface="Times New Roman" panose="02020603050405020304" pitchFamily="18" charset="0"/>
                        </a:rPr>
                        <a:t>Architectures</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Representation of a Three-Dimensional Moving Scene. Convolutional layers, pooling layers, and padding. Transfer learning and pre-trained models Architectures. </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tabLst>
                          <a:tab pos="1533525" algn="l"/>
                        </a:tabLst>
                      </a:pPr>
                      <a:r>
                        <a:rPr lang="en-GB" sz="1200" kern="100" dirty="0">
                          <a:effectLst/>
                          <a:latin typeface="Times New Roman" panose="02020603050405020304" pitchFamily="18" charset="0"/>
                          <a:cs typeface="Times New Roman" panose="02020603050405020304" pitchFamily="18" charset="0"/>
                        </a:rPr>
                        <a:t>Architectures Design : LeNet-5, </a:t>
                      </a:r>
                      <a:r>
                        <a:rPr lang="en-GB" sz="1200" kern="100" dirty="0" err="1">
                          <a:effectLst/>
                          <a:latin typeface="Times New Roman" panose="02020603050405020304" pitchFamily="18" charset="0"/>
                          <a:cs typeface="Times New Roman" panose="02020603050405020304" pitchFamily="18" charset="0"/>
                        </a:rPr>
                        <a:t>AlexNet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VGGNet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GoogLeNet</a:t>
                      </a:r>
                      <a:r>
                        <a:rPr lang="en-GB" sz="1200" kern="100" dirty="0">
                          <a:effectLst/>
                          <a:latin typeface="Times New Roman" panose="02020603050405020304" pitchFamily="18" charset="0"/>
                          <a:cs typeface="Times New Roman" panose="02020603050405020304" pitchFamily="18" charset="0"/>
                        </a:rPr>
                        <a:t>, </a:t>
                      </a:r>
                      <a:r>
                        <a:rPr lang="en-GB" sz="1200" kern="100" dirty="0" err="1">
                          <a:effectLst/>
                          <a:latin typeface="Times New Roman" panose="02020603050405020304" pitchFamily="18" charset="0"/>
                          <a:cs typeface="Times New Roman" panose="02020603050405020304" pitchFamily="18" charset="0"/>
                        </a:rPr>
                        <a:t>ResNet</a:t>
                      </a:r>
                      <a:r>
                        <a:rPr lang="en-GB" sz="1200" kern="100" dirty="0">
                          <a:effectLst/>
                          <a:latin typeface="Times New Roman" panose="02020603050405020304" pitchFamily="18" charset="0"/>
                          <a:cs typeface="Times New Roman" panose="02020603050405020304" pitchFamily="18" charset="0"/>
                        </a:rPr>
                        <a:t>, Efficient Net, Mobile Net . RNN Introduction, perceptron      Backpropagation in CNN,RNN.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1162194211"/>
                  </a:ext>
                </a:extLst>
              </a:tr>
              <a:tr h="1196990">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Segmentation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Popular Image Segmentation Architectures, FCN Architecture, </a:t>
                      </a:r>
                      <a:r>
                        <a:rPr lang="en-GB" sz="1200" kern="100" dirty="0" err="1">
                          <a:effectLst/>
                          <a:latin typeface="Times New Roman" panose="02020603050405020304" pitchFamily="18" charset="0"/>
                          <a:cs typeface="Times New Roman" panose="02020603050405020304" pitchFamily="18" charset="0"/>
                        </a:rPr>
                        <a:t>Upsampling</a:t>
                      </a:r>
                      <a:r>
                        <a:rPr lang="en-GB" sz="1200" kern="100" dirty="0">
                          <a:effectLst/>
                          <a:latin typeface="Times New Roman" panose="02020603050405020304" pitchFamily="18" charset="0"/>
                          <a:cs typeface="Times New Roman" panose="02020603050405020304" pitchFamily="18" charset="0"/>
                        </a:rPr>
                        <a:t> Methods, Pixel Transformations, Geometric Operations, Spatial Operations in Image Processing, Instance Segmentation, Localisation, Object detection  and image segmentation using CNNs, LSTM and GRU’s. Vision Models, Vision Languages,  Quality Analysis, Visual Dialogue, other attention models, self attention and transformers. Active Contours &amp; Application, Split &amp; Merge, Mean Shift &amp; Mode Finding, Normalized Cuts,</a:t>
                      </a:r>
                      <a:endParaRPr lang="en-IN" sz="1200" kern="100" dirty="0">
                        <a:effectLst/>
                        <a:latin typeface="Times New Roman" panose="02020603050405020304" pitchFamily="18" charset="0"/>
                        <a:cs typeface="Times New Roman" panose="02020603050405020304" pitchFamily="18" charset="0"/>
                      </a:endParaRPr>
                    </a:p>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202851331"/>
                  </a:ext>
                </a:extLst>
              </a:tr>
              <a:tr h="1085664">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Object Detection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highlight>
                            <a:srgbClr val="D3D3D3"/>
                          </a:highlight>
                          <a:latin typeface="Times New Roman" panose="02020603050405020304" pitchFamily="18" charset="0"/>
                          <a:cs typeface="Times New Roman" panose="02020603050405020304" pitchFamily="18" charset="0"/>
                        </a:rPr>
                        <a:t>Object Detection and Sliding Windows, R-CNN, Fast R-CNN, Object Recognition, 3-D vision and Geometry, Digital Watermarking. Object Detection, face recognition instance Recognition, Category Recognition   Objects, Scenes, Activities, Object classification and detection, Encoder in Code, Decoder in Code, U-Net Code: Encoder, Decoder ,</a:t>
                      </a:r>
                      <a:r>
                        <a:rPr lang="en-GB" sz="1200" kern="100" dirty="0">
                          <a:effectLst/>
                          <a:latin typeface="Times New Roman" panose="02020603050405020304" pitchFamily="18" charset="0"/>
                          <a:cs typeface="Times New Roman" panose="02020603050405020304" pitchFamily="18" charset="0"/>
                        </a:rPr>
                        <a:t>  </a:t>
                      </a:r>
                      <a:r>
                        <a:rPr lang="en-GB" sz="1200" kern="100" dirty="0">
                          <a:effectLst/>
                          <a:highlight>
                            <a:srgbClr val="D3D3D3"/>
                          </a:highlight>
                          <a:latin typeface="Times New Roman" panose="02020603050405020304" pitchFamily="18" charset="0"/>
                          <a:cs typeface="Times New Roman" panose="02020603050405020304" pitchFamily="18" charset="0"/>
                        </a:rPr>
                        <a:t>Few Shot and zero shot learning, self-supervised learning, Adversarial Robustness, Pruning and model compression, Neural Architecture search, Objects in Scenes.</a:t>
                      </a:r>
                      <a:r>
                        <a:rPr lang="en-GB" sz="1200" kern="100" dirty="0">
                          <a:effectLst/>
                          <a:latin typeface="Times New Roman" panose="02020603050405020304" pitchFamily="18" charset="0"/>
                          <a:cs typeface="Times New Roman" panose="02020603050405020304" pitchFamily="18" charset="0"/>
                        </a:rPr>
                        <a:t> YOLO Fundamentals of Image Formation, Convolution and Filtering.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2783879934"/>
                  </a:ext>
                </a:extLst>
              </a:tr>
              <a:tr h="1024368">
                <a:tc>
                  <a:txBody>
                    <a:bodyPr/>
                    <a:lstStyle/>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5</a:t>
                      </a:r>
                      <a:endParaRPr lang="en-IN" sz="1200" kern="100">
                        <a:effectLst/>
                        <a:latin typeface="Times New Roman" panose="02020603050405020304" pitchFamily="18" charset="0"/>
                        <a:cs typeface="Times New Roman" panose="02020603050405020304" pitchFamily="18" charset="0"/>
                      </a:endParaRPr>
                    </a:p>
                    <a:p>
                      <a:pPr>
                        <a:lnSpc>
                          <a:spcPct val="106000"/>
                        </a:lnSpc>
                        <a:spcAft>
                          <a:spcPts val="0"/>
                        </a:spcAft>
                      </a:pPr>
                      <a:r>
                        <a:rPr lang="en-GB"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Visualization and Generative Models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tc>
                  <a:txBody>
                    <a:bodyPr/>
                    <a:lstStyle/>
                    <a:p>
                      <a:pPr algn="just">
                        <a:lnSpc>
                          <a:spcPct val="106000"/>
                        </a:lnSpc>
                        <a:spcAft>
                          <a:spcPts val="0"/>
                        </a:spcAft>
                      </a:pPr>
                      <a:r>
                        <a:rPr lang="en-GB" sz="1200" kern="100" dirty="0">
                          <a:effectLst/>
                          <a:latin typeface="Times New Roman" panose="02020603050405020304" pitchFamily="18" charset="0"/>
                          <a:cs typeface="Times New Roman" panose="02020603050405020304" pitchFamily="18" charset="0"/>
                        </a:rPr>
                        <a:t>Benefits of Interpretability, Fashion MNIST Class Activation Map code walkthrough, </a:t>
                      </a:r>
                      <a:r>
                        <a:rPr lang="en-GB" sz="1200" kern="100" dirty="0" err="1">
                          <a:effectLst/>
                          <a:latin typeface="Times New Roman" panose="02020603050405020304" pitchFamily="18" charset="0"/>
                          <a:cs typeface="Times New Roman" panose="02020603050405020304" pitchFamily="18" charset="0"/>
                        </a:rPr>
                        <a:t>GradCAM,ZFNet.Image</a:t>
                      </a:r>
                      <a:r>
                        <a:rPr lang="en-GB" sz="1200" kern="100" dirty="0">
                          <a:effectLst/>
                          <a:latin typeface="Times New Roman" panose="02020603050405020304" pitchFamily="18" charset="0"/>
                          <a:cs typeface="Times New Roman" panose="02020603050405020304" pitchFamily="18" charset="0"/>
                        </a:rPr>
                        <a:t> compression methods and its  </a:t>
                      </a:r>
                      <a:r>
                        <a:rPr lang="en-GB" sz="1200" kern="100" dirty="0" err="1">
                          <a:effectLst/>
                          <a:latin typeface="Times New Roman" panose="02020603050405020304" pitchFamily="18" charset="0"/>
                          <a:cs typeface="Times New Roman" panose="02020603050405020304" pitchFamily="18" charset="0"/>
                        </a:rPr>
                        <a:t>requirements,statisticalcompression</a:t>
                      </a:r>
                      <a:r>
                        <a:rPr lang="en-GB" sz="1200" kern="100" dirty="0">
                          <a:effectLst/>
                          <a:latin typeface="Times New Roman" panose="02020603050405020304" pitchFamily="18" charset="0"/>
                          <a:cs typeface="Times New Roman" panose="02020603050405020304" pitchFamily="18" charset="0"/>
                        </a:rPr>
                        <a:t>, spatial compression, contour coding. Deep Generative Models </a:t>
                      </a:r>
                      <a:r>
                        <a:rPr lang="en-GB" sz="1200" kern="100" dirty="0" err="1">
                          <a:effectLst/>
                          <a:latin typeface="Times New Roman" panose="02020603050405020304" pitchFamily="18" charset="0"/>
                          <a:cs typeface="Times New Roman" panose="02020603050405020304" pitchFamily="18" charset="0"/>
                        </a:rPr>
                        <a:t>introduction,Generative</a:t>
                      </a:r>
                      <a:r>
                        <a:rPr lang="en-GB" sz="1200" kern="100" dirty="0">
                          <a:effectLst/>
                          <a:latin typeface="Times New Roman" panose="02020603050405020304" pitchFamily="18" charset="0"/>
                          <a:cs typeface="Times New Roman" panose="02020603050405020304" pitchFamily="18" charset="0"/>
                        </a:rPr>
                        <a:t> Adversarial Networks Combination VAE and GAN’s,  other VAE and GAN’s deep generative models. GAN Improvements, Deep Generative Models across multiple domains, Deep Generative Models image and video applications.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896" marR="30896" marT="0" marB="0"/>
                </a:tc>
                <a:extLst>
                  <a:ext uri="{0D108BD9-81ED-4DB2-BD59-A6C34878D82A}">
                    <a16:rowId xmlns:a16="http://schemas.microsoft.com/office/drawing/2014/main" val="973944303"/>
                  </a:ext>
                </a:extLst>
              </a:tr>
            </a:tbl>
          </a:graphicData>
        </a:graphic>
      </p:graphicFrame>
    </p:spTree>
    <p:extLst>
      <p:ext uri="{BB962C8B-B14F-4D97-AF65-F5344CB8AC3E}">
        <p14:creationId xmlns:p14="http://schemas.microsoft.com/office/powerpoint/2010/main" val="123310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6494463" cy="330200"/>
          </a:xfrm>
          <a:prstGeom prst="rect">
            <a:avLst/>
          </a:prstGeom>
        </p:spPr>
        <p:txBody>
          <a:bodyPr vert="horz" wrap="square" lIns="0" tIns="12700" rIns="0" bIns="0" rtlCol="0">
            <a:spAutoFit/>
          </a:bodyPr>
          <a:lstStyle/>
          <a:p>
            <a:pPr marL="38100">
              <a:spcBef>
                <a:spcPts val="100"/>
              </a:spcBef>
            </a:pPr>
            <a:r>
              <a:rPr spc="-5" dirty="0"/>
              <a:t>Generative Adversarial Networks</a:t>
            </a:r>
            <a:r>
              <a:rPr spc="30" dirty="0"/>
              <a:t> </a:t>
            </a:r>
            <a:r>
              <a:rPr sz="1950" spc="15" baseline="32051" dirty="0"/>
              <a:t>(</a:t>
            </a:r>
            <a:r>
              <a:rPr sz="1950" i="1" spc="15" baseline="32051" dirty="0"/>
              <a:t>Goodfellow</a:t>
            </a:r>
            <a:r>
              <a:rPr sz="1950" i="1" spc="7" baseline="32051" dirty="0"/>
              <a:t> </a:t>
            </a:r>
            <a:r>
              <a:rPr sz="1950" i="1" spc="15" baseline="32051" dirty="0"/>
              <a:t>et</a:t>
            </a:r>
            <a:r>
              <a:rPr sz="1950" i="1" spc="7" baseline="32051" dirty="0"/>
              <a:t> al., </a:t>
            </a:r>
            <a:r>
              <a:rPr sz="1950" i="1" spc="22" baseline="32051" dirty="0"/>
              <a:t>2014</a:t>
            </a:r>
            <a:r>
              <a:rPr sz="1950" spc="22" baseline="32051" dirty="0"/>
              <a:t>)</a:t>
            </a:r>
            <a:endParaRPr sz="1950" baseline="32051"/>
          </a:p>
        </p:txBody>
      </p:sp>
      <p:sp>
        <p:nvSpPr>
          <p:cNvPr id="3" name="object 3"/>
          <p:cNvSpPr txBox="1"/>
          <p:nvPr/>
        </p:nvSpPr>
        <p:spPr>
          <a:xfrm>
            <a:off x="372068" y="2143951"/>
            <a:ext cx="6605270" cy="954813"/>
          </a:xfrm>
          <a:prstGeom prst="rect">
            <a:avLst/>
          </a:prstGeom>
        </p:spPr>
        <p:txBody>
          <a:bodyPr vert="horz" wrap="square" lIns="0" tIns="22860" rIns="0" bIns="0" rtlCol="0">
            <a:spAutoFit/>
          </a:bodyPr>
          <a:lstStyle/>
          <a:p>
            <a:pPr marL="345440" marR="5080" indent="-333375">
              <a:lnSpc>
                <a:spcPts val="1650"/>
              </a:lnSpc>
              <a:spcBef>
                <a:spcPts val="180"/>
              </a:spcBef>
              <a:buClr>
                <a:srgbClr val="B10639"/>
              </a:buClr>
              <a:buFont typeface="Yu Gothic UI"/>
              <a:buChar char="▪"/>
              <a:tabLst>
                <a:tab pos="344805" algn="l"/>
                <a:tab pos="346075" algn="l"/>
              </a:tabLst>
            </a:pPr>
            <a:r>
              <a:rPr sz="1400" b="1" dirty="0">
                <a:solidFill>
                  <a:srgbClr val="313131"/>
                </a:solidFill>
                <a:latin typeface="Verdana"/>
                <a:cs typeface="Verdana"/>
              </a:rPr>
              <a:t>Generator </a:t>
            </a:r>
            <a:r>
              <a:rPr sz="1400" b="1" spc="-5" dirty="0">
                <a:solidFill>
                  <a:srgbClr val="313131"/>
                </a:solidFill>
                <a:latin typeface="Verdana"/>
                <a:cs typeface="Verdana"/>
              </a:rPr>
              <a:t>(G) </a:t>
            </a:r>
            <a:r>
              <a:rPr sz="1400" spc="-5" dirty="0">
                <a:solidFill>
                  <a:srgbClr val="313131"/>
                </a:solidFill>
                <a:latin typeface="Verdana"/>
                <a:cs typeface="Verdana"/>
              </a:rPr>
              <a:t>that learns the real data distribution to generate fake </a:t>
            </a:r>
            <a:r>
              <a:rPr sz="1400" spc="-480" dirty="0">
                <a:solidFill>
                  <a:srgbClr val="313131"/>
                </a:solidFill>
                <a:latin typeface="Verdana"/>
                <a:cs typeface="Verdana"/>
              </a:rPr>
              <a:t> </a:t>
            </a:r>
            <a:r>
              <a:rPr sz="1400" spc="-5" dirty="0">
                <a:solidFill>
                  <a:srgbClr val="313131"/>
                </a:solidFill>
                <a:latin typeface="Verdana"/>
                <a:cs typeface="Verdana"/>
              </a:rPr>
              <a:t>samples</a:t>
            </a:r>
            <a:endParaRPr sz="1400">
              <a:solidFill>
                <a:prstClr val="black"/>
              </a:solidFill>
              <a:latin typeface="Verdana"/>
              <a:cs typeface="Verdana"/>
            </a:endParaRPr>
          </a:p>
          <a:p>
            <a:pPr marL="345440" marR="155575" indent="-333375">
              <a:lnSpc>
                <a:spcPts val="1650"/>
              </a:lnSpc>
              <a:spcBef>
                <a:spcPts val="600"/>
              </a:spcBef>
              <a:buClr>
                <a:srgbClr val="B10639"/>
              </a:buClr>
              <a:buFont typeface="Yu Gothic UI"/>
              <a:buChar char="▪"/>
              <a:tabLst>
                <a:tab pos="344805" algn="l"/>
                <a:tab pos="346075" algn="l"/>
              </a:tabLst>
            </a:pPr>
            <a:r>
              <a:rPr sz="1400" b="1" spc="-5" dirty="0">
                <a:solidFill>
                  <a:srgbClr val="313131"/>
                </a:solidFill>
                <a:latin typeface="Verdana"/>
                <a:cs typeface="Verdana"/>
              </a:rPr>
              <a:t>Discriminator (D) </a:t>
            </a:r>
            <a:r>
              <a:rPr sz="1400" spc="-5" dirty="0">
                <a:solidFill>
                  <a:srgbClr val="313131"/>
                </a:solidFill>
                <a:latin typeface="Verdana"/>
                <a:cs typeface="Verdana"/>
              </a:rPr>
              <a:t>that attributes </a:t>
            </a:r>
            <a:r>
              <a:rPr sz="1400" dirty="0">
                <a:solidFill>
                  <a:srgbClr val="313131"/>
                </a:solidFill>
                <a:latin typeface="Verdana"/>
                <a:cs typeface="Verdana"/>
              </a:rPr>
              <a:t>a </a:t>
            </a:r>
            <a:r>
              <a:rPr sz="1400" spc="-5" dirty="0">
                <a:solidFill>
                  <a:srgbClr val="313131"/>
                </a:solidFill>
                <a:latin typeface="Verdana"/>
                <a:cs typeface="Verdana"/>
              </a:rPr>
              <a:t>probability </a:t>
            </a:r>
            <a:r>
              <a:rPr sz="1400" i="1" dirty="0">
                <a:solidFill>
                  <a:srgbClr val="313131"/>
                </a:solidFill>
                <a:latin typeface="Verdana"/>
                <a:cs typeface="Verdana"/>
              </a:rPr>
              <a:t>p </a:t>
            </a:r>
            <a:r>
              <a:rPr sz="1400" spc="-5" dirty="0">
                <a:solidFill>
                  <a:srgbClr val="313131"/>
                </a:solidFill>
                <a:latin typeface="Verdana"/>
                <a:cs typeface="Verdana"/>
              </a:rPr>
              <a:t>of confidence of </a:t>
            </a:r>
            <a:r>
              <a:rPr sz="1400" dirty="0">
                <a:solidFill>
                  <a:srgbClr val="313131"/>
                </a:solidFill>
                <a:latin typeface="Verdana"/>
                <a:cs typeface="Verdana"/>
              </a:rPr>
              <a:t>a </a:t>
            </a:r>
            <a:r>
              <a:rPr sz="1400" spc="-480" dirty="0">
                <a:solidFill>
                  <a:srgbClr val="313131"/>
                </a:solidFill>
                <a:latin typeface="Verdana"/>
                <a:cs typeface="Verdana"/>
              </a:rPr>
              <a:t> </a:t>
            </a:r>
            <a:r>
              <a:rPr sz="1400" spc="-5" dirty="0">
                <a:solidFill>
                  <a:srgbClr val="313131"/>
                </a:solidFill>
                <a:latin typeface="Verdana"/>
                <a:cs typeface="Verdana"/>
              </a:rPr>
              <a:t>sample</a:t>
            </a:r>
            <a:r>
              <a:rPr sz="1400" spc="-10" dirty="0">
                <a:solidFill>
                  <a:srgbClr val="313131"/>
                </a:solidFill>
                <a:latin typeface="Verdana"/>
                <a:cs typeface="Verdana"/>
              </a:rPr>
              <a:t> </a:t>
            </a:r>
            <a:r>
              <a:rPr sz="1400" spc="-5" dirty="0">
                <a:solidFill>
                  <a:srgbClr val="313131"/>
                </a:solidFill>
                <a:latin typeface="Verdana"/>
                <a:cs typeface="Verdana"/>
              </a:rPr>
              <a:t>being real</a:t>
            </a:r>
            <a:r>
              <a:rPr sz="1400" spc="-10" dirty="0">
                <a:solidFill>
                  <a:srgbClr val="313131"/>
                </a:solidFill>
                <a:latin typeface="Verdana"/>
                <a:cs typeface="Verdana"/>
              </a:rPr>
              <a:t> </a:t>
            </a:r>
            <a:r>
              <a:rPr sz="1400" dirty="0">
                <a:solidFill>
                  <a:srgbClr val="313131"/>
                </a:solidFill>
                <a:latin typeface="Verdana"/>
                <a:cs typeface="Verdana"/>
              </a:rPr>
              <a:t>(</a:t>
            </a:r>
            <a:r>
              <a:rPr sz="1400" i="1" dirty="0">
                <a:solidFill>
                  <a:srgbClr val="313131"/>
                </a:solidFill>
                <a:latin typeface="Verdana"/>
                <a:cs typeface="Verdana"/>
              </a:rPr>
              <a:t>i.e. </a:t>
            </a:r>
            <a:r>
              <a:rPr sz="1400" spc="-5" dirty="0">
                <a:solidFill>
                  <a:srgbClr val="313131"/>
                </a:solidFill>
                <a:latin typeface="Verdana"/>
                <a:cs typeface="Verdana"/>
              </a:rPr>
              <a:t>coming</a:t>
            </a:r>
            <a:r>
              <a:rPr sz="1400" spc="-10" dirty="0">
                <a:solidFill>
                  <a:srgbClr val="313131"/>
                </a:solidFill>
                <a:latin typeface="Verdana"/>
                <a:cs typeface="Verdana"/>
              </a:rPr>
              <a:t> </a:t>
            </a:r>
            <a:r>
              <a:rPr sz="1400" spc="-5" dirty="0">
                <a:solidFill>
                  <a:srgbClr val="313131"/>
                </a:solidFill>
                <a:latin typeface="Verdana"/>
                <a:cs typeface="Verdana"/>
              </a:rPr>
              <a:t>from the training</a:t>
            </a:r>
            <a:r>
              <a:rPr sz="1400" spc="-10" dirty="0">
                <a:solidFill>
                  <a:srgbClr val="313131"/>
                </a:solidFill>
                <a:latin typeface="Verdana"/>
                <a:cs typeface="Verdana"/>
              </a:rPr>
              <a:t> </a:t>
            </a:r>
            <a:r>
              <a:rPr sz="1400" spc="-5" dirty="0">
                <a:solidFill>
                  <a:srgbClr val="313131"/>
                </a:solidFill>
                <a:latin typeface="Verdana"/>
                <a:cs typeface="Verdana"/>
              </a:rPr>
              <a:t>data)</a:t>
            </a:r>
            <a:endParaRPr sz="1400">
              <a:solidFill>
                <a:prstClr val="black"/>
              </a:solidFill>
              <a:latin typeface="Verdana"/>
              <a:cs typeface="Verdana"/>
            </a:endParaRPr>
          </a:p>
        </p:txBody>
      </p:sp>
      <p:sp>
        <p:nvSpPr>
          <p:cNvPr id="4" name="object 4"/>
          <p:cNvSpPr/>
          <p:nvPr/>
        </p:nvSpPr>
        <p:spPr>
          <a:xfrm>
            <a:off x="2196621" y="4470355"/>
            <a:ext cx="1371600" cy="685800"/>
          </a:xfrm>
          <a:custGeom>
            <a:avLst/>
            <a:gdLst/>
            <a:ahLst/>
            <a:cxnLst/>
            <a:rect l="l" t="t" r="r" b="b"/>
            <a:pathLst>
              <a:path w="1371600" h="685800">
                <a:moveTo>
                  <a:pt x="0" y="114302"/>
                </a:moveTo>
                <a:lnTo>
                  <a:pt x="8982" y="69810"/>
                </a:lnTo>
                <a:lnTo>
                  <a:pt x="33478" y="33478"/>
                </a:lnTo>
                <a:lnTo>
                  <a:pt x="69810" y="8982"/>
                </a:lnTo>
                <a:lnTo>
                  <a:pt x="114302" y="0"/>
                </a:lnTo>
                <a:lnTo>
                  <a:pt x="1257297" y="0"/>
                </a:lnTo>
                <a:lnTo>
                  <a:pt x="1301039" y="8700"/>
                </a:lnTo>
                <a:lnTo>
                  <a:pt x="1338121" y="33478"/>
                </a:lnTo>
                <a:lnTo>
                  <a:pt x="1362899" y="70560"/>
                </a:lnTo>
                <a:lnTo>
                  <a:pt x="1371600" y="114302"/>
                </a:lnTo>
                <a:lnTo>
                  <a:pt x="1371600" y="571497"/>
                </a:lnTo>
                <a:lnTo>
                  <a:pt x="1362617" y="615989"/>
                </a:lnTo>
                <a:lnTo>
                  <a:pt x="1338121" y="652321"/>
                </a:lnTo>
                <a:lnTo>
                  <a:pt x="1301789" y="676817"/>
                </a:lnTo>
                <a:lnTo>
                  <a:pt x="1257297" y="685799"/>
                </a:lnTo>
                <a:lnTo>
                  <a:pt x="114302" y="685799"/>
                </a:lnTo>
                <a:lnTo>
                  <a:pt x="69810" y="676817"/>
                </a:lnTo>
                <a:lnTo>
                  <a:pt x="33478" y="652321"/>
                </a:lnTo>
                <a:lnTo>
                  <a:pt x="8982" y="615989"/>
                </a:lnTo>
                <a:lnTo>
                  <a:pt x="0" y="571497"/>
                </a:lnTo>
                <a:lnTo>
                  <a:pt x="0" y="114302"/>
                </a:lnTo>
                <a:close/>
              </a:path>
            </a:pathLst>
          </a:custGeom>
          <a:ln w="25399">
            <a:solidFill>
              <a:srgbClr val="B4B4B4"/>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2484555" y="4501089"/>
            <a:ext cx="795655" cy="539750"/>
          </a:xfrm>
          <a:prstGeom prst="rect">
            <a:avLst/>
          </a:prstGeom>
        </p:spPr>
        <p:txBody>
          <a:bodyPr vert="horz" wrap="square" lIns="0" tIns="86995" rIns="0" bIns="0" rtlCol="0">
            <a:spAutoFit/>
          </a:bodyPr>
          <a:lstStyle/>
          <a:p>
            <a:pPr algn="ctr">
              <a:spcBef>
                <a:spcPts val="685"/>
              </a:spcBef>
            </a:pPr>
            <a:r>
              <a:rPr sz="1200" spc="-5" dirty="0">
                <a:solidFill>
                  <a:srgbClr val="313131"/>
                </a:solidFill>
                <a:latin typeface="Verdana"/>
                <a:cs typeface="Verdana"/>
              </a:rPr>
              <a:t>Generator</a:t>
            </a:r>
            <a:endParaRPr sz="1200">
              <a:solidFill>
                <a:prstClr val="black"/>
              </a:solidFill>
              <a:latin typeface="Verdana"/>
              <a:cs typeface="Verdana"/>
            </a:endParaRPr>
          </a:p>
          <a:p>
            <a:pPr algn="ctr">
              <a:spcBef>
                <a:spcPts val="585"/>
              </a:spcBef>
            </a:pPr>
            <a:r>
              <a:rPr sz="1200" b="1" dirty="0">
                <a:solidFill>
                  <a:srgbClr val="313131"/>
                </a:solidFill>
                <a:latin typeface="Verdana"/>
                <a:cs typeface="Verdana"/>
              </a:rPr>
              <a:t>G</a:t>
            </a:r>
            <a:endParaRPr sz="1200">
              <a:solidFill>
                <a:prstClr val="black"/>
              </a:solidFill>
              <a:latin typeface="Verdana"/>
              <a:cs typeface="Verdana"/>
            </a:endParaRPr>
          </a:p>
        </p:txBody>
      </p:sp>
      <p:sp>
        <p:nvSpPr>
          <p:cNvPr id="6" name="object 6"/>
          <p:cNvSpPr/>
          <p:nvPr/>
        </p:nvSpPr>
        <p:spPr>
          <a:xfrm>
            <a:off x="4728814" y="3906683"/>
            <a:ext cx="1397000" cy="685800"/>
          </a:xfrm>
          <a:custGeom>
            <a:avLst/>
            <a:gdLst/>
            <a:ahLst/>
            <a:cxnLst/>
            <a:rect l="l" t="t" r="r" b="b"/>
            <a:pathLst>
              <a:path w="1397000" h="685800">
                <a:moveTo>
                  <a:pt x="0" y="114302"/>
                </a:moveTo>
                <a:lnTo>
                  <a:pt x="8982" y="69810"/>
                </a:lnTo>
                <a:lnTo>
                  <a:pt x="33478" y="33478"/>
                </a:lnTo>
                <a:lnTo>
                  <a:pt x="69810" y="8982"/>
                </a:lnTo>
                <a:lnTo>
                  <a:pt x="114302" y="0"/>
                </a:lnTo>
                <a:lnTo>
                  <a:pt x="1282197" y="0"/>
                </a:lnTo>
                <a:lnTo>
                  <a:pt x="1325939" y="8700"/>
                </a:lnTo>
                <a:lnTo>
                  <a:pt x="1363021" y="33478"/>
                </a:lnTo>
                <a:lnTo>
                  <a:pt x="1387799" y="70560"/>
                </a:lnTo>
                <a:lnTo>
                  <a:pt x="1396499" y="114302"/>
                </a:lnTo>
                <a:lnTo>
                  <a:pt x="1396499" y="571497"/>
                </a:lnTo>
                <a:lnTo>
                  <a:pt x="1387517" y="615989"/>
                </a:lnTo>
                <a:lnTo>
                  <a:pt x="1363021" y="652321"/>
                </a:lnTo>
                <a:lnTo>
                  <a:pt x="1326689" y="676817"/>
                </a:lnTo>
                <a:lnTo>
                  <a:pt x="1282197" y="685799"/>
                </a:lnTo>
                <a:lnTo>
                  <a:pt x="114302" y="685799"/>
                </a:lnTo>
                <a:lnTo>
                  <a:pt x="69810" y="676817"/>
                </a:lnTo>
                <a:lnTo>
                  <a:pt x="33478" y="652321"/>
                </a:lnTo>
                <a:lnTo>
                  <a:pt x="8982" y="615989"/>
                </a:lnTo>
                <a:lnTo>
                  <a:pt x="0" y="571497"/>
                </a:lnTo>
                <a:lnTo>
                  <a:pt x="0" y="114302"/>
                </a:lnTo>
                <a:close/>
              </a:path>
            </a:pathLst>
          </a:custGeom>
          <a:ln w="25399">
            <a:solidFill>
              <a:srgbClr val="B4B4B4"/>
            </a:solidFill>
          </a:ln>
        </p:spPr>
        <p:txBody>
          <a:bodyPr wrap="square" lIns="0" tIns="0" rIns="0" bIns="0" rtlCol="0"/>
          <a:lstStyle/>
          <a:p>
            <a:endParaRPr>
              <a:solidFill>
                <a:prstClr val="black"/>
              </a:solidFill>
              <a:latin typeface="Calibri"/>
            </a:endParaRPr>
          </a:p>
        </p:txBody>
      </p:sp>
      <p:sp>
        <p:nvSpPr>
          <p:cNvPr id="7" name="object 7"/>
          <p:cNvSpPr txBox="1"/>
          <p:nvPr/>
        </p:nvSpPr>
        <p:spPr>
          <a:xfrm>
            <a:off x="4904107" y="3937417"/>
            <a:ext cx="1045210" cy="539750"/>
          </a:xfrm>
          <a:prstGeom prst="rect">
            <a:avLst/>
          </a:prstGeom>
        </p:spPr>
        <p:txBody>
          <a:bodyPr vert="horz" wrap="square" lIns="0" tIns="86995" rIns="0" bIns="0" rtlCol="0">
            <a:spAutoFit/>
          </a:bodyPr>
          <a:lstStyle/>
          <a:p>
            <a:pPr algn="ctr">
              <a:spcBef>
                <a:spcPts val="685"/>
              </a:spcBef>
            </a:pPr>
            <a:r>
              <a:rPr sz="1200" spc="-5" dirty="0">
                <a:solidFill>
                  <a:srgbClr val="313131"/>
                </a:solidFill>
                <a:latin typeface="Verdana"/>
                <a:cs typeface="Verdana"/>
              </a:rPr>
              <a:t>Discriminator</a:t>
            </a:r>
            <a:endParaRPr sz="1200">
              <a:solidFill>
                <a:prstClr val="black"/>
              </a:solidFill>
              <a:latin typeface="Verdana"/>
              <a:cs typeface="Verdana"/>
            </a:endParaRPr>
          </a:p>
          <a:p>
            <a:pPr marL="635" algn="ctr">
              <a:spcBef>
                <a:spcPts val="585"/>
              </a:spcBef>
            </a:pPr>
            <a:r>
              <a:rPr sz="1200" b="1" dirty="0">
                <a:solidFill>
                  <a:srgbClr val="313131"/>
                </a:solidFill>
                <a:latin typeface="Verdana"/>
                <a:cs typeface="Verdana"/>
              </a:rPr>
              <a:t>D</a:t>
            </a:r>
            <a:endParaRPr sz="1200">
              <a:solidFill>
                <a:prstClr val="black"/>
              </a:solidFill>
              <a:latin typeface="Verdana"/>
              <a:cs typeface="Verdana"/>
            </a:endParaRPr>
          </a:p>
        </p:txBody>
      </p:sp>
      <p:sp>
        <p:nvSpPr>
          <p:cNvPr id="8" name="object 8"/>
          <p:cNvSpPr txBox="1"/>
          <p:nvPr/>
        </p:nvSpPr>
        <p:spPr>
          <a:xfrm>
            <a:off x="2557806" y="3662616"/>
            <a:ext cx="1038860"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Training</a:t>
            </a:r>
            <a:r>
              <a:rPr sz="1200" spc="-75"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9" name="object 9"/>
          <p:cNvSpPr txBox="1"/>
          <p:nvPr/>
        </p:nvSpPr>
        <p:spPr>
          <a:xfrm>
            <a:off x="1066584" y="4673143"/>
            <a:ext cx="443865"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Noise</a:t>
            </a:r>
            <a:endParaRPr sz="1200">
              <a:solidFill>
                <a:prstClr val="black"/>
              </a:solidFill>
              <a:latin typeface="Verdana"/>
              <a:cs typeface="Verdana"/>
            </a:endParaRPr>
          </a:p>
        </p:txBody>
      </p:sp>
      <p:grpSp>
        <p:nvGrpSpPr>
          <p:cNvPr id="10" name="object 10"/>
          <p:cNvGrpSpPr/>
          <p:nvPr/>
        </p:nvGrpSpPr>
        <p:grpSpPr>
          <a:xfrm>
            <a:off x="1595437" y="4786463"/>
            <a:ext cx="453390" cy="41275"/>
            <a:chOff x="1595437" y="3929212"/>
            <a:chExt cx="453390" cy="41275"/>
          </a:xfrm>
        </p:grpSpPr>
        <p:sp>
          <p:nvSpPr>
            <p:cNvPr id="11" name="object 11"/>
            <p:cNvSpPr/>
            <p:nvPr/>
          </p:nvSpPr>
          <p:spPr>
            <a:xfrm>
              <a:off x="1600200" y="3949705"/>
              <a:ext cx="400685" cy="6350"/>
            </a:xfrm>
            <a:custGeom>
              <a:avLst/>
              <a:gdLst/>
              <a:ahLst/>
              <a:cxnLst/>
              <a:rect l="l" t="t" r="r" b="b"/>
              <a:pathLst>
                <a:path w="400685" h="6350">
                  <a:moveTo>
                    <a:pt x="0" y="6299"/>
                  </a:moveTo>
                  <a:lnTo>
                    <a:pt x="400056"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12" name="object 12"/>
            <p:cNvSpPr/>
            <p:nvPr/>
          </p:nvSpPr>
          <p:spPr>
            <a:xfrm>
              <a:off x="2000009" y="3933974"/>
              <a:ext cx="43815" cy="31750"/>
            </a:xfrm>
            <a:custGeom>
              <a:avLst/>
              <a:gdLst/>
              <a:ahLst/>
              <a:cxnLst/>
              <a:rect l="l" t="t" r="r" b="b"/>
              <a:pathLst>
                <a:path w="43814" h="31750">
                  <a:moveTo>
                    <a:pt x="495" y="31461"/>
                  </a:moveTo>
                  <a:lnTo>
                    <a:pt x="0" y="0"/>
                  </a:lnTo>
                  <a:lnTo>
                    <a:pt x="43467" y="15049"/>
                  </a:lnTo>
                  <a:lnTo>
                    <a:pt x="495" y="31461"/>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3" name="object 13"/>
            <p:cNvSpPr/>
            <p:nvPr/>
          </p:nvSpPr>
          <p:spPr>
            <a:xfrm>
              <a:off x="2000009" y="3933974"/>
              <a:ext cx="43815" cy="31750"/>
            </a:xfrm>
            <a:custGeom>
              <a:avLst/>
              <a:gdLst/>
              <a:ahLst/>
              <a:cxnLst/>
              <a:rect l="l" t="t" r="r" b="b"/>
              <a:pathLst>
                <a:path w="43814" h="31750">
                  <a:moveTo>
                    <a:pt x="495" y="31461"/>
                  </a:moveTo>
                  <a:lnTo>
                    <a:pt x="43467" y="15049"/>
                  </a:lnTo>
                  <a:lnTo>
                    <a:pt x="0" y="0"/>
                  </a:lnTo>
                  <a:lnTo>
                    <a:pt x="495" y="31461"/>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grpSp>
        <p:nvGrpSpPr>
          <p:cNvPr id="14" name="object 14"/>
          <p:cNvGrpSpPr/>
          <p:nvPr/>
        </p:nvGrpSpPr>
        <p:grpSpPr>
          <a:xfrm>
            <a:off x="3695097" y="4387067"/>
            <a:ext cx="922655" cy="372110"/>
            <a:chOff x="3695096" y="3529817"/>
            <a:chExt cx="922655" cy="372110"/>
          </a:xfrm>
        </p:grpSpPr>
        <p:sp>
          <p:nvSpPr>
            <p:cNvPr id="15" name="object 15"/>
            <p:cNvSpPr/>
            <p:nvPr/>
          </p:nvSpPr>
          <p:spPr>
            <a:xfrm>
              <a:off x="3699859" y="3550516"/>
              <a:ext cx="873125" cy="346710"/>
            </a:xfrm>
            <a:custGeom>
              <a:avLst/>
              <a:gdLst/>
              <a:ahLst/>
              <a:cxnLst/>
              <a:rect l="l" t="t" r="r" b="b"/>
              <a:pathLst>
                <a:path w="873125" h="346710">
                  <a:moveTo>
                    <a:pt x="0" y="346129"/>
                  </a:moveTo>
                  <a:lnTo>
                    <a:pt x="872675"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16" name="object 16"/>
            <p:cNvSpPr/>
            <p:nvPr/>
          </p:nvSpPr>
          <p:spPr>
            <a:xfrm>
              <a:off x="4566734" y="3534579"/>
              <a:ext cx="46355" cy="31115"/>
            </a:xfrm>
            <a:custGeom>
              <a:avLst/>
              <a:gdLst/>
              <a:ahLst/>
              <a:cxnLst/>
              <a:rect l="l" t="t" r="r" b="b"/>
              <a:pathLst>
                <a:path w="46354" h="31114">
                  <a:moveTo>
                    <a:pt x="11600" y="30560"/>
                  </a:moveTo>
                  <a:lnTo>
                    <a:pt x="0" y="1312"/>
                  </a:lnTo>
                  <a:lnTo>
                    <a:pt x="45980" y="0"/>
                  </a:lnTo>
                  <a:lnTo>
                    <a:pt x="11600" y="30560"/>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7" name="object 17"/>
            <p:cNvSpPr/>
            <p:nvPr/>
          </p:nvSpPr>
          <p:spPr>
            <a:xfrm>
              <a:off x="4566734" y="3534579"/>
              <a:ext cx="46355" cy="31115"/>
            </a:xfrm>
            <a:custGeom>
              <a:avLst/>
              <a:gdLst/>
              <a:ahLst/>
              <a:cxnLst/>
              <a:rect l="l" t="t" r="r" b="b"/>
              <a:pathLst>
                <a:path w="46354" h="31114">
                  <a:moveTo>
                    <a:pt x="11600" y="30560"/>
                  </a:moveTo>
                  <a:lnTo>
                    <a:pt x="45980" y="0"/>
                  </a:lnTo>
                  <a:lnTo>
                    <a:pt x="0" y="1312"/>
                  </a:lnTo>
                  <a:lnTo>
                    <a:pt x="11600" y="30560"/>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grpSp>
        <p:nvGrpSpPr>
          <p:cNvPr id="18" name="object 18"/>
          <p:cNvGrpSpPr/>
          <p:nvPr/>
        </p:nvGrpSpPr>
        <p:grpSpPr>
          <a:xfrm>
            <a:off x="6236875" y="4236466"/>
            <a:ext cx="1602740" cy="41275"/>
            <a:chOff x="6236875" y="3379215"/>
            <a:chExt cx="1602740" cy="41275"/>
          </a:xfrm>
        </p:grpSpPr>
        <p:sp>
          <p:nvSpPr>
            <p:cNvPr id="19" name="object 19"/>
            <p:cNvSpPr/>
            <p:nvPr/>
          </p:nvSpPr>
          <p:spPr>
            <a:xfrm>
              <a:off x="6236875" y="3399710"/>
              <a:ext cx="1554480" cy="0"/>
            </a:xfrm>
            <a:custGeom>
              <a:avLst/>
              <a:gdLst/>
              <a:ahLst/>
              <a:cxnLst/>
              <a:rect l="l" t="t" r="r" b="b"/>
              <a:pathLst>
                <a:path w="1554479">
                  <a:moveTo>
                    <a:pt x="0" y="0"/>
                  </a:moveTo>
                  <a:lnTo>
                    <a:pt x="1554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20" name="object 20"/>
            <p:cNvSpPr/>
            <p:nvPr/>
          </p:nvSpPr>
          <p:spPr>
            <a:xfrm>
              <a:off x="7791325" y="3383977"/>
              <a:ext cx="43815" cy="31750"/>
            </a:xfrm>
            <a:custGeom>
              <a:avLst/>
              <a:gdLst/>
              <a:ahLst/>
              <a:cxnLst/>
              <a:rect l="l" t="t" r="r" b="b"/>
              <a:pathLst>
                <a:path w="43815" h="31750">
                  <a:moveTo>
                    <a:pt x="0" y="31465"/>
                  </a:moveTo>
                  <a:lnTo>
                    <a:pt x="0" y="0"/>
                  </a:lnTo>
                  <a:lnTo>
                    <a:pt x="43224"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21" name="object 21"/>
            <p:cNvSpPr/>
            <p:nvPr/>
          </p:nvSpPr>
          <p:spPr>
            <a:xfrm>
              <a:off x="7791325" y="338397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22" name="object 22"/>
          <p:cNvSpPr txBox="1"/>
          <p:nvPr/>
        </p:nvSpPr>
        <p:spPr>
          <a:xfrm rot="20220000">
            <a:off x="3754620" y="4616496"/>
            <a:ext cx="809489" cy="127000"/>
          </a:xfrm>
          <a:prstGeom prst="rect">
            <a:avLst/>
          </a:prstGeom>
        </p:spPr>
        <p:txBody>
          <a:bodyPr vert="horz" wrap="square" lIns="0" tIns="0" rIns="0" bIns="0" rtlCol="0">
            <a:spAutoFit/>
          </a:bodyPr>
          <a:lstStyle/>
          <a:p>
            <a:pPr>
              <a:lnSpc>
                <a:spcPts val="1000"/>
              </a:lnSpc>
            </a:pPr>
            <a:r>
              <a:rPr sz="1000" spc="-5" dirty="0">
                <a:solidFill>
                  <a:srgbClr val="313131"/>
                </a:solidFill>
                <a:latin typeface="Verdana"/>
                <a:cs typeface="Verdana"/>
              </a:rPr>
              <a:t>Fak</a:t>
            </a:r>
            <a:r>
              <a:rPr sz="1000" dirty="0">
                <a:solidFill>
                  <a:srgbClr val="313131"/>
                </a:solidFill>
                <a:latin typeface="Verdana"/>
                <a:cs typeface="Verdana"/>
              </a:rPr>
              <a:t>e</a:t>
            </a:r>
            <a:r>
              <a:rPr sz="1000" spc="-5" dirty="0">
                <a:solidFill>
                  <a:srgbClr val="313131"/>
                </a:solidFill>
                <a:latin typeface="Verdana"/>
                <a:cs typeface="Verdana"/>
              </a:rPr>
              <a:t> sample</a:t>
            </a:r>
            <a:endParaRPr sz="1000">
              <a:solidFill>
                <a:prstClr val="black"/>
              </a:solidFill>
              <a:latin typeface="Verdana"/>
              <a:cs typeface="Verdana"/>
            </a:endParaRPr>
          </a:p>
        </p:txBody>
      </p:sp>
      <p:grpSp>
        <p:nvGrpSpPr>
          <p:cNvPr id="23" name="object 23"/>
          <p:cNvGrpSpPr/>
          <p:nvPr/>
        </p:nvGrpSpPr>
        <p:grpSpPr>
          <a:xfrm>
            <a:off x="3692795" y="3789248"/>
            <a:ext cx="916940" cy="386715"/>
            <a:chOff x="3692795" y="2931997"/>
            <a:chExt cx="916940" cy="386715"/>
          </a:xfrm>
        </p:grpSpPr>
        <p:sp>
          <p:nvSpPr>
            <p:cNvPr id="24" name="object 24"/>
            <p:cNvSpPr/>
            <p:nvPr/>
          </p:nvSpPr>
          <p:spPr>
            <a:xfrm>
              <a:off x="3697557" y="2936759"/>
              <a:ext cx="867410" cy="360680"/>
            </a:xfrm>
            <a:custGeom>
              <a:avLst/>
              <a:gdLst/>
              <a:ahLst/>
              <a:cxnLst/>
              <a:rect l="l" t="t" r="r" b="b"/>
              <a:pathLst>
                <a:path w="867410" h="360679">
                  <a:moveTo>
                    <a:pt x="0" y="0"/>
                  </a:moveTo>
                  <a:lnTo>
                    <a:pt x="867030" y="360555"/>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25" name="object 25"/>
            <p:cNvSpPr/>
            <p:nvPr/>
          </p:nvSpPr>
          <p:spPr>
            <a:xfrm>
              <a:off x="4558547" y="3282788"/>
              <a:ext cx="46355" cy="31750"/>
            </a:xfrm>
            <a:custGeom>
              <a:avLst/>
              <a:gdLst/>
              <a:ahLst/>
              <a:cxnLst/>
              <a:rect l="l" t="t" r="r" b="b"/>
              <a:pathLst>
                <a:path w="46354" h="31750">
                  <a:moveTo>
                    <a:pt x="45953" y="31123"/>
                  </a:moveTo>
                  <a:lnTo>
                    <a:pt x="0" y="29053"/>
                  </a:lnTo>
                  <a:lnTo>
                    <a:pt x="12081" y="0"/>
                  </a:lnTo>
                  <a:lnTo>
                    <a:pt x="45953" y="31123"/>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26" name="object 26"/>
            <p:cNvSpPr/>
            <p:nvPr/>
          </p:nvSpPr>
          <p:spPr>
            <a:xfrm>
              <a:off x="4558547" y="3282788"/>
              <a:ext cx="46355" cy="31750"/>
            </a:xfrm>
            <a:custGeom>
              <a:avLst/>
              <a:gdLst/>
              <a:ahLst/>
              <a:cxnLst/>
              <a:rect l="l" t="t" r="r" b="b"/>
              <a:pathLst>
                <a:path w="46354" h="31750">
                  <a:moveTo>
                    <a:pt x="0" y="29053"/>
                  </a:moveTo>
                  <a:lnTo>
                    <a:pt x="45953" y="31123"/>
                  </a:lnTo>
                  <a:lnTo>
                    <a:pt x="12081" y="0"/>
                  </a:lnTo>
                  <a:lnTo>
                    <a:pt x="0" y="29053"/>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27" name="object 27"/>
          <p:cNvSpPr txBox="1"/>
          <p:nvPr/>
        </p:nvSpPr>
        <p:spPr>
          <a:xfrm rot="1320000">
            <a:off x="3777743" y="3802146"/>
            <a:ext cx="785667" cy="127000"/>
          </a:xfrm>
          <a:prstGeom prst="rect">
            <a:avLst/>
          </a:prstGeom>
        </p:spPr>
        <p:txBody>
          <a:bodyPr vert="horz" wrap="square" lIns="0" tIns="0" rIns="0" bIns="0" rtlCol="0">
            <a:spAutoFit/>
          </a:bodyPr>
          <a:lstStyle/>
          <a:p>
            <a:pPr>
              <a:lnSpc>
                <a:spcPts val="1000"/>
              </a:lnSpc>
            </a:pPr>
            <a:r>
              <a:rPr sz="1000" spc="-5" dirty="0">
                <a:solidFill>
                  <a:srgbClr val="313131"/>
                </a:solidFill>
                <a:latin typeface="Verdana"/>
                <a:cs typeface="Verdana"/>
              </a:rPr>
              <a:t>Rea</a:t>
            </a:r>
            <a:r>
              <a:rPr sz="1000" dirty="0">
                <a:solidFill>
                  <a:srgbClr val="313131"/>
                </a:solidFill>
                <a:latin typeface="Verdana"/>
                <a:cs typeface="Verdana"/>
              </a:rPr>
              <a:t>l</a:t>
            </a:r>
            <a:r>
              <a:rPr sz="1000" spc="-10" dirty="0">
                <a:solidFill>
                  <a:srgbClr val="313131"/>
                </a:solidFill>
                <a:latin typeface="Verdana"/>
                <a:cs typeface="Verdana"/>
              </a:rPr>
              <a:t> </a:t>
            </a:r>
            <a:r>
              <a:rPr sz="1000" spc="-5" dirty="0">
                <a:solidFill>
                  <a:srgbClr val="313131"/>
                </a:solidFill>
                <a:latin typeface="Verdana"/>
                <a:cs typeface="Verdana"/>
              </a:rPr>
              <a:t>sample</a:t>
            </a:r>
            <a:endParaRPr sz="1000">
              <a:solidFill>
                <a:prstClr val="black"/>
              </a:solidFill>
              <a:latin typeface="Verdana"/>
              <a:cs typeface="Verdana"/>
            </a:endParaRPr>
          </a:p>
        </p:txBody>
      </p:sp>
      <p:sp>
        <p:nvSpPr>
          <p:cNvPr id="28" name="object 28"/>
          <p:cNvSpPr txBox="1"/>
          <p:nvPr/>
        </p:nvSpPr>
        <p:spPr>
          <a:xfrm>
            <a:off x="7953752" y="4118180"/>
            <a:ext cx="120650" cy="197490"/>
          </a:xfrm>
          <a:prstGeom prst="rect">
            <a:avLst/>
          </a:prstGeom>
        </p:spPr>
        <p:txBody>
          <a:bodyPr vert="horz" wrap="square" lIns="0" tIns="12700" rIns="0" bIns="0" rtlCol="0">
            <a:spAutoFit/>
          </a:bodyPr>
          <a:lstStyle/>
          <a:p>
            <a:pPr marL="12700">
              <a:spcBef>
                <a:spcPts val="100"/>
              </a:spcBef>
            </a:pPr>
            <a:r>
              <a:rPr sz="1200" i="1" dirty="0">
                <a:solidFill>
                  <a:srgbClr val="313131"/>
                </a:solidFill>
                <a:latin typeface="Verdana"/>
                <a:cs typeface="Verdana"/>
              </a:rPr>
              <a:t>p</a:t>
            </a:r>
            <a:endParaRPr sz="1200">
              <a:solidFill>
                <a:prstClr val="black"/>
              </a:solidFill>
              <a:latin typeface="Verdana"/>
              <a:cs typeface="Verdana"/>
            </a:endParaRPr>
          </a:p>
        </p:txBody>
      </p:sp>
      <p:sp>
        <p:nvSpPr>
          <p:cNvPr id="29" name="object 29"/>
          <p:cNvSpPr txBox="1"/>
          <p:nvPr/>
        </p:nvSpPr>
        <p:spPr>
          <a:xfrm>
            <a:off x="6262274" y="4051728"/>
            <a:ext cx="997585" cy="166712"/>
          </a:xfrm>
          <a:prstGeom prst="rect">
            <a:avLst/>
          </a:prstGeom>
        </p:spPr>
        <p:txBody>
          <a:bodyPr vert="horz" wrap="square" lIns="0" tIns="12700" rIns="0" bIns="0" rtlCol="0">
            <a:spAutoFit/>
          </a:bodyPr>
          <a:lstStyle/>
          <a:p>
            <a:pPr marL="12700">
              <a:spcBef>
                <a:spcPts val="100"/>
              </a:spcBef>
            </a:pPr>
            <a:r>
              <a:rPr sz="1000" spc="-5" dirty="0">
                <a:solidFill>
                  <a:srgbClr val="313131"/>
                </a:solidFill>
                <a:latin typeface="Verdana"/>
                <a:cs typeface="Verdana"/>
              </a:rPr>
              <a:t>Is</a:t>
            </a:r>
            <a:r>
              <a:rPr sz="1000" spc="-45" dirty="0">
                <a:solidFill>
                  <a:srgbClr val="313131"/>
                </a:solidFill>
                <a:latin typeface="Verdana"/>
                <a:cs typeface="Verdana"/>
              </a:rPr>
              <a:t> </a:t>
            </a:r>
            <a:r>
              <a:rPr sz="1000" spc="-5" dirty="0">
                <a:solidFill>
                  <a:srgbClr val="313131"/>
                </a:solidFill>
                <a:latin typeface="Verdana"/>
                <a:cs typeface="Verdana"/>
              </a:rPr>
              <a:t>sample</a:t>
            </a:r>
            <a:r>
              <a:rPr sz="1000" spc="-40" dirty="0">
                <a:solidFill>
                  <a:srgbClr val="313131"/>
                </a:solidFill>
                <a:latin typeface="Verdana"/>
                <a:cs typeface="Verdana"/>
              </a:rPr>
              <a:t> </a:t>
            </a:r>
            <a:r>
              <a:rPr sz="1000" spc="-5" dirty="0">
                <a:solidFill>
                  <a:srgbClr val="313131"/>
                </a:solidFill>
                <a:latin typeface="Verdana"/>
                <a:cs typeface="Verdana"/>
              </a:rPr>
              <a:t>real?</a:t>
            </a:r>
            <a:endParaRPr sz="1000">
              <a:solidFill>
                <a:prstClr val="black"/>
              </a:solidFill>
              <a:latin typeface="Verdana"/>
              <a:cs typeface="Verdana"/>
            </a:endParaRPr>
          </a:p>
        </p:txBody>
      </p:sp>
      <p:sp>
        <p:nvSpPr>
          <p:cNvPr id="30" name="object 30"/>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33" name="Picture 2" descr="E:\NIET\Project\xLogo11.png.pagespeed.ic.pydHLuCQEZ.png">
            <a:extLst>
              <a:ext uri="{FF2B5EF4-FFF2-40B4-BE49-F238E27FC236}">
                <a16:creationId xmlns:a16="http://schemas.microsoft.com/office/drawing/2014/main" id="{05DBE7F7-6449-3BF1-EE13-86501B11C60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4" name="Title 1">
            <a:extLst>
              <a:ext uri="{FF2B5EF4-FFF2-40B4-BE49-F238E27FC236}">
                <a16:creationId xmlns:a16="http://schemas.microsoft.com/office/drawing/2014/main" id="{4D6EA768-1418-F9E6-C28E-2C44DF65AA28}"/>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6494463" cy="330200"/>
          </a:xfrm>
          <a:prstGeom prst="rect">
            <a:avLst/>
          </a:prstGeom>
        </p:spPr>
        <p:txBody>
          <a:bodyPr vert="horz" wrap="square" lIns="0" tIns="12700" rIns="0" bIns="0" rtlCol="0">
            <a:spAutoFit/>
          </a:bodyPr>
          <a:lstStyle/>
          <a:p>
            <a:pPr marL="38100">
              <a:spcBef>
                <a:spcPts val="100"/>
              </a:spcBef>
            </a:pPr>
            <a:r>
              <a:rPr spc="-5" dirty="0"/>
              <a:t>Generative Adversarial Networks</a:t>
            </a:r>
            <a:r>
              <a:rPr spc="30" dirty="0"/>
              <a:t> </a:t>
            </a:r>
            <a:r>
              <a:rPr sz="1950" spc="15" baseline="32051" dirty="0"/>
              <a:t>(</a:t>
            </a:r>
            <a:r>
              <a:rPr sz="1950" i="1" spc="15" baseline="32051" dirty="0"/>
              <a:t>Goodfellow</a:t>
            </a:r>
            <a:r>
              <a:rPr sz="1950" i="1" spc="7" baseline="32051" dirty="0"/>
              <a:t> </a:t>
            </a:r>
            <a:r>
              <a:rPr sz="1950" i="1" spc="15" baseline="32051" dirty="0"/>
              <a:t>et</a:t>
            </a:r>
            <a:r>
              <a:rPr sz="1950" i="1" spc="7" baseline="32051" dirty="0"/>
              <a:t> al., </a:t>
            </a:r>
            <a:r>
              <a:rPr sz="1950" i="1" spc="22" baseline="32051" dirty="0"/>
              <a:t>2014</a:t>
            </a:r>
            <a:r>
              <a:rPr sz="1950" spc="22" baseline="32051" dirty="0"/>
              <a:t>)</a:t>
            </a:r>
            <a:endParaRPr sz="1950" baseline="32051"/>
          </a:p>
        </p:txBody>
      </p:sp>
      <p:sp>
        <p:nvSpPr>
          <p:cNvPr id="3" name="object 3"/>
          <p:cNvSpPr txBox="1"/>
          <p:nvPr/>
        </p:nvSpPr>
        <p:spPr>
          <a:xfrm>
            <a:off x="372068" y="2071560"/>
            <a:ext cx="5836920" cy="1320800"/>
          </a:xfrm>
          <a:prstGeom prst="rect">
            <a:avLst/>
          </a:prstGeom>
        </p:spPr>
        <p:txBody>
          <a:bodyPr vert="horz" wrap="square" lIns="0" tIns="85090" rIns="0" bIns="0" rtlCol="0">
            <a:spAutoFit/>
          </a:bodyPr>
          <a:lstStyle/>
          <a:p>
            <a:pPr marL="345440" indent="-333375">
              <a:spcBef>
                <a:spcPts val="670"/>
              </a:spcBef>
              <a:buClr>
                <a:srgbClr val="B10639"/>
              </a:buClr>
              <a:buFont typeface="Yu Gothic UI"/>
              <a:buChar char="▪"/>
              <a:tabLst>
                <a:tab pos="344805" algn="l"/>
                <a:tab pos="346075" algn="l"/>
              </a:tabLst>
            </a:pPr>
            <a:r>
              <a:rPr sz="1400" spc="-5" dirty="0">
                <a:solidFill>
                  <a:srgbClr val="313131"/>
                </a:solidFill>
                <a:latin typeface="Verdana"/>
                <a:cs typeface="Verdana"/>
              </a:rPr>
              <a:t>Both</a:t>
            </a:r>
            <a:r>
              <a:rPr sz="1400" spc="-20" dirty="0">
                <a:solidFill>
                  <a:srgbClr val="313131"/>
                </a:solidFill>
                <a:latin typeface="Verdana"/>
                <a:cs typeface="Verdana"/>
              </a:rPr>
              <a:t> </a:t>
            </a:r>
            <a:r>
              <a:rPr sz="1400" spc="-5" dirty="0">
                <a:solidFill>
                  <a:srgbClr val="313131"/>
                </a:solidFill>
                <a:latin typeface="Verdana"/>
                <a:cs typeface="Verdana"/>
              </a:rPr>
              <a:t>models</a:t>
            </a:r>
            <a:r>
              <a:rPr sz="1400" spc="-15" dirty="0">
                <a:solidFill>
                  <a:srgbClr val="313131"/>
                </a:solidFill>
                <a:latin typeface="Verdana"/>
                <a:cs typeface="Verdana"/>
              </a:rPr>
              <a:t> </a:t>
            </a:r>
            <a:r>
              <a:rPr sz="1400" spc="-5" dirty="0">
                <a:solidFill>
                  <a:srgbClr val="313131"/>
                </a:solidFill>
                <a:latin typeface="Verdana"/>
                <a:cs typeface="Verdana"/>
              </a:rPr>
              <a:t>are</a:t>
            </a:r>
            <a:r>
              <a:rPr sz="1400" spc="-15" dirty="0">
                <a:solidFill>
                  <a:srgbClr val="313131"/>
                </a:solidFill>
                <a:latin typeface="Verdana"/>
                <a:cs typeface="Verdana"/>
              </a:rPr>
              <a:t> </a:t>
            </a:r>
            <a:r>
              <a:rPr sz="1400" spc="-5" dirty="0">
                <a:solidFill>
                  <a:srgbClr val="313131"/>
                </a:solidFill>
                <a:latin typeface="Verdana"/>
                <a:cs typeface="Verdana"/>
              </a:rPr>
              <a:t>trained</a:t>
            </a:r>
            <a:r>
              <a:rPr sz="1400" spc="-15" dirty="0">
                <a:solidFill>
                  <a:srgbClr val="313131"/>
                </a:solidFill>
                <a:latin typeface="Verdana"/>
                <a:cs typeface="Verdana"/>
              </a:rPr>
              <a:t> </a:t>
            </a:r>
            <a:r>
              <a:rPr sz="1400" spc="-5" dirty="0">
                <a:solidFill>
                  <a:srgbClr val="313131"/>
                </a:solidFill>
                <a:latin typeface="Verdana"/>
                <a:cs typeface="Verdana"/>
              </a:rPr>
              <a:t>together</a:t>
            </a:r>
            <a:r>
              <a:rPr sz="1400" dirty="0">
                <a:solidFill>
                  <a:srgbClr val="313131"/>
                </a:solidFill>
                <a:latin typeface="Verdana"/>
                <a:cs typeface="Verdana"/>
              </a:rPr>
              <a:t> </a:t>
            </a:r>
            <a:r>
              <a:rPr sz="1400" b="1" spc="-5" dirty="0">
                <a:solidFill>
                  <a:srgbClr val="313131"/>
                </a:solidFill>
                <a:latin typeface="Verdana"/>
                <a:cs typeface="Verdana"/>
              </a:rPr>
              <a:t>(minimax</a:t>
            </a:r>
            <a:r>
              <a:rPr sz="1400" b="1" spc="-15" dirty="0">
                <a:solidFill>
                  <a:srgbClr val="313131"/>
                </a:solidFill>
                <a:latin typeface="Verdana"/>
                <a:cs typeface="Verdana"/>
              </a:rPr>
              <a:t> </a:t>
            </a:r>
            <a:r>
              <a:rPr sz="1400" b="1" spc="-5" dirty="0">
                <a:solidFill>
                  <a:srgbClr val="313131"/>
                </a:solidFill>
                <a:latin typeface="Verdana"/>
                <a:cs typeface="Verdana"/>
              </a:rPr>
              <a:t>game):</a:t>
            </a:r>
            <a:endParaRPr sz="1400">
              <a:solidFill>
                <a:prstClr val="black"/>
              </a:solidFill>
              <a:latin typeface="Verdana"/>
              <a:cs typeface="Verdana"/>
            </a:endParaRPr>
          </a:p>
          <a:p>
            <a:pPr marL="616585" lvl="1" indent="-248920">
              <a:spcBef>
                <a:spcPts val="570"/>
              </a:spcBef>
              <a:buClr>
                <a:srgbClr val="B10639"/>
              </a:buClr>
              <a:buFont typeface="Yu Gothic UI"/>
              <a:buChar char="▪"/>
              <a:tabLst>
                <a:tab pos="616585" algn="l"/>
                <a:tab pos="617220" algn="l"/>
              </a:tabLst>
            </a:pPr>
            <a:r>
              <a:rPr sz="1400" spc="-5" dirty="0">
                <a:solidFill>
                  <a:srgbClr val="313131"/>
                </a:solidFill>
                <a:latin typeface="Verdana"/>
                <a:cs typeface="Verdana"/>
              </a:rPr>
              <a:t>G:</a:t>
            </a:r>
            <a:r>
              <a:rPr sz="1400" spc="-15" dirty="0">
                <a:solidFill>
                  <a:srgbClr val="313131"/>
                </a:solidFill>
                <a:latin typeface="Verdana"/>
                <a:cs typeface="Verdana"/>
              </a:rPr>
              <a:t> </a:t>
            </a:r>
            <a:r>
              <a:rPr sz="1400" spc="-5" dirty="0">
                <a:solidFill>
                  <a:srgbClr val="313131"/>
                </a:solidFill>
                <a:latin typeface="Verdana"/>
                <a:cs typeface="Verdana"/>
              </a:rPr>
              <a:t>Increase</a:t>
            </a:r>
            <a:r>
              <a:rPr sz="1400" spc="-15" dirty="0">
                <a:solidFill>
                  <a:srgbClr val="313131"/>
                </a:solidFill>
                <a:latin typeface="Verdana"/>
                <a:cs typeface="Verdana"/>
              </a:rPr>
              <a:t> </a:t>
            </a:r>
            <a:r>
              <a:rPr sz="1400" spc="-5" dirty="0">
                <a:solidFill>
                  <a:srgbClr val="313131"/>
                </a:solidFill>
                <a:latin typeface="Verdana"/>
                <a:cs typeface="Verdana"/>
              </a:rPr>
              <a:t>the</a:t>
            </a:r>
            <a:r>
              <a:rPr sz="1400" spc="-15" dirty="0">
                <a:solidFill>
                  <a:srgbClr val="313131"/>
                </a:solidFill>
                <a:latin typeface="Verdana"/>
                <a:cs typeface="Verdana"/>
              </a:rPr>
              <a:t> </a:t>
            </a:r>
            <a:r>
              <a:rPr sz="1400" spc="-5" dirty="0">
                <a:solidFill>
                  <a:srgbClr val="313131"/>
                </a:solidFill>
                <a:latin typeface="Verdana"/>
                <a:cs typeface="Verdana"/>
              </a:rPr>
              <a:t>probability</a:t>
            </a:r>
            <a:r>
              <a:rPr sz="1400" spc="-15" dirty="0">
                <a:solidFill>
                  <a:srgbClr val="313131"/>
                </a:solidFill>
                <a:latin typeface="Verdana"/>
                <a:cs typeface="Verdana"/>
              </a:rPr>
              <a:t> </a:t>
            </a:r>
            <a:r>
              <a:rPr sz="1400" spc="-5" dirty="0">
                <a:solidFill>
                  <a:srgbClr val="313131"/>
                </a:solidFill>
                <a:latin typeface="Verdana"/>
                <a:cs typeface="Verdana"/>
              </a:rPr>
              <a:t>of</a:t>
            </a:r>
            <a:r>
              <a:rPr sz="1400" spc="-10" dirty="0">
                <a:solidFill>
                  <a:srgbClr val="313131"/>
                </a:solidFill>
                <a:latin typeface="Verdana"/>
                <a:cs typeface="Verdana"/>
              </a:rPr>
              <a:t> </a:t>
            </a:r>
            <a:r>
              <a:rPr sz="1400" dirty="0">
                <a:solidFill>
                  <a:srgbClr val="313131"/>
                </a:solidFill>
                <a:latin typeface="Verdana"/>
                <a:cs typeface="Verdana"/>
              </a:rPr>
              <a:t>D</a:t>
            </a:r>
            <a:r>
              <a:rPr sz="1400" spc="-15" dirty="0">
                <a:solidFill>
                  <a:srgbClr val="313131"/>
                </a:solidFill>
                <a:latin typeface="Verdana"/>
                <a:cs typeface="Verdana"/>
              </a:rPr>
              <a:t> </a:t>
            </a:r>
            <a:r>
              <a:rPr sz="1400" spc="-5" dirty="0">
                <a:solidFill>
                  <a:srgbClr val="313131"/>
                </a:solidFill>
                <a:latin typeface="Verdana"/>
                <a:cs typeface="Verdana"/>
              </a:rPr>
              <a:t>making</a:t>
            </a:r>
            <a:r>
              <a:rPr sz="1400" spc="-15" dirty="0">
                <a:solidFill>
                  <a:srgbClr val="313131"/>
                </a:solidFill>
                <a:latin typeface="Verdana"/>
                <a:cs typeface="Verdana"/>
              </a:rPr>
              <a:t> </a:t>
            </a:r>
            <a:r>
              <a:rPr sz="1400" spc="-5" dirty="0">
                <a:solidFill>
                  <a:srgbClr val="313131"/>
                </a:solidFill>
                <a:latin typeface="Verdana"/>
                <a:cs typeface="Verdana"/>
              </a:rPr>
              <a:t>mistakes</a:t>
            </a:r>
            <a:endParaRPr sz="1400">
              <a:solidFill>
                <a:prstClr val="black"/>
              </a:solidFill>
              <a:latin typeface="Verdana"/>
              <a:cs typeface="Verdana"/>
            </a:endParaRPr>
          </a:p>
          <a:p>
            <a:pPr marL="616585" lvl="1" indent="-248920">
              <a:spcBef>
                <a:spcPts val="570"/>
              </a:spcBef>
              <a:buClr>
                <a:srgbClr val="B10639"/>
              </a:buClr>
              <a:buFont typeface="Yu Gothic UI"/>
              <a:buChar char="▪"/>
              <a:tabLst>
                <a:tab pos="616585" algn="l"/>
                <a:tab pos="617220" algn="l"/>
              </a:tabLst>
            </a:pPr>
            <a:r>
              <a:rPr sz="1400" spc="-5" dirty="0">
                <a:solidFill>
                  <a:srgbClr val="313131"/>
                </a:solidFill>
                <a:latin typeface="Verdana"/>
                <a:cs typeface="Verdana"/>
              </a:rPr>
              <a:t>D:</a:t>
            </a:r>
            <a:r>
              <a:rPr sz="1400" spc="-20" dirty="0">
                <a:solidFill>
                  <a:srgbClr val="313131"/>
                </a:solidFill>
                <a:latin typeface="Verdana"/>
                <a:cs typeface="Verdana"/>
              </a:rPr>
              <a:t> </a:t>
            </a:r>
            <a:r>
              <a:rPr sz="1400" spc="-5" dirty="0">
                <a:solidFill>
                  <a:srgbClr val="313131"/>
                </a:solidFill>
                <a:latin typeface="Verdana"/>
                <a:cs typeface="Verdana"/>
              </a:rPr>
              <a:t>Classify</a:t>
            </a:r>
            <a:r>
              <a:rPr sz="1400" spc="-15" dirty="0">
                <a:solidFill>
                  <a:srgbClr val="313131"/>
                </a:solidFill>
                <a:latin typeface="Verdana"/>
                <a:cs typeface="Verdana"/>
              </a:rPr>
              <a:t> </a:t>
            </a:r>
            <a:r>
              <a:rPr sz="1400" spc="-5" dirty="0">
                <a:solidFill>
                  <a:srgbClr val="313131"/>
                </a:solidFill>
                <a:latin typeface="Verdana"/>
                <a:cs typeface="Verdana"/>
              </a:rPr>
              <a:t>real</a:t>
            </a:r>
            <a:r>
              <a:rPr sz="1400" spc="-15" dirty="0">
                <a:solidFill>
                  <a:srgbClr val="313131"/>
                </a:solidFill>
                <a:latin typeface="Verdana"/>
                <a:cs typeface="Verdana"/>
              </a:rPr>
              <a:t> </a:t>
            </a:r>
            <a:r>
              <a:rPr sz="1400" spc="-5" dirty="0">
                <a:solidFill>
                  <a:srgbClr val="313131"/>
                </a:solidFill>
                <a:latin typeface="Verdana"/>
                <a:cs typeface="Verdana"/>
              </a:rPr>
              <a:t>samples</a:t>
            </a:r>
            <a:r>
              <a:rPr sz="1400" spc="-15" dirty="0">
                <a:solidFill>
                  <a:srgbClr val="313131"/>
                </a:solidFill>
                <a:latin typeface="Verdana"/>
                <a:cs typeface="Verdana"/>
              </a:rPr>
              <a:t> </a:t>
            </a:r>
            <a:r>
              <a:rPr sz="1400" spc="-5" dirty="0">
                <a:solidFill>
                  <a:srgbClr val="313131"/>
                </a:solidFill>
                <a:latin typeface="Verdana"/>
                <a:cs typeface="Verdana"/>
              </a:rPr>
              <a:t>with</a:t>
            </a:r>
            <a:r>
              <a:rPr sz="1400" spc="-15" dirty="0">
                <a:solidFill>
                  <a:srgbClr val="313131"/>
                </a:solidFill>
                <a:latin typeface="Verdana"/>
                <a:cs typeface="Verdana"/>
              </a:rPr>
              <a:t> </a:t>
            </a:r>
            <a:r>
              <a:rPr sz="1400" spc="-5" dirty="0">
                <a:solidFill>
                  <a:srgbClr val="313131"/>
                </a:solidFill>
                <a:latin typeface="Verdana"/>
                <a:cs typeface="Verdana"/>
              </a:rPr>
              <a:t>greater</a:t>
            </a:r>
            <a:r>
              <a:rPr sz="1400" spc="-15" dirty="0">
                <a:solidFill>
                  <a:srgbClr val="313131"/>
                </a:solidFill>
                <a:latin typeface="Verdana"/>
                <a:cs typeface="Verdana"/>
              </a:rPr>
              <a:t> </a:t>
            </a:r>
            <a:r>
              <a:rPr sz="1400" spc="-5" dirty="0">
                <a:solidFill>
                  <a:srgbClr val="313131"/>
                </a:solidFill>
                <a:latin typeface="Verdana"/>
                <a:cs typeface="Verdana"/>
              </a:rPr>
              <a:t>confidence</a:t>
            </a:r>
            <a:endParaRPr sz="1400">
              <a:solidFill>
                <a:prstClr val="black"/>
              </a:solidFill>
              <a:latin typeface="Verdana"/>
              <a:cs typeface="Verdana"/>
            </a:endParaRPr>
          </a:p>
          <a:p>
            <a:pPr lvl="1">
              <a:spcBef>
                <a:spcPts val="5"/>
              </a:spcBef>
              <a:buClr>
                <a:srgbClr val="B10639"/>
              </a:buClr>
              <a:buFont typeface="Yu Gothic UI"/>
              <a:buChar char="▪"/>
            </a:pPr>
            <a:endParaRPr sz="1450">
              <a:solidFill>
                <a:prstClr val="black"/>
              </a:solidFill>
              <a:latin typeface="Verdana"/>
              <a:cs typeface="Verdana"/>
            </a:endParaRPr>
          </a:p>
          <a:p>
            <a:pPr marL="345440" indent="-333375">
              <a:buClr>
                <a:srgbClr val="B10639"/>
              </a:buClr>
              <a:buFont typeface="Yu Gothic UI"/>
              <a:buChar char="▪"/>
              <a:tabLst>
                <a:tab pos="344805" algn="l"/>
                <a:tab pos="346075" algn="l"/>
              </a:tabLst>
            </a:pPr>
            <a:r>
              <a:rPr sz="1400" dirty="0">
                <a:solidFill>
                  <a:srgbClr val="313131"/>
                </a:solidFill>
                <a:latin typeface="Verdana"/>
                <a:cs typeface="Verdana"/>
              </a:rPr>
              <a:t>G</a:t>
            </a:r>
            <a:r>
              <a:rPr sz="1400" spc="-25" dirty="0">
                <a:solidFill>
                  <a:srgbClr val="313131"/>
                </a:solidFill>
                <a:latin typeface="Verdana"/>
                <a:cs typeface="Verdana"/>
              </a:rPr>
              <a:t> </a:t>
            </a:r>
            <a:r>
              <a:rPr sz="1400" i="1" spc="-5" dirty="0">
                <a:solidFill>
                  <a:srgbClr val="313131"/>
                </a:solidFill>
                <a:latin typeface="Verdana"/>
                <a:cs typeface="Verdana"/>
              </a:rPr>
              <a:t>slightly</a:t>
            </a:r>
            <a:r>
              <a:rPr sz="1400" i="1" spc="-10" dirty="0">
                <a:solidFill>
                  <a:srgbClr val="313131"/>
                </a:solidFill>
                <a:latin typeface="Verdana"/>
                <a:cs typeface="Verdana"/>
              </a:rPr>
              <a:t> </a:t>
            </a:r>
            <a:r>
              <a:rPr sz="1400" i="1" spc="-5" dirty="0">
                <a:solidFill>
                  <a:srgbClr val="313131"/>
                </a:solidFill>
                <a:latin typeface="Verdana"/>
                <a:cs typeface="Verdana"/>
              </a:rPr>
              <a:t>changes</a:t>
            </a:r>
            <a:r>
              <a:rPr sz="1400" i="1" spc="25" dirty="0">
                <a:solidFill>
                  <a:srgbClr val="313131"/>
                </a:solidFill>
                <a:latin typeface="Verdana"/>
                <a:cs typeface="Verdana"/>
              </a:rPr>
              <a:t> </a:t>
            </a:r>
            <a:r>
              <a:rPr sz="1400" spc="-5" dirty="0">
                <a:solidFill>
                  <a:srgbClr val="313131"/>
                </a:solidFill>
                <a:latin typeface="Verdana"/>
                <a:cs typeface="Verdana"/>
              </a:rPr>
              <a:t>the</a:t>
            </a:r>
            <a:r>
              <a:rPr sz="1400" spc="-15" dirty="0">
                <a:solidFill>
                  <a:srgbClr val="313131"/>
                </a:solidFill>
                <a:latin typeface="Verdana"/>
                <a:cs typeface="Verdana"/>
              </a:rPr>
              <a:t> </a:t>
            </a:r>
            <a:r>
              <a:rPr sz="1400" spc="-5" dirty="0">
                <a:solidFill>
                  <a:srgbClr val="313131"/>
                </a:solidFill>
                <a:latin typeface="Verdana"/>
                <a:cs typeface="Verdana"/>
              </a:rPr>
              <a:t>generated</a:t>
            </a:r>
            <a:r>
              <a:rPr sz="1400" spc="-10" dirty="0">
                <a:solidFill>
                  <a:srgbClr val="313131"/>
                </a:solidFill>
                <a:latin typeface="Verdana"/>
                <a:cs typeface="Verdana"/>
              </a:rPr>
              <a:t> </a:t>
            </a:r>
            <a:r>
              <a:rPr sz="1400" spc="-5" dirty="0">
                <a:solidFill>
                  <a:srgbClr val="313131"/>
                </a:solidFill>
                <a:latin typeface="Verdana"/>
                <a:cs typeface="Verdana"/>
              </a:rPr>
              <a:t>data</a:t>
            </a:r>
            <a:r>
              <a:rPr sz="1400" spc="-10" dirty="0">
                <a:solidFill>
                  <a:srgbClr val="313131"/>
                </a:solidFill>
                <a:latin typeface="Verdana"/>
                <a:cs typeface="Verdana"/>
              </a:rPr>
              <a:t> </a:t>
            </a:r>
            <a:r>
              <a:rPr sz="1400" spc="-5" dirty="0">
                <a:solidFill>
                  <a:srgbClr val="313131"/>
                </a:solidFill>
                <a:latin typeface="Verdana"/>
                <a:cs typeface="Verdana"/>
              </a:rPr>
              <a:t>based</a:t>
            </a:r>
            <a:r>
              <a:rPr sz="1400" spc="-10" dirty="0">
                <a:solidFill>
                  <a:srgbClr val="313131"/>
                </a:solidFill>
                <a:latin typeface="Verdana"/>
                <a:cs typeface="Verdana"/>
              </a:rPr>
              <a:t> </a:t>
            </a:r>
            <a:r>
              <a:rPr sz="1400" spc="-5" dirty="0">
                <a:solidFill>
                  <a:srgbClr val="313131"/>
                </a:solidFill>
                <a:latin typeface="Verdana"/>
                <a:cs typeface="Verdana"/>
              </a:rPr>
              <a:t>on</a:t>
            </a:r>
            <a:r>
              <a:rPr sz="1400" spc="-15" dirty="0">
                <a:solidFill>
                  <a:srgbClr val="313131"/>
                </a:solidFill>
                <a:latin typeface="Verdana"/>
                <a:cs typeface="Verdana"/>
              </a:rPr>
              <a:t> </a:t>
            </a:r>
            <a:r>
              <a:rPr sz="1400" spc="-5" dirty="0">
                <a:solidFill>
                  <a:srgbClr val="313131"/>
                </a:solidFill>
                <a:latin typeface="Verdana"/>
                <a:cs typeface="Verdana"/>
              </a:rPr>
              <a:t>D’s</a:t>
            </a:r>
            <a:r>
              <a:rPr sz="1400" spc="-10" dirty="0">
                <a:solidFill>
                  <a:srgbClr val="313131"/>
                </a:solidFill>
                <a:latin typeface="Verdana"/>
                <a:cs typeface="Verdana"/>
              </a:rPr>
              <a:t> </a:t>
            </a:r>
            <a:r>
              <a:rPr sz="1400" spc="-5" dirty="0">
                <a:solidFill>
                  <a:srgbClr val="313131"/>
                </a:solidFill>
                <a:latin typeface="Verdana"/>
                <a:cs typeface="Verdana"/>
              </a:rPr>
              <a:t>feedback</a:t>
            </a:r>
            <a:endParaRPr sz="1400">
              <a:solidFill>
                <a:prstClr val="black"/>
              </a:solidFill>
              <a:latin typeface="Verdana"/>
              <a:cs typeface="Verdana"/>
            </a:endParaRPr>
          </a:p>
        </p:txBody>
      </p:sp>
      <p:sp>
        <p:nvSpPr>
          <p:cNvPr id="4" name="object 4"/>
          <p:cNvSpPr txBox="1"/>
          <p:nvPr/>
        </p:nvSpPr>
        <p:spPr>
          <a:xfrm>
            <a:off x="384768" y="3725559"/>
            <a:ext cx="63500" cy="227626"/>
          </a:xfrm>
          <a:prstGeom prst="rect">
            <a:avLst/>
          </a:prstGeom>
        </p:spPr>
        <p:txBody>
          <a:bodyPr vert="horz" wrap="square" lIns="0" tIns="12065" rIns="0" bIns="0" rtlCol="0">
            <a:spAutoFit/>
          </a:bodyPr>
          <a:lstStyle/>
          <a:p>
            <a:pPr>
              <a:spcBef>
                <a:spcPts val="95"/>
              </a:spcBef>
            </a:pPr>
            <a:r>
              <a:rPr sz="1400" spc="-905" dirty="0">
                <a:solidFill>
                  <a:srgbClr val="B10639"/>
                </a:solidFill>
                <a:latin typeface="Yu Gothic UI"/>
                <a:cs typeface="Yu Gothic UI"/>
              </a:rPr>
              <a:t>▪</a:t>
            </a:r>
            <a:endParaRPr sz="1400">
              <a:solidFill>
                <a:prstClr val="black"/>
              </a:solidFill>
              <a:latin typeface="Yu Gothic UI"/>
              <a:cs typeface="Yu Gothic UI"/>
            </a:endParaRPr>
          </a:p>
        </p:txBody>
      </p:sp>
      <p:sp>
        <p:nvSpPr>
          <p:cNvPr id="5" name="object 5"/>
          <p:cNvSpPr txBox="1"/>
          <p:nvPr/>
        </p:nvSpPr>
        <p:spPr>
          <a:xfrm>
            <a:off x="372068" y="4868100"/>
            <a:ext cx="6793230" cy="657860"/>
          </a:xfrm>
          <a:prstGeom prst="rect">
            <a:avLst/>
          </a:prstGeom>
        </p:spPr>
        <p:txBody>
          <a:bodyPr vert="horz" wrap="square" lIns="0" tIns="22860" rIns="0" bIns="0" rtlCol="0">
            <a:spAutoFit/>
          </a:bodyPr>
          <a:lstStyle/>
          <a:p>
            <a:pPr marL="345440" marR="5080" indent="-333375">
              <a:lnSpc>
                <a:spcPts val="1650"/>
              </a:lnSpc>
              <a:spcBef>
                <a:spcPts val="180"/>
              </a:spcBef>
              <a:buClr>
                <a:srgbClr val="B10639"/>
              </a:buClr>
              <a:buFont typeface="Yu Gothic UI"/>
              <a:buChar char="▪"/>
              <a:tabLst>
                <a:tab pos="344805" algn="l"/>
                <a:tab pos="346075" algn="l"/>
              </a:tabLst>
            </a:pPr>
            <a:r>
              <a:rPr sz="1400" b="1" spc="-5" dirty="0">
                <a:solidFill>
                  <a:srgbClr val="313131"/>
                </a:solidFill>
                <a:latin typeface="Verdana"/>
                <a:cs typeface="Verdana"/>
              </a:rPr>
              <a:t>Ideal scenario (equilibrium)</a:t>
            </a:r>
            <a:r>
              <a:rPr sz="1400" spc="-5" dirty="0">
                <a:solidFill>
                  <a:srgbClr val="313131"/>
                </a:solidFill>
                <a:latin typeface="Verdana"/>
                <a:cs typeface="Verdana"/>
              </a:rPr>
              <a:t>: </a:t>
            </a:r>
            <a:r>
              <a:rPr sz="1400" dirty="0">
                <a:solidFill>
                  <a:srgbClr val="313131"/>
                </a:solidFill>
                <a:latin typeface="Verdana"/>
                <a:cs typeface="Verdana"/>
              </a:rPr>
              <a:t>G </a:t>
            </a:r>
            <a:r>
              <a:rPr sz="1400" spc="-5" dirty="0">
                <a:solidFill>
                  <a:srgbClr val="313131"/>
                </a:solidFill>
                <a:latin typeface="Verdana"/>
                <a:cs typeface="Verdana"/>
              </a:rPr>
              <a:t>will eventually produce such realistic </a:t>
            </a:r>
            <a:r>
              <a:rPr sz="1400" spc="-480" dirty="0">
                <a:solidFill>
                  <a:srgbClr val="313131"/>
                </a:solidFill>
                <a:latin typeface="Verdana"/>
                <a:cs typeface="Verdana"/>
              </a:rPr>
              <a:t> </a:t>
            </a:r>
            <a:r>
              <a:rPr sz="1400" spc="-5" dirty="0">
                <a:solidFill>
                  <a:srgbClr val="313131"/>
                </a:solidFill>
                <a:latin typeface="Verdana"/>
                <a:cs typeface="Verdana"/>
              </a:rPr>
              <a:t>samples that </a:t>
            </a:r>
            <a:r>
              <a:rPr sz="1400" dirty="0">
                <a:solidFill>
                  <a:srgbClr val="313131"/>
                </a:solidFill>
                <a:latin typeface="Verdana"/>
                <a:cs typeface="Verdana"/>
              </a:rPr>
              <a:t>D </a:t>
            </a:r>
            <a:r>
              <a:rPr sz="1400" spc="-5" dirty="0">
                <a:solidFill>
                  <a:srgbClr val="313131"/>
                </a:solidFill>
                <a:latin typeface="Verdana"/>
                <a:cs typeface="Verdana"/>
              </a:rPr>
              <a:t>attributes </a:t>
            </a:r>
            <a:r>
              <a:rPr sz="1400" dirty="0">
                <a:solidFill>
                  <a:srgbClr val="313131"/>
                </a:solidFill>
                <a:latin typeface="Verdana"/>
                <a:cs typeface="Verdana"/>
              </a:rPr>
              <a:t>p = </a:t>
            </a:r>
            <a:r>
              <a:rPr sz="1400" spc="-5" dirty="0">
                <a:solidFill>
                  <a:srgbClr val="313131"/>
                </a:solidFill>
                <a:latin typeface="Verdana"/>
                <a:cs typeface="Verdana"/>
              </a:rPr>
              <a:t>0.5 </a:t>
            </a:r>
            <a:r>
              <a:rPr sz="1400" dirty="0">
                <a:solidFill>
                  <a:srgbClr val="313131"/>
                </a:solidFill>
                <a:latin typeface="Verdana"/>
                <a:cs typeface="Verdana"/>
              </a:rPr>
              <a:t>(</a:t>
            </a:r>
            <a:r>
              <a:rPr sz="1400" i="1" dirty="0">
                <a:solidFill>
                  <a:srgbClr val="313131"/>
                </a:solidFill>
                <a:latin typeface="Verdana"/>
                <a:cs typeface="Verdana"/>
              </a:rPr>
              <a:t>i.e. </a:t>
            </a:r>
            <a:r>
              <a:rPr sz="1400" spc="-5" dirty="0">
                <a:solidFill>
                  <a:srgbClr val="313131"/>
                </a:solidFill>
                <a:latin typeface="Verdana"/>
                <a:cs typeface="Verdana"/>
              </a:rPr>
              <a:t>cannot distinguish real and fake </a:t>
            </a:r>
            <a:r>
              <a:rPr sz="1400" dirty="0">
                <a:solidFill>
                  <a:srgbClr val="313131"/>
                </a:solidFill>
                <a:latin typeface="Verdana"/>
                <a:cs typeface="Verdana"/>
              </a:rPr>
              <a:t> </a:t>
            </a:r>
            <a:r>
              <a:rPr sz="1400" spc="-5" dirty="0">
                <a:solidFill>
                  <a:srgbClr val="313131"/>
                </a:solidFill>
                <a:latin typeface="Verdana"/>
                <a:cs typeface="Verdana"/>
              </a:rPr>
              <a:t>samples)</a:t>
            </a:r>
            <a:endParaRPr sz="1400">
              <a:solidFill>
                <a:prstClr val="black"/>
              </a:solidFill>
              <a:latin typeface="Verdana"/>
              <a:cs typeface="Verdana"/>
            </a:endParaRPr>
          </a:p>
        </p:txBody>
      </p:sp>
      <p:grpSp>
        <p:nvGrpSpPr>
          <p:cNvPr id="6" name="object 6"/>
          <p:cNvGrpSpPr/>
          <p:nvPr/>
        </p:nvGrpSpPr>
        <p:grpSpPr>
          <a:xfrm>
            <a:off x="450484" y="3944886"/>
            <a:ext cx="6707505" cy="379095"/>
            <a:chOff x="450483" y="3087635"/>
            <a:chExt cx="6707505" cy="379095"/>
          </a:xfrm>
        </p:grpSpPr>
        <p:pic>
          <p:nvPicPr>
            <p:cNvPr id="7" name="object 7"/>
            <p:cNvPicPr/>
            <p:nvPr/>
          </p:nvPicPr>
          <p:blipFill>
            <a:blip r:embed="rId2" cstate="print"/>
            <a:stretch>
              <a:fillRect/>
            </a:stretch>
          </p:blipFill>
          <p:spPr>
            <a:xfrm>
              <a:off x="450483" y="3087635"/>
              <a:ext cx="6707490" cy="346452"/>
            </a:xfrm>
            <a:prstGeom prst="rect">
              <a:avLst/>
            </a:prstGeom>
          </p:spPr>
        </p:pic>
        <p:sp>
          <p:nvSpPr>
            <p:cNvPr id="8" name="object 8"/>
            <p:cNvSpPr/>
            <p:nvPr/>
          </p:nvSpPr>
          <p:spPr>
            <a:xfrm>
              <a:off x="930274" y="3372475"/>
              <a:ext cx="6074410" cy="76200"/>
            </a:xfrm>
            <a:custGeom>
              <a:avLst/>
              <a:gdLst/>
              <a:ahLst/>
              <a:cxnLst/>
              <a:rect l="l" t="t" r="r" b="b"/>
              <a:pathLst>
                <a:path w="6074409" h="76200">
                  <a:moveTo>
                    <a:pt x="0" y="76199"/>
                  </a:moveTo>
                  <a:lnTo>
                    <a:pt x="343799" y="76199"/>
                  </a:lnTo>
                </a:path>
                <a:path w="6074409" h="76200">
                  <a:moveTo>
                    <a:pt x="2792435" y="0"/>
                  </a:moveTo>
                  <a:lnTo>
                    <a:pt x="3242435" y="8699"/>
                  </a:lnTo>
                </a:path>
                <a:path w="6074409" h="76200">
                  <a:moveTo>
                    <a:pt x="5181599" y="0"/>
                  </a:moveTo>
                  <a:lnTo>
                    <a:pt x="6073799" y="8699"/>
                  </a:lnTo>
                </a:path>
              </a:pathLst>
            </a:custGeom>
            <a:ln w="28574">
              <a:solidFill>
                <a:srgbClr val="FF0000"/>
              </a:solidFill>
            </a:ln>
          </p:spPr>
          <p:txBody>
            <a:bodyPr wrap="square" lIns="0" tIns="0" rIns="0" bIns="0" rtlCol="0"/>
            <a:lstStyle/>
            <a:p>
              <a:endParaRPr>
                <a:solidFill>
                  <a:prstClr val="black"/>
                </a:solidFill>
                <a:latin typeface="Calibri"/>
              </a:endParaRPr>
            </a:p>
          </p:txBody>
        </p:sp>
        <p:sp>
          <p:nvSpPr>
            <p:cNvPr id="9" name="object 9"/>
            <p:cNvSpPr/>
            <p:nvPr/>
          </p:nvSpPr>
          <p:spPr>
            <a:xfrm>
              <a:off x="548849" y="3444100"/>
              <a:ext cx="316865" cy="8255"/>
            </a:xfrm>
            <a:custGeom>
              <a:avLst/>
              <a:gdLst/>
              <a:ahLst/>
              <a:cxnLst/>
              <a:rect l="l" t="t" r="r" b="b"/>
              <a:pathLst>
                <a:path w="316865" h="8254">
                  <a:moveTo>
                    <a:pt x="-14287" y="3899"/>
                  </a:moveTo>
                  <a:lnTo>
                    <a:pt x="331087" y="3899"/>
                  </a:lnTo>
                </a:path>
              </a:pathLst>
            </a:custGeom>
            <a:ln w="36374">
              <a:solidFill>
                <a:srgbClr val="FF0000"/>
              </a:solidFill>
            </a:ln>
          </p:spPr>
          <p:txBody>
            <a:bodyPr wrap="square" lIns="0" tIns="0" rIns="0" bIns="0" rtlCol="0"/>
            <a:lstStyle/>
            <a:p>
              <a:endParaRPr>
                <a:solidFill>
                  <a:prstClr val="black"/>
                </a:solidFill>
                <a:latin typeface="Calibri"/>
              </a:endParaRPr>
            </a:p>
          </p:txBody>
        </p:sp>
        <p:sp>
          <p:nvSpPr>
            <p:cNvPr id="10" name="object 10"/>
            <p:cNvSpPr/>
            <p:nvPr/>
          </p:nvSpPr>
          <p:spPr>
            <a:xfrm>
              <a:off x="6416249" y="3367900"/>
              <a:ext cx="408940" cy="14604"/>
            </a:xfrm>
            <a:custGeom>
              <a:avLst/>
              <a:gdLst/>
              <a:ahLst/>
              <a:cxnLst/>
              <a:rect l="l" t="t" r="r" b="b"/>
              <a:pathLst>
                <a:path w="408940" h="14604">
                  <a:moveTo>
                    <a:pt x="0" y="0"/>
                  </a:moveTo>
                  <a:lnTo>
                    <a:pt x="408899" y="14399"/>
                  </a:lnTo>
                </a:path>
              </a:pathLst>
            </a:custGeom>
            <a:ln w="28574">
              <a:solidFill>
                <a:srgbClr val="FF0000"/>
              </a:solidFill>
            </a:ln>
          </p:spPr>
          <p:txBody>
            <a:bodyPr wrap="square" lIns="0" tIns="0" rIns="0" bIns="0" rtlCol="0"/>
            <a:lstStyle/>
            <a:p>
              <a:endParaRPr>
                <a:solidFill>
                  <a:prstClr val="black"/>
                </a:solidFill>
                <a:latin typeface="Calibri"/>
              </a:endParaRPr>
            </a:p>
          </p:txBody>
        </p:sp>
      </p:grpSp>
      <p:pic>
        <p:nvPicPr>
          <p:cNvPr id="11" name="object 11"/>
          <p:cNvPicPr/>
          <p:nvPr/>
        </p:nvPicPr>
        <p:blipFill>
          <a:blip r:embed="rId3" cstate="print"/>
          <a:stretch>
            <a:fillRect/>
          </a:stretch>
        </p:blipFill>
        <p:spPr>
          <a:xfrm>
            <a:off x="7235826" y="2178078"/>
            <a:ext cx="1597975" cy="1565584"/>
          </a:xfrm>
          <a:prstGeom prst="rect">
            <a:avLst/>
          </a:prstGeom>
        </p:spPr>
      </p:pic>
      <p:sp>
        <p:nvSpPr>
          <p:cNvPr id="12" name="object 12"/>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5" name="Picture 2" descr="E:\NIET\Project\xLogo11.png.pagespeed.ic.pydHLuCQEZ.png">
            <a:extLst>
              <a:ext uri="{FF2B5EF4-FFF2-40B4-BE49-F238E27FC236}">
                <a16:creationId xmlns:a16="http://schemas.microsoft.com/office/drawing/2014/main" id="{7723DB4B-D8F2-B246-75AA-B4DE896FD337}"/>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6" name="Title 1">
            <a:extLst>
              <a:ext uri="{FF2B5EF4-FFF2-40B4-BE49-F238E27FC236}">
                <a16:creationId xmlns:a16="http://schemas.microsoft.com/office/drawing/2014/main" id="{B85D9B8E-1F51-AF00-61DF-5363FE891486}"/>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6494463" cy="330200"/>
          </a:xfrm>
          <a:prstGeom prst="rect">
            <a:avLst/>
          </a:prstGeom>
        </p:spPr>
        <p:txBody>
          <a:bodyPr vert="horz" wrap="square" lIns="0" tIns="12700" rIns="0" bIns="0" rtlCol="0">
            <a:spAutoFit/>
          </a:bodyPr>
          <a:lstStyle/>
          <a:p>
            <a:pPr marL="38100">
              <a:spcBef>
                <a:spcPts val="100"/>
              </a:spcBef>
            </a:pPr>
            <a:r>
              <a:rPr spc="-5" dirty="0"/>
              <a:t>Generative Adversarial Networks</a:t>
            </a:r>
            <a:r>
              <a:rPr spc="30" dirty="0"/>
              <a:t> </a:t>
            </a:r>
            <a:r>
              <a:rPr sz="1950" spc="15" baseline="32051" dirty="0"/>
              <a:t>(</a:t>
            </a:r>
            <a:r>
              <a:rPr sz="1950" i="1" spc="15" baseline="32051" dirty="0"/>
              <a:t>Goodfellow</a:t>
            </a:r>
            <a:r>
              <a:rPr sz="1950" i="1" spc="7" baseline="32051" dirty="0"/>
              <a:t> </a:t>
            </a:r>
            <a:r>
              <a:rPr sz="1950" i="1" spc="15" baseline="32051" dirty="0"/>
              <a:t>et</a:t>
            </a:r>
            <a:r>
              <a:rPr sz="1950" i="1" spc="7" baseline="32051" dirty="0"/>
              <a:t> al., </a:t>
            </a:r>
            <a:r>
              <a:rPr sz="1950" i="1" spc="22" baseline="32051" dirty="0"/>
              <a:t>2014</a:t>
            </a:r>
            <a:r>
              <a:rPr sz="1950" spc="22" baseline="32051" dirty="0"/>
              <a:t>)</a:t>
            </a:r>
            <a:endParaRPr sz="1950" baseline="32051"/>
          </a:p>
        </p:txBody>
      </p:sp>
      <p:grpSp>
        <p:nvGrpSpPr>
          <p:cNvPr id="3" name="object 3"/>
          <p:cNvGrpSpPr/>
          <p:nvPr/>
        </p:nvGrpSpPr>
        <p:grpSpPr>
          <a:xfrm>
            <a:off x="1062401" y="2225351"/>
            <a:ext cx="6664959" cy="3168015"/>
            <a:chOff x="1062400" y="1368100"/>
            <a:chExt cx="6664959" cy="3168015"/>
          </a:xfrm>
        </p:grpSpPr>
        <p:pic>
          <p:nvPicPr>
            <p:cNvPr id="4" name="object 4"/>
            <p:cNvPicPr/>
            <p:nvPr/>
          </p:nvPicPr>
          <p:blipFill>
            <a:blip r:embed="rId2" cstate="print"/>
            <a:stretch>
              <a:fillRect/>
            </a:stretch>
          </p:blipFill>
          <p:spPr>
            <a:xfrm>
              <a:off x="1062400" y="1368100"/>
              <a:ext cx="6231950" cy="3167474"/>
            </a:xfrm>
            <a:prstGeom prst="rect">
              <a:avLst/>
            </a:prstGeom>
          </p:spPr>
        </p:pic>
        <p:sp>
          <p:nvSpPr>
            <p:cNvPr id="5" name="object 5"/>
            <p:cNvSpPr/>
            <p:nvPr/>
          </p:nvSpPr>
          <p:spPr>
            <a:xfrm>
              <a:off x="1196675" y="1547667"/>
              <a:ext cx="6168390" cy="1524000"/>
            </a:xfrm>
            <a:custGeom>
              <a:avLst/>
              <a:gdLst/>
              <a:ahLst/>
              <a:cxnLst/>
              <a:rect l="l" t="t" r="r" b="b"/>
              <a:pathLst>
                <a:path w="6168390" h="1524000">
                  <a:moveTo>
                    <a:pt x="0" y="0"/>
                  </a:moveTo>
                  <a:lnTo>
                    <a:pt x="6167999" y="0"/>
                  </a:lnTo>
                  <a:lnTo>
                    <a:pt x="6167999" y="1523400"/>
                  </a:lnTo>
                  <a:lnTo>
                    <a:pt x="0" y="1523400"/>
                  </a:lnTo>
                  <a:lnTo>
                    <a:pt x="0" y="0"/>
                  </a:lnTo>
                  <a:close/>
                </a:path>
              </a:pathLst>
            </a:custGeom>
            <a:ln w="9524">
              <a:solidFill>
                <a:srgbClr val="FF0000"/>
              </a:solidFill>
            </a:ln>
          </p:spPr>
          <p:txBody>
            <a:bodyPr wrap="square" lIns="0" tIns="0" rIns="0" bIns="0" rtlCol="0"/>
            <a:lstStyle/>
            <a:p>
              <a:endParaRPr>
                <a:solidFill>
                  <a:prstClr val="black"/>
                </a:solidFill>
                <a:latin typeface="Calibri"/>
              </a:endParaRPr>
            </a:p>
          </p:txBody>
        </p:sp>
        <p:sp>
          <p:nvSpPr>
            <p:cNvPr id="6" name="object 6"/>
            <p:cNvSpPr/>
            <p:nvPr/>
          </p:nvSpPr>
          <p:spPr>
            <a:xfrm>
              <a:off x="7398549" y="1722924"/>
              <a:ext cx="323850" cy="180975"/>
            </a:xfrm>
            <a:custGeom>
              <a:avLst/>
              <a:gdLst/>
              <a:ahLst/>
              <a:cxnLst/>
              <a:rect l="l" t="t" r="r" b="b"/>
              <a:pathLst>
                <a:path w="323850" h="180975">
                  <a:moveTo>
                    <a:pt x="90299" y="180599"/>
                  </a:moveTo>
                  <a:lnTo>
                    <a:pt x="0" y="90299"/>
                  </a:lnTo>
                  <a:lnTo>
                    <a:pt x="90299" y="0"/>
                  </a:lnTo>
                  <a:lnTo>
                    <a:pt x="90299" y="45149"/>
                  </a:lnTo>
                  <a:lnTo>
                    <a:pt x="323699" y="45149"/>
                  </a:lnTo>
                  <a:lnTo>
                    <a:pt x="323699" y="135449"/>
                  </a:lnTo>
                  <a:lnTo>
                    <a:pt x="90299" y="135449"/>
                  </a:lnTo>
                  <a:lnTo>
                    <a:pt x="90299" y="180599"/>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7" name="object 7"/>
            <p:cNvSpPr/>
            <p:nvPr/>
          </p:nvSpPr>
          <p:spPr>
            <a:xfrm>
              <a:off x="7398549" y="1722924"/>
              <a:ext cx="323850" cy="180975"/>
            </a:xfrm>
            <a:custGeom>
              <a:avLst/>
              <a:gdLst/>
              <a:ahLst/>
              <a:cxnLst/>
              <a:rect l="l" t="t" r="r" b="b"/>
              <a:pathLst>
                <a:path w="323850" h="180975">
                  <a:moveTo>
                    <a:pt x="0" y="90299"/>
                  </a:moveTo>
                  <a:lnTo>
                    <a:pt x="90299" y="0"/>
                  </a:lnTo>
                  <a:lnTo>
                    <a:pt x="90299" y="45149"/>
                  </a:lnTo>
                  <a:lnTo>
                    <a:pt x="323699" y="45149"/>
                  </a:lnTo>
                  <a:lnTo>
                    <a:pt x="323699" y="135449"/>
                  </a:lnTo>
                  <a:lnTo>
                    <a:pt x="90299" y="135449"/>
                  </a:lnTo>
                  <a:lnTo>
                    <a:pt x="90299" y="180599"/>
                  </a:lnTo>
                  <a:lnTo>
                    <a:pt x="0" y="90299"/>
                  </a:lnTo>
                  <a:close/>
                </a:path>
              </a:pathLst>
            </a:custGeom>
            <a:ln w="9524">
              <a:solidFill>
                <a:srgbClr val="FF0000"/>
              </a:solidFill>
            </a:ln>
          </p:spPr>
          <p:txBody>
            <a:bodyPr wrap="square" lIns="0" tIns="0" rIns="0" bIns="0" rtlCol="0"/>
            <a:lstStyle/>
            <a:p>
              <a:endParaRPr>
                <a:solidFill>
                  <a:prstClr val="black"/>
                </a:solidFill>
                <a:latin typeface="Calibri"/>
              </a:endParaRPr>
            </a:p>
          </p:txBody>
        </p:sp>
        <p:sp>
          <p:nvSpPr>
            <p:cNvPr id="8" name="object 8"/>
            <p:cNvSpPr/>
            <p:nvPr/>
          </p:nvSpPr>
          <p:spPr>
            <a:xfrm>
              <a:off x="7398549" y="1942736"/>
              <a:ext cx="323850" cy="180975"/>
            </a:xfrm>
            <a:custGeom>
              <a:avLst/>
              <a:gdLst/>
              <a:ahLst/>
              <a:cxnLst/>
              <a:rect l="l" t="t" r="r" b="b"/>
              <a:pathLst>
                <a:path w="323850" h="180975">
                  <a:moveTo>
                    <a:pt x="90299" y="180599"/>
                  </a:moveTo>
                  <a:lnTo>
                    <a:pt x="0" y="90299"/>
                  </a:lnTo>
                  <a:lnTo>
                    <a:pt x="90299" y="0"/>
                  </a:lnTo>
                  <a:lnTo>
                    <a:pt x="90299" y="45149"/>
                  </a:lnTo>
                  <a:lnTo>
                    <a:pt x="323699" y="45149"/>
                  </a:lnTo>
                  <a:lnTo>
                    <a:pt x="323699" y="135449"/>
                  </a:lnTo>
                  <a:lnTo>
                    <a:pt x="90299" y="135449"/>
                  </a:lnTo>
                  <a:lnTo>
                    <a:pt x="90299" y="180599"/>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9" name="object 9"/>
            <p:cNvSpPr/>
            <p:nvPr/>
          </p:nvSpPr>
          <p:spPr>
            <a:xfrm>
              <a:off x="7398549" y="1942736"/>
              <a:ext cx="323850" cy="180975"/>
            </a:xfrm>
            <a:custGeom>
              <a:avLst/>
              <a:gdLst/>
              <a:ahLst/>
              <a:cxnLst/>
              <a:rect l="l" t="t" r="r" b="b"/>
              <a:pathLst>
                <a:path w="323850" h="180975">
                  <a:moveTo>
                    <a:pt x="0" y="90299"/>
                  </a:moveTo>
                  <a:lnTo>
                    <a:pt x="90299" y="0"/>
                  </a:lnTo>
                  <a:lnTo>
                    <a:pt x="90299" y="45149"/>
                  </a:lnTo>
                  <a:lnTo>
                    <a:pt x="323699" y="45149"/>
                  </a:lnTo>
                  <a:lnTo>
                    <a:pt x="323699" y="135449"/>
                  </a:lnTo>
                  <a:lnTo>
                    <a:pt x="90299" y="135449"/>
                  </a:lnTo>
                  <a:lnTo>
                    <a:pt x="90299" y="180599"/>
                  </a:lnTo>
                  <a:lnTo>
                    <a:pt x="0" y="90299"/>
                  </a:lnTo>
                  <a:close/>
                </a:path>
              </a:pathLst>
            </a:custGeom>
            <a:ln w="9524">
              <a:solidFill>
                <a:srgbClr val="FF0000"/>
              </a:solidFill>
            </a:ln>
          </p:spPr>
          <p:txBody>
            <a:bodyPr wrap="square" lIns="0" tIns="0" rIns="0" bIns="0" rtlCol="0"/>
            <a:lstStyle/>
            <a:p>
              <a:endParaRPr>
                <a:solidFill>
                  <a:prstClr val="black"/>
                </a:solidFill>
                <a:latin typeface="Calibri"/>
              </a:endParaRPr>
            </a:p>
          </p:txBody>
        </p:sp>
        <p:sp>
          <p:nvSpPr>
            <p:cNvPr id="10" name="object 10"/>
            <p:cNvSpPr/>
            <p:nvPr/>
          </p:nvSpPr>
          <p:spPr>
            <a:xfrm>
              <a:off x="7398549" y="2671030"/>
              <a:ext cx="323850" cy="180975"/>
            </a:xfrm>
            <a:custGeom>
              <a:avLst/>
              <a:gdLst/>
              <a:ahLst/>
              <a:cxnLst/>
              <a:rect l="l" t="t" r="r" b="b"/>
              <a:pathLst>
                <a:path w="323850" h="180975">
                  <a:moveTo>
                    <a:pt x="90299" y="180599"/>
                  </a:moveTo>
                  <a:lnTo>
                    <a:pt x="0" y="90299"/>
                  </a:lnTo>
                  <a:lnTo>
                    <a:pt x="90299" y="0"/>
                  </a:lnTo>
                  <a:lnTo>
                    <a:pt x="90299" y="45149"/>
                  </a:lnTo>
                  <a:lnTo>
                    <a:pt x="323699" y="45149"/>
                  </a:lnTo>
                  <a:lnTo>
                    <a:pt x="323699" y="135449"/>
                  </a:lnTo>
                  <a:lnTo>
                    <a:pt x="90299" y="135449"/>
                  </a:lnTo>
                  <a:lnTo>
                    <a:pt x="90299" y="180599"/>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11" name="object 11"/>
            <p:cNvSpPr/>
            <p:nvPr/>
          </p:nvSpPr>
          <p:spPr>
            <a:xfrm>
              <a:off x="1196675" y="2671030"/>
              <a:ext cx="6525895" cy="1667510"/>
            </a:xfrm>
            <a:custGeom>
              <a:avLst/>
              <a:gdLst/>
              <a:ahLst/>
              <a:cxnLst/>
              <a:rect l="l" t="t" r="r" b="b"/>
              <a:pathLst>
                <a:path w="6525895" h="1667510">
                  <a:moveTo>
                    <a:pt x="6201874" y="90299"/>
                  </a:moveTo>
                  <a:lnTo>
                    <a:pt x="6292174" y="0"/>
                  </a:lnTo>
                  <a:lnTo>
                    <a:pt x="6292174" y="45149"/>
                  </a:lnTo>
                  <a:lnTo>
                    <a:pt x="6525574" y="45149"/>
                  </a:lnTo>
                  <a:lnTo>
                    <a:pt x="6525574" y="135449"/>
                  </a:lnTo>
                  <a:lnTo>
                    <a:pt x="6292174" y="135449"/>
                  </a:lnTo>
                  <a:lnTo>
                    <a:pt x="6292174" y="180599"/>
                  </a:lnTo>
                  <a:lnTo>
                    <a:pt x="6201874" y="90299"/>
                  </a:lnTo>
                  <a:close/>
                </a:path>
                <a:path w="6525895" h="1667510">
                  <a:moveTo>
                    <a:pt x="0" y="656196"/>
                  </a:moveTo>
                  <a:lnTo>
                    <a:pt x="6167999" y="656196"/>
                  </a:lnTo>
                  <a:lnTo>
                    <a:pt x="6167999" y="1667496"/>
                  </a:lnTo>
                  <a:lnTo>
                    <a:pt x="0" y="1667496"/>
                  </a:lnTo>
                  <a:lnTo>
                    <a:pt x="0" y="656196"/>
                  </a:lnTo>
                  <a:close/>
                </a:path>
              </a:pathLst>
            </a:custGeom>
            <a:ln w="9524">
              <a:solidFill>
                <a:srgbClr val="FF0000"/>
              </a:solidFill>
            </a:ln>
          </p:spPr>
          <p:txBody>
            <a:bodyPr wrap="square" lIns="0" tIns="0" rIns="0" bIns="0" rtlCol="0"/>
            <a:lstStyle/>
            <a:p>
              <a:endParaRPr>
                <a:solidFill>
                  <a:prstClr val="black"/>
                </a:solidFill>
                <a:latin typeface="Calibri"/>
              </a:endParaRPr>
            </a:p>
          </p:txBody>
        </p:sp>
        <p:sp>
          <p:nvSpPr>
            <p:cNvPr id="12" name="object 12"/>
            <p:cNvSpPr/>
            <p:nvPr/>
          </p:nvSpPr>
          <p:spPr>
            <a:xfrm>
              <a:off x="7398549" y="3343348"/>
              <a:ext cx="323850" cy="180975"/>
            </a:xfrm>
            <a:custGeom>
              <a:avLst/>
              <a:gdLst/>
              <a:ahLst/>
              <a:cxnLst/>
              <a:rect l="l" t="t" r="r" b="b"/>
              <a:pathLst>
                <a:path w="323850" h="180975">
                  <a:moveTo>
                    <a:pt x="90299" y="180599"/>
                  </a:moveTo>
                  <a:lnTo>
                    <a:pt x="0" y="90299"/>
                  </a:lnTo>
                  <a:lnTo>
                    <a:pt x="90299" y="0"/>
                  </a:lnTo>
                  <a:lnTo>
                    <a:pt x="90299" y="45149"/>
                  </a:lnTo>
                  <a:lnTo>
                    <a:pt x="323699" y="45149"/>
                  </a:lnTo>
                  <a:lnTo>
                    <a:pt x="323699" y="135449"/>
                  </a:lnTo>
                  <a:lnTo>
                    <a:pt x="90299" y="135449"/>
                  </a:lnTo>
                  <a:lnTo>
                    <a:pt x="90299" y="180599"/>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13" name="object 13"/>
            <p:cNvSpPr/>
            <p:nvPr/>
          </p:nvSpPr>
          <p:spPr>
            <a:xfrm>
              <a:off x="7398549" y="3343348"/>
              <a:ext cx="323850" cy="180975"/>
            </a:xfrm>
            <a:custGeom>
              <a:avLst/>
              <a:gdLst/>
              <a:ahLst/>
              <a:cxnLst/>
              <a:rect l="l" t="t" r="r" b="b"/>
              <a:pathLst>
                <a:path w="323850" h="180975">
                  <a:moveTo>
                    <a:pt x="0" y="90299"/>
                  </a:moveTo>
                  <a:lnTo>
                    <a:pt x="90299" y="0"/>
                  </a:lnTo>
                  <a:lnTo>
                    <a:pt x="90299" y="45149"/>
                  </a:lnTo>
                  <a:lnTo>
                    <a:pt x="323699" y="45149"/>
                  </a:lnTo>
                  <a:lnTo>
                    <a:pt x="323699" y="135449"/>
                  </a:lnTo>
                  <a:lnTo>
                    <a:pt x="90299" y="135449"/>
                  </a:lnTo>
                  <a:lnTo>
                    <a:pt x="90299" y="180599"/>
                  </a:lnTo>
                  <a:lnTo>
                    <a:pt x="0" y="90299"/>
                  </a:lnTo>
                  <a:close/>
                </a:path>
              </a:pathLst>
            </a:custGeom>
            <a:ln w="9524">
              <a:solidFill>
                <a:srgbClr val="FF0000"/>
              </a:solidFill>
            </a:ln>
          </p:spPr>
          <p:txBody>
            <a:bodyPr wrap="square" lIns="0" tIns="0" rIns="0" bIns="0" rtlCol="0"/>
            <a:lstStyle/>
            <a:p>
              <a:endParaRPr>
                <a:solidFill>
                  <a:prstClr val="black"/>
                </a:solidFill>
                <a:latin typeface="Calibri"/>
              </a:endParaRPr>
            </a:p>
          </p:txBody>
        </p:sp>
        <p:sp>
          <p:nvSpPr>
            <p:cNvPr id="14" name="object 14"/>
            <p:cNvSpPr/>
            <p:nvPr/>
          </p:nvSpPr>
          <p:spPr>
            <a:xfrm>
              <a:off x="7398549" y="3917195"/>
              <a:ext cx="323850" cy="180975"/>
            </a:xfrm>
            <a:custGeom>
              <a:avLst/>
              <a:gdLst/>
              <a:ahLst/>
              <a:cxnLst/>
              <a:rect l="l" t="t" r="r" b="b"/>
              <a:pathLst>
                <a:path w="323850" h="180975">
                  <a:moveTo>
                    <a:pt x="90299" y="180599"/>
                  </a:moveTo>
                  <a:lnTo>
                    <a:pt x="0" y="90299"/>
                  </a:lnTo>
                  <a:lnTo>
                    <a:pt x="90299" y="0"/>
                  </a:lnTo>
                  <a:lnTo>
                    <a:pt x="90299" y="45149"/>
                  </a:lnTo>
                  <a:lnTo>
                    <a:pt x="323699" y="45149"/>
                  </a:lnTo>
                  <a:lnTo>
                    <a:pt x="323699" y="135449"/>
                  </a:lnTo>
                  <a:lnTo>
                    <a:pt x="90299" y="135449"/>
                  </a:lnTo>
                  <a:lnTo>
                    <a:pt x="90299" y="180599"/>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15" name="object 15"/>
            <p:cNvSpPr/>
            <p:nvPr/>
          </p:nvSpPr>
          <p:spPr>
            <a:xfrm>
              <a:off x="7398549" y="3917195"/>
              <a:ext cx="323850" cy="180975"/>
            </a:xfrm>
            <a:custGeom>
              <a:avLst/>
              <a:gdLst/>
              <a:ahLst/>
              <a:cxnLst/>
              <a:rect l="l" t="t" r="r" b="b"/>
              <a:pathLst>
                <a:path w="323850" h="180975">
                  <a:moveTo>
                    <a:pt x="0" y="90299"/>
                  </a:moveTo>
                  <a:lnTo>
                    <a:pt x="90299" y="0"/>
                  </a:lnTo>
                  <a:lnTo>
                    <a:pt x="90299" y="45149"/>
                  </a:lnTo>
                  <a:lnTo>
                    <a:pt x="323699" y="45149"/>
                  </a:lnTo>
                  <a:lnTo>
                    <a:pt x="323699" y="135449"/>
                  </a:lnTo>
                  <a:lnTo>
                    <a:pt x="90299" y="135449"/>
                  </a:lnTo>
                  <a:lnTo>
                    <a:pt x="90299" y="180599"/>
                  </a:lnTo>
                  <a:lnTo>
                    <a:pt x="0" y="90299"/>
                  </a:lnTo>
                  <a:close/>
                </a:path>
              </a:pathLst>
            </a:custGeom>
            <a:ln w="9524">
              <a:solidFill>
                <a:srgbClr val="FF0000"/>
              </a:solidFill>
            </a:ln>
          </p:spPr>
          <p:txBody>
            <a:bodyPr wrap="square" lIns="0" tIns="0" rIns="0" bIns="0" rtlCol="0"/>
            <a:lstStyle/>
            <a:p>
              <a:endParaRPr>
                <a:solidFill>
                  <a:prstClr val="black"/>
                </a:solidFill>
                <a:latin typeface="Calibri"/>
              </a:endParaRPr>
            </a:p>
          </p:txBody>
        </p:sp>
      </p:grpSp>
      <p:sp>
        <p:nvSpPr>
          <p:cNvPr id="16" name="object 16"/>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9" name="Picture 2" descr="E:\NIET\Project\xLogo11.png.pagespeed.ic.pydHLuCQEZ.png">
            <a:extLst>
              <a:ext uri="{FF2B5EF4-FFF2-40B4-BE49-F238E27FC236}">
                <a16:creationId xmlns:a16="http://schemas.microsoft.com/office/drawing/2014/main" id="{B4A4B5F0-6317-721A-46D9-E9851868E347}"/>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0" name="Title 1">
            <a:extLst>
              <a:ext uri="{FF2B5EF4-FFF2-40B4-BE49-F238E27FC236}">
                <a16:creationId xmlns:a16="http://schemas.microsoft.com/office/drawing/2014/main" id="{414A01F1-C5E7-298F-09EE-F0CAFE8FCFD3}"/>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5084763" cy="330200"/>
          </a:xfrm>
          <a:prstGeom prst="rect">
            <a:avLst/>
          </a:prstGeom>
        </p:spPr>
        <p:txBody>
          <a:bodyPr vert="horz" wrap="square" lIns="0" tIns="12700" rIns="0" bIns="0" rtlCol="0">
            <a:spAutoFit/>
          </a:bodyPr>
          <a:lstStyle/>
          <a:p>
            <a:pPr marL="38100">
              <a:spcBef>
                <a:spcPts val="100"/>
              </a:spcBef>
            </a:pPr>
            <a:r>
              <a:rPr spc="-5" dirty="0"/>
              <a:t>Conditional</a:t>
            </a:r>
            <a:r>
              <a:rPr spc="-15" dirty="0"/>
              <a:t> </a:t>
            </a:r>
            <a:r>
              <a:rPr spc="-5" dirty="0"/>
              <a:t>GANs</a:t>
            </a:r>
            <a:r>
              <a:rPr spc="-10" dirty="0"/>
              <a:t> </a:t>
            </a:r>
            <a:r>
              <a:rPr spc="-5" dirty="0"/>
              <a:t>(CGAN)</a:t>
            </a:r>
            <a:r>
              <a:rPr dirty="0"/>
              <a:t> </a:t>
            </a:r>
            <a:r>
              <a:rPr sz="1950" spc="15" baseline="32051" dirty="0"/>
              <a:t>(</a:t>
            </a:r>
            <a:r>
              <a:rPr sz="1950" i="1" spc="15" baseline="32051" dirty="0"/>
              <a:t>Mirza</a:t>
            </a:r>
            <a:r>
              <a:rPr sz="1950" i="1" baseline="32051" dirty="0"/>
              <a:t> </a:t>
            </a:r>
            <a:r>
              <a:rPr sz="1950" i="1" spc="15" baseline="32051" dirty="0"/>
              <a:t>et</a:t>
            </a:r>
            <a:r>
              <a:rPr sz="1950" i="1" baseline="32051" dirty="0"/>
              <a:t> </a:t>
            </a:r>
            <a:r>
              <a:rPr sz="1950" i="1" spc="7" baseline="32051" dirty="0"/>
              <a:t>al.,</a:t>
            </a:r>
            <a:r>
              <a:rPr sz="1950" i="1" baseline="32051" dirty="0"/>
              <a:t> </a:t>
            </a:r>
            <a:r>
              <a:rPr sz="1950" i="1" spc="30" baseline="32051" dirty="0"/>
              <a:t>2014</a:t>
            </a:r>
            <a:r>
              <a:rPr sz="1950" spc="30" baseline="32051" dirty="0"/>
              <a:t>)</a:t>
            </a:r>
            <a:endParaRPr sz="1950" baseline="32051"/>
          </a:p>
        </p:txBody>
      </p:sp>
      <p:sp>
        <p:nvSpPr>
          <p:cNvPr id="3" name="object 3"/>
          <p:cNvSpPr txBox="1"/>
          <p:nvPr/>
        </p:nvSpPr>
        <p:spPr>
          <a:xfrm>
            <a:off x="372069" y="2071560"/>
            <a:ext cx="6209665" cy="882650"/>
          </a:xfrm>
          <a:prstGeom prst="rect">
            <a:avLst/>
          </a:prstGeom>
        </p:spPr>
        <p:txBody>
          <a:bodyPr vert="horz" wrap="square" lIns="0" tIns="85090" rIns="0" bIns="0" rtlCol="0">
            <a:spAutoFit/>
          </a:bodyPr>
          <a:lstStyle/>
          <a:p>
            <a:pPr marL="345440" indent="-333375">
              <a:spcBef>
                <a:spcPts val="670"/>
              </a:spcBef>
              <a:buClr>
                <a:srgbClr val="B10639"/>
              </a:buClr>
              <a:buFont typeface="Yu Gothic UI"/>
              <a:buChar char="▪"/>
              <a:tabLst>
                <a:tab pos="344805" algn="l"/>
                <a:tab pos="346075" algn="l"/>
              </a:tabLst>
            </a:pPr>
            <a:r>
              <a:rPr sz="1400" dirty="0">
                <a:solidFill>
                  <a:srgbClr val="313131"/>
                </a:solidFill>
                <a:latin typeface="Verdana"/>
                <a:cs typeface="Verdana"/>
              </a:rPr>
              <a:t>G</a:t>
            </a:r>
            <a:r>
              <a:rPr sz="1400" spc="-15" dirty="0">
                <a:solidFill>
                  <a:srgbClr val="313131"/>
                </a:solidFill>
                <a:latin typeface="Verdana"/>
                <a:cs typeface="Verdana"/>
              </a:rPr>
              <a:t> </a:t>
            </a:r>
            <a:r>
              <a:rPr sz="1400" spc="-5" dirty="0">
                <a:solidFill>
                  <a:srgbClr val="313131"/>
                </a:solidFill>
                <a:latin typeface="Verdana"/>
                <a:cs typeface="Verdana"/>
              </a:rPr>
              <a:t>and</a:t>
            </a:r>
            <a:r>
              <a:rPr sz="1400" spc="-10" dirty="0">
                <a:solidFill>
                  <a:srgbClr val="313131"/>
                </a:solidFill>
                <a:latin typeface="Verdana"/>
                <a:cs typeface="Verdana"/>
              </a:rPr>
              <a:t> </a:t>
            </a:r>
            <a:r>
              <a:rPr sz="1400" dirty="0">
                <a:solidFill>
                  <a:srgbClr val="313131"/>
                </a:solidFill>
                <a:latin typeface="Verdana"/>
                <a:cs typeface="Verdana"/>
              </a:rPr>
              <a:t>D</a:t>
            </a:r>
            <a:r>
              <a:rPr sz="1400" spc="-10" dirty="0">
                <a:solidFill>
                  <a:srgbClr val="313131"/>
                </a:solidFill>
                <a:latin typeface="Verdana"/>
                <a:cs typeface="Verdana"/>
              </a:rPr>
              <a:t> </a:t>
            </a:r>
            <a:r>
              <a:rPr sz="1400" spc="-5" dirty="0">
                <a:solidFill>
                  <a:srgbClr val="313131"/>
                </a:solidFill>
                <a:latin typeface="Verdana"/>
                <a:cs typeface="Verdana"/>
              </a:rPr>
              <a:t>can</a:t>
            </a:r>
            <a:r>
              <a:rPr sz="1400" spc="-15" dirty="0">
                <a:solidFill>
                  <a:srgbClr val="313131"/>
                </a:solidFill>
                <a:latin typeface="Verdana"/>
                <a:cs typeface="Verdana"/>
              </a:rPr>
              <a:t> </a:t>
            </a:r>
            <a:r>
              <a:rPr sz="1400" spc="-5" dirty="0">
                <a:solidFill>
                  <a:srgbClr val="313131"/>
                </a:solidFill>
                <a:latin typeface="Verdana"/>
                <a:cs typeface="Verdana"/>
              </a:rPr>
              <a:t>be</a:t>
            </a:r>
            <a:r>
              <a:rPr sz="1400" spc="5" dirty="0">
                <a:solidFill>
                  <a:srgbClr val="313131"/>
                </a:solidFill>
                <a:latin typeface="Verdana"/>
                <a:cs typeface="Verdana"/>
              </a:rPr>
              <a:t> </a:t>
            </a:r>
            <a:r>
              <a:rPr sz="1400" b="1" spc="-5" dirty="0">
                <a:solidFill>
                  <a:srgbClr val="313131"/>
                </a:solidFill>
                <a:latin typeface="Verdana"/>
                <a:cs typeface="Verdana"/>
              </a:rPr>
              <a:t>conditioned</a:t>
            </a:r>
            <a:r>
              <a:rPr sz="1400" b="1" spc="-10" dirty="0">
                <a:solidFill>
                  <a:srgbClr val="313131"/>
                </a:solidFill>
                <a:latin typeface="Verdana"/>
                <a:cs typeface="Verdana"/>
              </a:rPr>
              <a:t> </a:t>
            </a:r>
            <a:r>
              <a:rPr sz="1400" b="1" spc="-5" dirty="0">
                <a:solidFill>
                  <a:srgbClr val="313131"/>
                </a:solidFill>
                <a:latin typeface="Verdana"/>
                <a:cs typeface="Verdana"/>
              </a:rPr>
              <a:t>by</a:t>
            </a:r>
            <a:r>
              <a:rPr sz="1400" b="1" spc="-15" dirty="0">
                <a:solidFill>
                  <a:srgbClr val="313131"/>
                </a:solidFill>
                <a:latin typeface="Verdana"/>
                <a:cs typeface="Verdana"/>
              </a:rPr>
              <a:t> </a:t>
            </a:r>
            <a:r>
              <a:rPr sz="1400" b="1" spc="-5" dirty="0">
                <a:solidFill>
                  <a:srgbClr val="313131"/>
                </a:solidFill>
                <a:latin typeface="Verdana"/>
                <a:cs typeface="Verdana"/>
              </a:rPr>
              <a:t>additional</a:t>
            </a:r>
            <a:r>
              <a:rPr sz="1400" b="1" spc="-10" dirty="0">
                <a:solidFill>
                  <a:srgbClr val="313131"/>
                </a:solidFill>
                <a:latin typeface="Verdana"/>
                <a:cs typeface="Verdana"/>
              </a:rPr>
              <a:t> </a:t>
            </a:r>
            <a:r>
              <a:rPr sz="1400" b="1" spc="-5" dirty="0">
                <a:solidFill>
                  <a:srgbClr val="313131"/>
                </a:solidFill>
                <a:latin typeface="Verdana"/>
                <a:cs typeface="Verdana"/>
              </a:rPr>
              <a:t>information</a:t>
            </a:r>
            <a:r>
              <a:rPr sz="1400" b="1" spc="40" dirty="0">
                <a:solidFill>
                  <a:srgbClr val="313131"/>
                </a:solidFill>
                <a:latin typeface="Verdana"/>
                <a:cs typeface="Verdana"/>
              </a:rPr>
              <a:t> </a:t>
            </a:r>
            <a:r>
              <a:rPr sz="1400" b="1" i="1" dirty="0">
                <a:solidFill>
                  <a:srgbClr val="313131"/>
                </a:solidFill>
                <a:latin typeface="Verdana"/>
                <a:cs typeface="Verdana"/>
              </a:rPr>
              <a:t>y</a:t>
            </a:r>
            <a:endParaRPr sz="1400">
              <a:solidFill>
                <a:prstClr val="black"/>
              </a:solidFill>
              <a:latin typeface="Verdana"/>
              <a:cs typeface="Verdana"/>
            </a:endParaRPr>
          </a:p>
          <a:p>
            <a:pPr marL="345440" indent="-333375">
              <a:spcBef>
                <a:spcPts val="570"/>
              </a:spcBef>
              <a:buClr>
                <a:srgbClr val="B10639"/>
              </a:buClr>
              <a:buFont typeface="Yu Gothic UI"/>
              <a:buChar char="▪"/>
              <a:tabLst>
                <a:tab pos="344805" algn="l"/>
                <a:tab pos="346075" algn="l"/>
              </a:tabLst>
            </a:pPr>
            <a:r>
              <a:rPr sz="1400" spc="-5" dirty="0">
                <a:solidFill>
                  <a:srgbClr val="313131"/>
                </a:solidFill>
                <a:latin typeface="Verdana"/>
                <a:cs typeface="Verdana"/>
              </a:rPr>
              <a:t>Adding</a:t>
            </a:r>
            <a:r>
              <a:rPr sz="1400" dirty="0">
                <a:solidFill>
                  <a:srgbClr val="313131"/>
                </a:solidFill>
                <a:latin typeface="Verdana"/>
                <a:cs typeface="Verdana"/>
              </a:rPr>
              <a:t> </a:t>
            </a:r>
            <a:r>
              <a:rPr sz="1400" i="1" dirty="0">
                <a:solidFill>
                  <a:srgbClr val="313131"/>
                </a:solidFill>
                <a:latin typeface="Verdana"/>
                <a:cs typeface="Verdana"/>
              </a:rPr>
              <a:t>y</a:t>
            </a:r>
            <a:r>
              <a:rPr sz="1400" i="1" spc="-10" dirty="0">
                <a:solidFill>
                  <a:srgbClr val="313131"/>
                </a:solidFill>
                <a:latin typeface="Verdana"/>
                <a:cs typeface="Verdana"/>
              </a:rPr>
              <a:t> </a:t>
            </a:r>
            <a:r>
              <a:rPr sz="1400" spc="-5" dirty="0">
                <a:solidFill>
                  <a:srgbClr val="313131"/>
                </a:solidFill>
                <a:latin typeface="Verdana"/>
                <a:cs typeface="Verdana"/>
              </a:rPr>
              <a:t>as</a:t>
            </a:r>
            <a:r>
              <a:rPr sz="1400" spc="-10" dirty="0">
                <a:solidFill>
                  <a:srgbClr val="313131"/>
                </a:solidFill>
                <a:latin typeface="Verdana"/>
                <a:cs typeface="Verdana"/>
              </a:rPr>
              <a:t> </a:t>
            </a:r>
            <a:r>
              <a:rPr sz="1400" spc="-5" dirty="0">
                <a:solidFill>
                  <a:srgbClr val="313131"/>
                </a:solidFill>
                <a:latin typeface="Verdana"/>
                <a:cs typeface="Verdana"/>
              </a:rPr>
              <a:t>an</a:t>
            </a:r>
            <a:r>
              <a:rPr sz="1400" spc="-10" dirty="0">
                <a:solidFill>
                  <a:srgbClr val="313131"/>
                </a:solidFill>
                <a:latin typeface="Verdana"/>
                <a:cs typeface="Verdana"/>
              </a:rPr>
              <a:t> </a:t>
            </a:r>
            <a:r>
              <a:rPr sz="1400" spc="-5" dirty="0">
                <a:solidFill>
                  <a:srgbClr val="313131"/>
                </a:solidFill>
                <a:latin typeface="Verdana"/>
                <a:cs typeface="Verdana"/>
              </a:rPr>
              <a:t>input</a:t>
            </a:r>
            <a:r>
              <a:rPr sz="1400" spc="-10" dirty="0">
                <a:solidFill>
                  <a:srgbClr val="313131"/>
                </a:solidFill>
                <a:latin typeface="Verdana"/>
                <a:cs typeface="Verdana"/>
              </a:rPr>
              <a:t> </a:t>
            </a:r>
            <a:r>
              <a:rPr sz="1400" spc="-5" dirty="0">
                <a:solidFill>
                  <a:srgbClr val="313131"/>
                </a:solidFill>
                <a:latin typeface="Verdana"/>
                <a:cs typeface="Verdana"/>
              </a:rPr>
              <a:t>of</a:t>
            </a:r>
            <a:r>
              <a:rPr sz="1400" spc="-10" dirty="0">
                <a:solidFill>
                  <a:srgbClr val="313131"/>
                </a:solidFill>
                <a:latin typeface="Verdana"/>
                <a:cs typeface="Verdana"/>
              </a:rPr>
              <a:t> </a:t>
            </a:r>
            <a:r>
              <a:rPr sz="1400" spc="-5" dirty="0">
                <a:solidFill>
                  <a:srgbClr val="313131"/>
                </a:solidFill>
                <a:latin typeface="Verdana"/>
                <a:cs typeface="Verdana"/>
              </a:rPr>
              <a:t>both</a:t>
            </a:r>
            <a:r>
              <a:rPr sz="1400" spc="-10" dirty="0">
                <a:solidFill>
                  <a:srgbClr val="313131"/>
                </a:solidFill>
                <a:latin typeface="Verdana"/>
                <a:cs typeface="Verdana"/>
              </a:rPr>
              <a:t> </a:t>
            </a:r>
            <a:r>
              <a:rPr sz="1400" spc="-5" dirty="0">
                <a:solidFill>
                  <a:srgbClr val="313131"/>
                </a:solidFill>
                <a:latin typeface="Verdana"/>
                <a:cs typeface="Verdana"/>
              </a:rPr>
              <a:t>networks will</a:t>
            </a:r>
            <a:r>
              <a:rPr sz="1400" spc="-10" dirty="0">
                <a:solidFill>
                  <a:srgbClr val="313131"/>
                </a:solidFill>
                <a:latin typeface="Verdana"/>
                <a:cs typeface="Verdana"/>
              </a:rPr>
              <a:t> </a:t>
            </a:r>
            <a:r>
              <a:rPr sz="1400" spc="-5" dirty="0">
                <a:solidFill>
                  <a:srgbClr val="313131"/>
                </a:solidFill>
                <a:latin typeface="Verdana"/>
                <a:cs typeface="Verdana"/>
              </a:rPr>
              <a:t>condition</a:t>
            </a:r>
            <a:r>
              <a:rPr sz="1400" spc="-10" dirty="0">
                <a:solidFill>
                  <a:srgbClr val="313131"/>
                </a:solidFill>
                <a:latin typeface="Verdana"/>
                <a:cs typeface="Verdana"/>
              </a:rPr>
              <a:t> </a:t>
            </a:r>
            <a:r>
              <a:rPr sz="1400" spc="-5" dirty="0">
                <a:solidFill>
                  <a:srgbClr val="313131"/>
                </a:solidFill>
                <a:latin typeface="Verdana"/>
                <a:cs typeface="Verdana"/>
              </a:rPr>
              <a:t>their</a:t>
            </a:r>
            <a:r>
              <a:rPr sz="1400" spc="-10" dirty="0">
                <a:solidFill>
                  <a:srgbClr val="313131"/>
                </a:solidFill>
                <a:latin typeface="Verdana"/>
                <a:cs typeface="Verdana"/>
              </a:rPr>
              <a:t> </a:t>
            </a:r>
            <a:r>
              <a:rPr sz="1400" spc="-5" dirty="0">
                <a:solidFill>
                  <a:srgbClr val="313131"/>
                </a:solidFill>
                <a:latin typeface="Verdana"/>
                <a:cs typeface="Verdana"/>
              </a:rPr>
              <a:t>outputs</a:t>
            </a:r>
            <a:endParaRPr sz="1400">
              <a:solidFill>
                <a:prstClr val="black"/>
              </a:solidFill>
              <a:latin typeface="Verdana"/>
              <a:cs typeface="Verdana"/>
            </a:endParaRPr>
          </a:p>
          <a:p>
            <a:pPr marL="345440" indent="-333375">
              <a:spcBef>
                <a:spcPts val="570"/>
              </a:spcBef>
              <a:buClr>
                <a:srgbClr val="B10639"/>
              </a:buClr>
              <a:buFont typeface="Yu Gothic UI"/>
              <a:buChar char="▪"/>
              <a:tabLst>
                <a:tab pos="344805" algn="l"/>
                <a:tab pos="346075" algn="l"/>
              </a:tabLst>
            </a:pPr>
            <a:r>
              <a:rPr sz="1400" i="1" dirty="0">
                <a:solidFill>
                  <a:srgbClr val="313131"/>
                </a:solidFill>
                <a:latin typeface="Verdana"/>
                <a:cs typeface="Verdana"/>
              </a:rPr>
              <a:t>y</a:t>
            </a:r>
            <a:r>
              <a:rPr sz="1400" i="1" spc="-10" dirty="0">
                <a:solidFill>
                  <a:srgbClr val="313131"/>
                </a:solidFill>
                <a:latin typeface="Verdana"/>
                <a:cs typeface="Verdana"/>
              </a:rPr>
              <a:t> </a:t>
            </a:r>
            <a:r>
              <a:rPr sz="1400" spc="-5" dirty="0">
                <a:solidFill>
                  <a:srgbClr val="313131"/>
                </a:solidFill>
                <a:latin typeface="Verdana"/>
                <a:cs typeface="Verdana"/>
              </a:rPr>
              <a:t>can</a:t>
            </a:r>
            <a:r>
              <a:rPr sz="1400" spc="-10" dirty="0">
                <a:solidFill>
                  <a:srgbClr val="313131"/>
                </a:solidFill>
                <a:latin typeface="Verdana"/>
                <a:cs typeface="Verdana"/>
              </a:rPr>
              <a:t> </a:t>
            </a:r>
            <a:r>
              <a:rPr sz="1400" spc="-5" dirty="0">
                <a:solidFill>
                  <a:srgbClr val="313131"/>
                </a:solidFill>
                <a:latin typeface="Verdana"/>
                <a:cs typeface="Verdana"/>
              </a:rPr>
              <a:t>be</a:t>
            </a:r>
            <a:r>
              <a:rPr sz="1400" spc="-15" dirty="0">
                <a:solidFill>
                  <a:srgbClr val="313131"/>
                </a:solidFill>
                <a:latin typeface="Verdana"/>
                <a:cs typeface="Verdana"/>
              </a:rPr>
              <a:t> </a:t>
            </a:r>
            <a:r>
              <a:rPr sz="1400" spc="-5" dirty="0">
                <a:solidFill>
                  <a:srgbClr val="313131"/>
                </a:solidFill>
                <a:latin typeface="Verdana"/>
                <a:cs typeface="Verdana"/>
              </a:rPr>
              <a:t>external</a:t>
            </a:r>
            <a:r>
              <a:rPr sz="1400" spc="-10" dirty="0">
                <a:solidFill>
                  <a:srgbClr val="313131"/>
                </a:solidFill>
                <a:latin typeface="Verdana"/>
                <a:cs typeface="Verdana"/>
              </a:rPr>
              <a:t> </a:t>
            </a:r>
            <a:r>
              <a:rPr sz="1400" spc="-5" dirty="0">
                <a:solidFill>
                  <a:srgbClr val="313131"/>
                </a:solidFill>
                <a:latin typeface="Verdana"/>
                <a:cs typeface="Verdana"/>
              </a:rPr>
              <a:t>information</a:t>
            </a:r>
            <a:r>
              <a:rPr sz="1400" spc="-10" dirty="0">
                <a:solidFill>
                  <a:srgbClr val="313131"/>
                </a:solidFill>
                <a:latin typeface="Verdana"/>
                <a:cs typeface="Verdana"/>
              </a:rPr>
              <a:t> </a:t>
            </a:r>
            <a:r>
              <a:rPr sz="1400" spc="-5" dirty="0">
                <a:solidFill>
                  <a:srgbClr val="313131"/>
                </a:solidFill>
                <a:latin typeface="Verdana"/>
                <a:cs typeface="Verdana"/>
              </a:rPr>
              <a:t>or</a:t>
            </a:r>
            <a:r>
              <a:rPr sz="1400" spc="-10" dirty="0">
                <a:solidFill>
                  <a:srgbClr val="313131"/>
                </a:solidFill>
                <a:latin typeface="Verdana"/>
                <a:cs typeface="Verdana"/>
              </a:rPr>
              <a:t> </a:t>
            </a:r>
            <a:r>
              <a:rPr sz="1400" spc="-5" dirty="0">
                <a:solidFill>
                  <a:srgbClr val="313131"/>
                </a:solidFill>
                <a:latin typeface="Verdana"/>
                <a:cs typeface="Verdana"/>
              </a:rPr>
              <a:t>data</a:t>
            </a:r>
            <a:r>
              <a:rPr sz="1400" spc="-10" dirty="0">
                <a:solidFill>
                  <a:srgbClr val="313131"/>
                </a:solidFill>
                <a:latin typeface="Verdana"/>
                <a:cs typeface="Verdana"/>
              </a:rPr>
              <a:t> </a:t>
            </a:r>
            <a:r>
              <a:rPr sz="1400" spc="-5" dirty="0">
                <a:solidFill>
                  <a:srgbClr val="313131"/>
                </a:solidFill>
                <a:latin typeface="Verdana"/>
                <a:cs typeface="Verdana"/>
              </a:rPr>
              <a:t>from</a:t>
            </a:r>
            <a:r>
              <a:rPr sz="1400" spc="-10"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training</a:t>
            </a:r>
            <a:r>
              <a:rPr sz="1400" spc="-10" dirty="0">
                <a:solidFill>
                  <a:srgbClr val="313131"/>
                </a:solidFill>
                <a:latin typeface="Verdana"/>
                <a:cs typeface="Verdana"/>
              </a:rPr>
              <a:t> </a:t>
            </a:r>
            <a:r>
              <a:rPr sz="1400" spc="-5" dirty="0">
                <a:solidFill>
                  <a:srgbClr val="313131"/>
                </a:solidFill>
                <a:latin typeface="Verdana"/>
                <a:cs typeface="Verdana"/>
              </a:rPr>
              <a:t>set</a:t>
            </a:r>
            <a:endParaRPr sz="1400">
              <a:solidFill>
                <a:prstClr val="black"/>
              </a:solidFill>
              <a:latin typeface="Verdana"/>
              <a:cs typeface="Verdana"/>
            </a:endParaRPr>
          </a:p>
        </p:txBody>
      </p:sp>
      <p:sp>
        <p:nvSpPr>
          <p:cNvPr id="4" name="object 4"/>
          <p:cNvSpPr/>
          <p:nvPr/>
        </p:nvSpPr>
        <p:spPr>
          <a:xfrm>
            <a:off x="2120421" y="4584655"/>
            <a:ext cx="1371600" cy="685800"/>
          </a:xfrm>
          <a:custGeom>
            <a:avLst/>
            <a:gdLst/>
            <a:ahLst/>
            <a:cxnLst/>
            <a:rect l="l" t="t" r="r" b="b"/>
            <a:pathLst>
              <a:path w="1371600" h="685800">
                <a:moveTo>
                  <a:pt x="0" y="114302"/>
                </a:moveTo>
                <a:lnTo>
                  <a:pt x="8982" y="69810"/>
                </a:lnTo>
                <a:lnTo>
                  <a:pt x="33478" y="33478"/>
                </a:lnTo>
                <a:lnTo>
                  <a:pt x="69810" y="8982"/>
                </a:lnTo>
                <a:lnTo>
                  <a:pt x="114302" y="0"/>
                </a:lnTo>
                <a:lnTo>
                  <a:pt x="1257297" y="0"/>
                </a:lnTo>
                <a:lnTo>
                  <a:pt x="1301039" y="8700"/>
                </a:lnTo>
                <a:lnTo>
                  <a:pt x="1338121" y="33478"/>
                </a:lnTo>
                <a:lnTo>
                  <a:pt x="1362899" y="70560"/>
                </a:lnTo>
                <a:lnTo>
                  <a:pt x="1371600" y="114302"/>
                </a:lnTo>
                <a:lnTo>
                  <a:pt x="1371600" y="571497"/>
                </a:lnTo>
                <a:lnTo>
                  <a:pt x="1362617" y="615989"/>
                </a:lnTo>
                <a:lnTo>
                  <a:pt x="1338121" y="652321"/>
                </a:lnTo>
                <a:lnTo>
                  <a:pt x="1301789" y="676817"/>
                </a:lnTo>
                <a:lnTo>
                  <a:pt x="1257297" y="685799"/>
                </a:lnTo>
                <a:lnTo>
                  <a:pt x="114302" y="685799"/>
                </a:lnTo>
                <a:lnTo>
                  <a:pt x="69810" y="676817"/>
                </a:lnTo>
                <a:lnTo>
                  <a:pt x="33478" y="652321"/>
                </a:lnTo>
                <a:lnTo>
                  <a:pt x="8982" y="615989"/>
                </a:lnTo>
                <a:lnTo>
                  <a:pt x="0" y="571497"/>
                </a:lnTo>
                <a:lnTo>
                  <a:pt x="0" y="114302"/>
                </a:lnTo>
                <a:close/>
              </a:path>
            </a:pathLst>
          </a:custGeom>
          <a:ln w="25399">
            <a:solidFill>
              <a:srgbClr val="B4B4B4"/>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2408355" y="4615389"/>
            <a:ext cx="795655" cy="539750"/>
          </a:xfrm>
          <a:prstGeom prst="rect">
            <a:avLst/>
          </a:prstGeom>
        </p:spPr>
        <p:txBody>
          <a:bodyPr vert="horz" wrap="square" lIns="0" tIns="86995" rIns="0" bIns="0" rtlCol="0">
            <a:spAutoFit/>
          </a:bodyPr>
          <a:lstStyle/>
          <a:p>
            <a:pPr algn="ctr">
              <a:spcBef>
                <a:spcPts val="685"/>
              </a:spcBef>
            </a:pPr>
            <a:r>
              <a:rPr sz="1200" spc="-5" dirty="0">
                <a:solidFill>
                  <a:srgbClr val="313131"/>
                </a:solidFill>
                <a:latin typeface="Verdana"/>
                <a:cs typeface="Verdana"/>
              </a:rPr>
              <a:t>Generator</a:t>
            </a:r>
            <a:endParaRPr sz="1200">
              <a:solidFill>
                <a:prstClr val="black"/>
              </a:solidFill>
              <a:latin typeface="Verdana"/>
              <a:cs typeface="Verdana"/>
            </a:endParaRPr>
          </a:p>
          <a:p>
            <a:pPr algn="ctr">
              <a:spcBef>
                <a:spcPts val="585"/>
              </a:spcBef>
            </a:pPr>
            <a:r>
              <a:rPr sz="1200" b="1" dirty="0">
                <a:solidFill>
                  <a:srgbClr val="313131"/>
                </a:solidFill>
                <a:latin typeface="Verdana"/>
                <a:cs typeface="Verdana"/>
              </a:rPr>
              <a:t>G</a:t>
            </a:r>
            <a:endParaRPr sz="1200">
              <a:solidFill>
                <a:prstClr val="black"/>
              </a:solidFill>
              <a:latin typeface="Verdana"/>
              <a:cs typeface="Verdana"/>
            </a:endParaRPr>
          </a:p>
        </p:txBody>
      </p:sp>
      <p:sp>
        <p:nvSpPr>
          <p:cNvPr id="6" name="object 6"/>
          <p:cNvSpPr/>
          <p:nvPr/>
        </p:nvSpPr>
        <p:spPr>
          <a:xfrm>
            <a:off x="4652614" y="3875853"/>
            <a:ext cx="1397000" cy="685800"/>
          </a:xfrm>
          <a:custGeom>
            <a:avLst/>
            <a:gdLst/>
            <a:ahLst/>
            <a:cxnLst/>
            <a:rect l="l" t="t" r="r" b="b"/>
            <a:pathLst>
              <a:path w="1397000" h="685800">
                <a:moveTo>
                  <a:pt x="0" y="114302"/>
                </a:moveTo>
                <a:lnTo>
                  <a:pt x="8982" y="69810"/>
                </a:lnTo>
                <a:lnTo>
                  <a:pt x="33478" y="33478"/>
                </a:lnTo>
                <a:lnTo>
                  <a:pt x="69810" y="8982"/>
                </a:lnTo>
                <a:lnTo>
                  <a:pt x="114302" y="0"/>
                </a:lnTo>
                <a:lnTo>
                  <a:pt x="1282197" y="0"/>
                </a:lnTo>
                <a:lnTo>
                  <a:pt x="1325939" y="8700"/>
                </a:lnTo>
                <a:lnTo>
                  <a:pt x="1363021" y="33478"/>
                </a:lnTo>
                <a:lnTo>
                  <a:pt x="1387799" y="70560"/>
                </a:lnTo>
                <a:lnTo>
                  <a:pt x="1396499" y="114302"/>
                </a:lnTo>
                <a:lnTo>
                  <a:pt x="1396499" y="571497"/>
                </a:lnTo>
                <a:lnTo>
                  <a:pt x="1387517" y="615989"/>
                </a:lnTo>
                <a:lnTo>
                  <a:pt x="1363021" y="652321"/>
                </a:lnTo>
                <a:lnTo>
                  <a:pt x="1326689" y="676817"/>
                </a:lnTo>
                <a:lnTo>
                  <a:pt x="1282197" y="685799"/>
                </a:lnTo>
                <a:lnTo>
                  <a:pt x="114302" y="685799"/>
                </a:lnTo>
                <a:lnTo>
                  <a:pt x="69810" y="676817"/>
                </a:lnTo>
                <a:lnTo>
                  <a:pt x="33478" y="652321"/>
                </a:lnTo>
                <a:lnTo>
                  <a:pt x="8982" y="615989"/>
                </a:lnTo>
                <a:lnTo>
                  <a:pt x="0" y="571497"/>
                </a:lnTo>
                <a:lnTo>
                  <a:pt x="0" y="114302"/>
                </a:lnTo>
                <a:close/>
              </a:path>
            </a:pathLst>
          </a:custGeom>
          <a:ln w="25399">
            <a:solidFill>
              <a:srgbClr val="B4B4B4"/>
            </a:solidFill>
          </a:ln>
        </p:spPr>
        <p:txBody>
          <a:bodyPr wrap="square" lIns="0" tIns="0" rIns="0" bIns="0" rtlCol="0"/>
          <a:lstStyle/>
          <a:p>
            <a:endParaRPr>
              <a:solidFill>
                <a:prstClr val="black"/>
              </a:solidFill>
              <a:latin typeface="Calibri"/>
            </a:endParaRPr>
          </a:p>
        </p:txBody>
      </p:sp>
      <p:sp>
        <p:nvSpPr>
          <p:cNvPr id="7" name="object 7"/>
          <p:cNvSpPr txBox="1"/>
          <p:nvPr/>
        </p:nvSpPr>
        <p:spPr>
          <a:xfrm>
            <a:off x="4827907" y="3906588"/>
            <a:ext cx="1045210" cy="539750"/>
          </a:xfrm>
          <a:prstGeom prst="rect">
            <a:avLst/>
          </a:prstGeom>
        </p:spPr>
        <p:txBody>
          <a:bodyPr vert="horz" wrap="square" lIns="0" tIns="86995" rIns="0" bIns="0" rtlCol="0">
            <a:spAutoFit/>
          </a:bodyPr>
          <a:lstStyle/>
          <a:p>
            <a:pPr algn="ctr">
              <a:spcBef>
                <a:spcPts val="685"/>
              </a:spcBef>
            </a:pPr>
            <a:r>
              <a:rPr sz="1200" spc="-5" dirty="0">
                <a:solidFill>
                  <a:srgbClr val="313131"/>
                </a:solidFill>
                <a:latin typeface="Verdana"/>
                <a:cs typeface="Verdana"/>
              </a:rPr>
              <a:t>Discriminator</a:t>
            </a:r>
            <a:endParaRPr sz="1200">
              <a:solidFill>
                <a:prstClr val="black"/>
              </a:solidFill>
              <a:latin typeface="Verdana"/>
              <a:cs typeface="Verdana"/>
            </a:endParaRPr>
          </a:p>
          <a:p>
            <a:pPr marL="635" algn="ctr">
              <a:spcBef>
                <a:spcPts val="585"/>
              </a:spcBef>
            </a:pPr>
            <a:r>
              <a:rPr sz="1200" b="1" dirty="0">
                <a:solidFill>
                  <a:srgbClr val="313131"/>
                </a:solidFill>
                <a:latin typeface="Verdana"/>
                <a:cs typeface="Verdana"/>
              </a:rPr>
              <a:t>D</a:t>
            </a:r>
            <a:endParaRPr sz="1200">
              <a:solidFill>
                <a:prstClr val="black"/>
              </a:solidFill>
              <a:latin typeface="Verdana"/>
              <a:cs typeface="Verdana"/>
            </a:endParaRPr>
          </a:p>
        </p:txBody>
      </p:sp>
      <p:sp>
        <p:nvSpPr>
          <p:cNvPr id="8" name="object 8"/>
          <p:cNvSpPr txBox="1"/>
          <p:nvPr/>
        </p:nvSpPr>
        <p:spPr>
          <a:xfrm>
            <a:off x="2452303" y="3434016"/>
            <a:ext cx="1038860"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Training</a:t>
            </a:r>
            <a:r>
              <a:rPr sz="1200" spc="-75" dirty="0">
                <a:solidFill>
                  <a:srgbClr val="313131"/>
                </a:solidFill>
                <a:latin typeface="Verdana"/>
                <a:cs typeface="Verdana"/>
              </a:rPr>
              <a:t> </a:t>
            </a:r>
            <a:r>
              <a:rPr sz="1200" spc="-5" dirty="0">
                <a:solidFill>
                  <a:srgbClr val="313131"/>
                </a:solidFill>
                <a:latin typeface="Verdana"/>
                <a:cs typeface="Verdana"/>
              </a:rPr>
              <a:t>data</a:t>
            </a:r>
            <a:endParaRPr sz="1200">
              <a:solidFill>
                <a:prstClr val="black"/>
              </a:solidFill>
              <a:latin typeface="Verdana"/>
              <a:cs typeface="Verdana"/>
            </a:endParaRPr>
          </a:p>
        </p:txBody>
      </p:sp>
      <p:sp>
        <p:nvSpPr>
          <p:cNvPr id="9" name="object 9"/>
          <p:cNvSpPr txBox="1"/>
          <p:nvPr/>
        </p:nvSpPr>
        <p:spPr>
          <a:xfrm>
            <a:off x="965032" y="4444543"/>
            <a:ext cx="443865" cy="197490"/>
          </a:xfrm>
          <a:prstGeom prst="rect">
            <a:avLst/>
          </a:prstGeom>
        </p:spPr>
        <p:txBody>
          <a:bodyPr vert="horz" wrap="square" lIns="0" tIns="12700" rIns="0" bIns="0" rtlCol="0">
            <a:spAutoFit/>
          </a:bodyPr>
          <a:lstStyle/>
          <a:p>
            <a:pPr marL="12700">
              <a:spcBef>
                <a:spcPts val="100"/>
              </a:spcBef>
            </a:pPr>
            <a:r>
              <a:rPr sz="1200" spc="-5" dirty="0">
                <a:solidFill>
                  <a:srgbClr val="313131"/>
                </a:solidFill>
                <a:latin typeface="Verdana"/>
                <a:cs typeface="Verdana"/>
              </a:rPr>
              <a:t>Noise</a:t>
            </a:r>
            <a:endParaRPr sz="1200">
              <a:solidFill>
                <a:prstClr val="black"/>
              </a:solidFill>
              <a:latin typeface="Verdana"/>
              <a:cs typeface="Verdana"/>
            </a:endParaRPr>
          </a:p>
        </p:txBody>
      </p:sp>
      <p:grpSp>
        <p:nvGrpSpPr>
          <p:cNvPr id="10" name="object 10"/>
          <p:cNvGrpSpPr/>
          <p:nvPr/>
        </p:nvGrpSpPr>
        <p:grpSpPr>
          <a:xfrm>
            <a:off x="1495448" y="4579894"/>
            <a:ext cx="454659" cy="213995"/>
            <a:chOff x="1495447" y="3722643"/>
            <a:chExt cx="454659" cy="213995"/>
          </a:xfrm>
        </p:grpSpPr>
        <p:sp>
          <p:nvSpPr>
            <p:cNvPr id="11" name="object 11"/>
            <p:cNvSpPr/>
            <p:nvPr/>
          </p:nvSpPr>
          <p:spPr>
            <a:xfrm>
              <a:off x="1500210" y="3727405"/>
              <a:ext cx="405765" cy="186055"/>
            </a:xfrm>
            <a:custGeom>
              <a:avLst/>
              <a:gdLst/>
              <a:ahLst/>
              <a:cxnLst/>
              <a:rect l="l" t="t" r="r" b="b"/>
              <a:pathLst>
                <a:path w="405764" h="186054">
                  <a:moveTo>
                    <a:pt x="0" y="0"/>
                  </a:moveTo>
                  <a:lnTo>
                    <a:pt x="405253" y="185874"/>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12" name="object 12"/>
            <p:cNvSpPr/>
            <p:nvPr/>
          </p:nvSpPr>
          <p:spPr>
            <a:xfrm>
              <a:off x="1898904" y="3898979"/>
              <a:ext cx="46355" cy="32384"/>
            </a:xfrm>
            <a:custGeom>
              <a:avLst/>
              <a:gdLst/>
              <a:ahLst/>
              <a:cxnLst/>
              <a:rect l="l" t="t" r="r" b="b"/>
              <a:pathLst>
                <a:path w="46355" h="32385">
                  <a:moveTo>
                    <a:pt x="45848" y="32320"/>
                  </a:moveTo>
                  <a:lnTo>
                    <a:pt x="0" y="28600"/>
                  </a:lnTo>
                  <a:lnTo>
                    <a:pt x="13118" y="0"/>
                  </a:lnTo>
                  <a:lnTo>
                    <a:pt x="45848" y="32320"/>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3" name="object 13"/>
            <p:cNvSpPr/>
            <p:nvPr/>
          </p:nvSpPr>
          <p:spPr>
            <a:xfrm>
              <a:off x="1898904" y="3898979"/>
              <a:ext cx="46355" cy="32384"/>
            </a:xfrm>
            <a:custGeom>
              <a:avLst/>
              <a:gdLst/>
              <a:ahLst/>
              <a:cxnLst/>
              <a:rect l="l" t="t" r="r" b="b"/>
              <a:pathLst>
                <a:path w="46355" h="32385">
                  <a:moveTo>
                    <a:pt x="0" y="28600"/>
                  </a:moveTo>
                  <a:lnTo>
                    <a:pt x="45848" y="32320"/>
                  </a:lnTo>
                  <a:lnTo>
                    <a:pt x="13118" y="0"/>
                  </a:lnTo>
                  <a:lnTo>
                    <a:pt x="0" y="28600"/>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grpSp>
        <p:nvGrpSpPr>
          <p:cNvPr id="14" name="object 14"/>
          <p:cNvGrpSpPr/>
          <p:nvPr/>
        </p:nvGrpSpPr>
        <p:grpSpPr>
          <a:xfrm>
            <a:off x="3576638" y="4478573"/>
            <a:ext cx="922655" cy="372110"/>
            <a:chOff x="3576637" y="3621323"/>
            <a:chExt cx="922655" cy="372110"/>
          </a:xfrm>
        </p:grpSpPr>
        <p:sp>
          <p:nvSpPr>
            <p:cNvPr id="15" name="object 15"/>
            <p:cNvSpPr/>
            <p:nvPr/>
          </p:nvSpPr>
          <p:spPr>
            <a:xfrm>
              <a:off x="3581400" y="3642022"/>
              <a:ext cx="873125" cy="346710"/>
            </a:xfrm>
            <a:custGeom>
              <a:avLst/>
              <a:gdLst/>
              <a:ahLst/>
              <a:cxnLst/>
              <a:rect l="l" t="t" r="r" b="b"/>
              <a:pathLst>
                <a:path w="873125" h="346710">
                  <a:moveTo>
                    <a:pt x="0" y="346129"/>
                  </a:moveTo>
                  <a:lnTo>
                    <a:pt x="872676"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16" name="object 16"/>
            <p:cNvSpPr/>
            <p:nvPr/>
          </p:nvSpPr>
          <p:spPr>
            <a:xfrm>
              <a:off x="4448275" y="3626086"/>
              <a:ext cx="46355" cy="31115"/>
            </a:xfrm>
            <a:custGeom>
              <a:avLst/>
              <a:gdLst/>
              <a:ahLst/>
              <a:cxnLst/>
              <a:rect l="l" t="t" r="r" b="b"/>
              <a:pathLst>
                <a:path w="46354" h="31114">
                  <a:moveTo>
                    <a:pt x="11600" y="30560"/>
                  </a:moveTo>
                  <a:lnTo>
                    <a:pt x="0" y="1311"/>
                  </a:lnTo>
                  <a:lnTo>
                    <a:pt x="45980" y="0"/>
                  </a:lnTo>
                  <a:lnTo>
                    <a:pt x="11600" y="30560"/>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7" name="object 17"/>
            <p:cNvSpPr/>
            <p:nvPr/>
          </p:nvSpPr>
          <p:spPr>
            <a:xfrm>
              <a:off x="4448275" y="3626086"/>
              <a:ext cx="46355" cy="31115"/>
            </a:xfrm>
            <a:custGeom>
              <a:avLst/>
              <a:gdLst/>
              <a:ahLst/>
              <a:cxnLst/>
              <a:rect l="l" t="t" r="r" b="b"/>
              <a:pathLst>
                <a:path w="46354" h="31114">
                  <a:moveTo>
                    <a:pt x="11600" y="30560"/>
                  </a:moveTo>
                  <a:lnTo>
                    <a:pt x="45980" y="0"/>
                  </a:lnTo>
                  <a:lnTo>
                    <a:pt x="0" y="1311"/>
                  </a:lnTo>
                  <a:lnTo>
                    <a:pt x="11600" y="30560"/>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grpSp>
        <p:nvGrpSpPr>
          <p:cNvPr id="18" name="object 18"/>
          <p:cNvGrpSpPr/>
          <p:nvPr/>
        </p:nvGrpSpPr>
        <p:grpSpPr>
          <a:xfrm>
            <a:off x="6160675" y="4205637"/>
            <a:ext cx="1602740" cy="41275"/>
            <a:chOff x="6160675" y="3348386"/>
            <a:chExt cx="1602740" cy="41275"/>
          </a:xfrm>
        </p:grpSpPr>
        <p:sp>
          <p:nvSpPr>
            <p:cNvPr id="19" name="object 19"/>
            <p:cNvSpPr/>
            <p:nvPr/>
          </p:nvSpPr>
          <p:spPr>
            <a:xfrm>
              <a:off x="6160675" y="3368881"/>
              <a:ext cx="1554480" cy="0"/>
            </a:xfrm>
            <a:custGeom>
              <a:avLst/>
              <a:gdLst/>
              <a:ahLst/>
              <a:cxnLst/>
              <a:rect l="l" t="t" r="r" b="b"/>
              <a:pathLst>
                <a:path w="1554479">
                  <a:moveTo>
                    <a:pt x="0" y="0"/>
                  </a:moveTo>
                  <a:lnTo>
                    <a:pt x="1554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20" name="object 20"/>
            <p:cNvSpPr/>
            <p:nvPr/>
          </p:nvSpPr>
          <p:spPr>
            <a:xfrm>
              <a:off x="7715125" y="3353149"/>
              <a:ext cx="43815" cy="31750"/>
            </a:xfrm>
            <a:custGeom>
              <a:avLst/>
              <a:gdLst/>
              <a:ahLst/>
              <a:cxnLst/>
              <a:rect l="l" t="t" r="r" b="b"/>
              <a:pathLst>
                <a:path w="43815" h="31750">
                  <a:moveTo>
                    <a:pt x="0" y="31465"/>
                  </a:moveTo>
                  <a:lnTo>
                    <a:pt x="0" y="0"/>
                  </a:lnTo>
                  <a:lnTo>
                    <a:pt x="43224"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21" name="object 21"/>
            <p:cNvSpPr/>
            <p:nvPr/>
          </p:nvSpPr>
          <p:spPr>
            <a:xfrm>
              <a:off x="7715125" y="335314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22" name="object 22"/>
          <p:cNvSpPr txBox="1"/>
          <p:nvPr/>
        </p:nvSpPr>
        <p:spPr>
          <a:xfrm rot="20220000">
            <a:off x="3636161" y="4708002"/>
            <a:ext cx="809489" cy="127000"/>
          </a:xfrm>
          <a:prstGeom prst="rect">
            <a:avLst/>
          </a:prstGeom>
        </p:spPr>
        <p:txBody>
          <a:bodyPr vert="horz" wrap="square" lIns="0" tIns="0" rIns="0" bIns="0" rtlCol="0">
            <a:spAutoFit/>
          </a:bodyPr>
          <a:lstStyle/>
          <a:p>
            <a:pPr>
              <a:lnSpc>
                <a:spcPts val="1000"/>
              </a:lnSpc>
            </a:pPr>
            <a:r>
              <a:rPr sz="1000" spc="-5" dirty="0">
                <a:solidFill>
                  <a:srgbClr val="313131"/>
                </a:solidFill>
                <a:latin typeface="Verdana"/>
                <a:cs typeface="Verdana"/>
              </a:rPr>
              <a:t>Fak</a:t>
            </a:r>
            <a:r>
              <a:rPr sz="1000" dirty="0">
                <a:solidFill>
                  <a:srgbClr val="313131"/>
                </a:solidFill>
                <a:latin typeface="Verdana"/>
                <a:cs typeface="Verdana"/>
              </a:rPr>
              <a:t>e</a:t>
            </a:r>
            <a:r>
              <a:rPr sz="1000" spc="-5" dirty="0">
                <a:solidFill>
                  <a:srgbClr val="313131"/>
                </a:solidFill>
                <a:latin typeface="Verdana"/>
                <a:cs typeface="Verdana"/>
              </a:rPr>
              <a:t> sample</a:t>
            </a:r>
            <a:endParaRPr sz="1000">
              <a:solidFill>
                <a:prstClr val="black"/>
              </a:solidFill>
              <a:latin typeface="Verdana"/>
              <a:cs typeface="Verdana"/>
            </a:endParaRPr>
          </a:p>
        </p:txBody>
      </p:sp>
      <p:grpSp>
        <p:nvGrpSpPr>
          <p:cNvPr id="23" name="object 23"/>
          <p:cNvGrpSpPr/>
          <p:nvPr/>
        </p:nvGrpSpPr>
        <p:grpSpPr>
          <a:xfrm>
            <a:off x="3587291" y="3560648"/>
            <a:ext cx="916940" cy="386715"/>
            <a:chOff x="3587291" y="2703397"/>
            <a:chExt cx="916940" cy="386715"/>
          </a:xfrm>
        </p:grpSpPr>
        <p:sp>
          <p:nvSpPr>
            <p:cNvPr id="24" name="object 24"/>
            <p:cNvSpPr/>
            <p:nvPr/>
          </p:nvSpPr>
          <p:spPr>
            <a:xfrm>
              <a:off x="3592054" y="2708159"/>
              <a:ext cx="867410" cy="360680"/>
            </a:xfrm>
            <a:custGeom>
              <a:avLst/>
              <a:gdLst/>
              <a:ahLst/>
              <a:cxnLst/>
              <a:rect l="l" t="t" r="r" b="b"/>
              <a:pathLst>
                <a:path w="867410" h="360680">
                  <a:moveTo>
                    <a:pt x="0" y="0"/>
                  </a:moveTo>
                  <a:lnTo>
                    <a:pt x="867030" y="360555"/>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25" name="object 25"/>
            <p:cNvSpPr/>
            <p:nvPr/>
          </p:nvSpPr>
          <p:spPr>
            <a:xfrm>
              <a:off x="4453044" y="3054188"/>
              <a:ext cx="46355" cy="31750"/>
            </a:xfrm>
            <a:custGeom>
              <a:avLst/>
              <a:gdLst/>
              <a:ahLst/>
              <a:cxnLst/>
              <a:rect l="l" t="t" r="r" b="b"/>
              <a:pathLst>
                <a:path w="46354" h="31750">
                  <a:moveTo>
                    <a:pt x="45952" y="31124"/>
                  </a:moveTo>
                  <a:lnTo>
                    <a:pt x="0" y="29053"/>
                  </a:lnTo>
                  <a:lnTo>
                    <a:pt x="12081" y="0"/>
                  </a:lnTo>
                  <a:lnTo>
                    <a:pt x="45952" y="31124"/>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26" name="object 26"/>
            <p:cNvSpPr/>
            <p:nvPr/>
          </p:nvSpPr>
          <p:spPr>
            <a:xfrm>
              <a:off x="4453044" y="3054188"/>
              <a:ext cx="46355" cy="31750"/>
            </a:xfrm>
            <a:custGeom>
              <a:avLst/>
              <a:gdLst/>
              <a:ahLst/>
              <a:cxnLst/>
              <a:rect l="l" t="t" r="r" b="b"/>
              <a:pathLst>
                <a:path w="46354" h="31750">
                  <a:moveTo>
                    <a:pt x="0" y="29053"/>
                  </a:moveTo>
                  <a:lnTo>
                    <a:pt x="45952" y="31124"/>
                  </a:lnTo>
                  <a:lnTo>
                    <a:pt x="12081" y="0"/>
                  </a:lnTo>
                  <a:lnTo>
                    <a:pt x="0" y="29053"/>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27" name="object 27"/>
          <p:cNvSpPr txBox="1"/>
          <p:nvPr/>
        </p:nvSpPr>
        <p:spPr>
          <a:xfrm rot="1320000">
            <a:off x="3679092" y="3590681"/>
            <a:ext cx="785667" cy="127000"/>
          </a:xfrm>
          <a:prstGeom prst="rect">
            <a:avLst/>
          </a:prstGeom>
        </p:spPr>
        <p:txBody>
          <a:bodyPr vert="horz" wrap="square" lIns="0" tIns="0" rIns="0" bIns="0" rtlCol="0">
            <a:spAutoFit/>
          </a:bodyPr>
          <a:lstStyle/>
          <a:p>
            <a:pPr>
              <a:lnSpc>
                <a:spcPts val="1000"/>
              </a:lnSpc>
            </a:pPr>
            <a:r>
              <a:rPr sz="1000" spc="-5" dirty="0">
                <a:solidFill>
                  <a:srgbClr val="313131"/>
                </a:solidFill>
                <a:latin typeface="Verdana"/>
                <a:cs typeface="Verdana"/>
              </a:rPr>
              <a:t>Rea</a:t>
            </a:r>
            <a:r>
              <a:rPr sz="1000" dirty="0">
                <a:solidFill>
                  <a:srgbClr val="313131"/>
                </a:solidFill>
                <a:latin typeface="Verdana"/>
                <a:cs typeface="Verdana"/>
              </a:rPr>
              <a:t>l</a:t>
            </a:r>
            <a:r>
              <a:rPr sz="1000" spc="-10" dirty="0">
                <a:solidFill>
                  <a:srgbClr val="313131"/>
                </a:solidFill>
                <a:latin typeface="Verdana"/>
                <a:cs typeface="Verdana"/>
              </a:rPr>
              <a:t> </a:t>
            </a:r>
            <a:r>
              <a:rPr sz="1000" spc="-5" dirty="0">
                <a:solidFill>
                  <a:srgbClr val="313131"/>
                </a:solidFill>
                <a:latin typeface="Verdana"/>
                <a:cs typeface="Verdana"/>
              </a:rPr>
              <a:t>sample</a:t>
            </a:r>
            <a:endParaRPr sz="1000">
              <a:solidFill>
                <a:prstClr val="black"/>
              </a:solidFill>
              <a:latin typeface="Verdana"/>
              <a:cs typeface="Verdana"/>
            </a:endParaRPr>
          </a:p>
        </p:txBody>
      </p:sp>
      <p:sp>
        <p:nvSpPr>
          <p:cNvPr id="28" name="object 28"/>
          <p:cNvSpPr txBox="1"/>
          <p:nvPr/>
        </p:nvSpPr>
        <p:spPr>
          <a:xfrm>
            <a:off x="7877552" y="4087351"/>
            <a:ext cx="120650" cy="197490"/>
          </a:xfrm>
          <a:prstGeom prst="rect">
            <a:avLst/>
          </a:prstGeom>
        </p:spPr>
        <p:txBody>
          <a:bodyPr vert="horz" wrap="square" lIns="0" tIns="12700" rIns="0" bIns="0" rtlCol="0">
            <a:spAutoFit/>
          </a:bodyPr>
          <a:lstStyle/>
          <a:p>
            <a:pPr marL="12700">
              <a:spcBef>
                <a:spcPts val="100"/>
              </a:spcBef>
            </a:pPr>
            <a:r>
              <a:rPr sz="1200" i="1" dirty="0">
                <a:solidFill>
                  <a:srgbClr val="313131"/>
                </a:solidFill>
                <a:latin typeface="Verdana"/>
                <a:cs typeface="Verdana"/>
              </a:rPr>
              <a:t>p</a:t>
            </a:r>
            <a:endParaRPr sz="1200">
              <a:solidFill>
                <a:prstClr val="black"/>
              </a:solidFill>
              <a:latin typeface="Verdana"/>
              <a:cs typeface="Verdana"/>
            </a:endParaRPr>
          </a:p>
        </p:txBody>
      </p:sp>
      <p:sp>
        <p:nvSpPr>
          <p:cNvPr id="29" name="object 29"/>
          <p:cNvSpPr txBox="1"/>
          <p:nvPr/>
        </p:nvSpPr>
        <p:spPr>
          <a:xfrm>
            <a:off x="6180518" y="3858074"/>
            <a:ext cx="1363980" cy="330200"/>
          </a:xfrm>
          <a:prstGeom prst="rect">
            <a:avLst/>
          </a:prstGeom>
        </p:spPr>
        <p:txBody>
          <a:bodyPr vert="horz" wrap="square" lIns="0" tIns="12700" rIns="0" bIns="0" rtlCol="0">
            <a:spAutoFit/>
          </a:bodyPr>
          <a:lstStyle/>
          <a:p>
            <a:pPr marL="12700">
              <a:spcBef>
                <a:spcPts val="100"/>
              </a:spcBef>
            </a:pPr>
            <a:r>
              <a:rPr sz="1000" spc="-5" dirty="0">
                <a:solidFill>
                  <a:srgbClr val="313131"/>
                </a:solidFill>
                <a:latin typeface="Verdana"/>
                <a:cs typeface="Verdana"/>
              </a:rPr>
              <a:t>Is</a:t>
            </a:r>
            <a:r>
              <a:rPr sz="1000" spc="-30" dirty="0">
                <a:solidFill>
                  <a:srgbClr val="313131"/>
                </a:solidFill>
                <a:latin typeface="Verdana"/>
                <a:cs typeface="Verdana"/>
              </a:rPr>
              <a:t> </a:t>
            </a:r>
            <a:r>
              <a:rPr sz="1000" spc="-5" dirty="0">
                <a:solidFill>
                  <a:srgbClr val="313131"/>
                </a:solidFill>
                <a:latin typeface="Verdana"/>
                <a:cs typeface="Verdana"/>
              </a:rPr>
              <a:t>sample</a:t>
            </a:r>
            <a:r>
              <a:rPr sz="1000" spc="-30" dirty="0">
                <a:solidFill>
                  <a:srgbClr val="313131"/>
                </a:solidFill>
                <a:latin typeface="Verdana"/>
                <a:cs typeface="Verdana"/>
              </a:rPr>
              <a:t> </a:t>
            </a:r>
            <a:r>
              <a:rPr sz="1000" spc="-5" dirty="0">
                <a:solidFill>
                  <a:srgbClr val="313131"/>
                </a:solidFill>
                <a:latin typeface="Verdana"/>
                <a:cs typeface="Verdana"/>
              </a:rPr>
              <a:t>real,</a:t>
            </a:r>
            <a:r>
              <a:rPr sz="1000" spc="-30" dirty="0">
                <a:solidFill>
                  <a:srgbClr val="313131"/>
                </a:solidFill>
                <a:latin typeface="Verdana"/>
                <a:cs typeface="Verdana"/>
              </a:rPr>
              <a:t> </a:t>
            </a:r>
            <a:r>
              <a:rPr sz="1000" spc="-5" dirty="0">
                <a:solidFill>
                  <a:srgbClr val="313131"/>
                </a:solidFill>
                <a:latin typeface="Verdana"/>
                <a:cs typeface="Verdana"/>
              </a:rPr>
              <a:t>given</a:t>
            </a:r>
            <a:endParaRPr sz="1000">
              <a:solidFill>
                <a:prstClr val="black"/>
              </a:solidFill>
              <a:latin typeface="Verdana"/>
              <a:cs typeface="Verdana"/>
            </a:endParaRPr>
          </a:p>
          <a:p>
            <a:pPr marL="12700"/>
            <a:r>
              <a:rPr sz="1000" b="1" i="1" spc="-5" dirty="0">
                <a:solidFill>
                  <a:srgbClr val="313131"/>
                </a:solidFill>
                <a:latin typeface="Verdana"/>
                <a:cs typeface="Verdana"/>
              </a:rPr>
              <a:t>y</a:t>
            </a:r>
            <a:r>
              <a:rPr sz="1000" spc="-5" dirty="0">
                <a:solidFill>
                  <a:srgbClr val="313131"/>
                </a:solidFill>
                <a:latin typeface="Verdana"/>
                <a:cs typeface="Verdana"/>
              </a:rPr>
              <a:t>?</a:t>
            </a:r>
            <a:endParaRPr sz="1000">
              <a:solidFill>
                <a:prstClr val="black"/>
              </a:solidFill>
              <a:latin typeface="Verdana"/>
              <a:cs typeface="Verdana"/>
            </a:endParaRPr>
          </a:p>
        </p:txBody>
      </p:sp>
      <p:grpSp>
        <p:nvGrpSpPr>
          <p:cNvPr id="30" name="object 30"/>
          <p:cNvGrpSpPr/>
          <p:nvPr/>
        </p:nvGrpSpPr>
        <p:grpSpPr>
          <a:xfrm>
            <a:off x="1475843" y="5004810"/>
            <a:ext cx="473075" cy="148590"/>
            <a:chOff x="1475842" y="4147560"/>
            <a:chExt cx="473075" cy="148590"/>
          </a:xfrm>
        </p:grpSpPr>
        <p:sp>
          <p:nvSpPr>
            <p:cNvPr id="31" name="object 31"/>
            <p:cNvSpPr/>
            <p:nvPr/>
          </p:nvSpPr>
          <p:spPr>
            <a:xfrm>
              <a:off x="1480604" y="4167422"/>
              <a:ext cx="422275" cy="123825"/>
            </a:xfrm>
            <a:custGeom>
              <a:avLst/>
              <a:gdLst/>
              <a:ahLst/>
              <a:cxnLst/>
              <a:rect l="l" t="t" r="r" b="b"/>
              <a:pathLst>
                <a:path w="422275" h="123825">
                  <a:moveTo>
                    <a:pt x="0" y="123448"/>
                  </a:moveTo>
                  <a:lnTo>
                    <a:pt x="421850"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32" name="object 32"/>
            <p:cNvSpPr/>
            <p:nvPr/>
          </p:nvSpPr>
          <p:spPr>
            <a:xfrm>
              <a:off x="1898036" y="4152322"/>
              <a:ext cx="46355" cy="30480"/>
            </a:xfrm>
            <a:custGeom>
              <a:avLst/>
              <a:gdLst/>
              <a:ahLst/>
              <a:cxnLst/>
              <a:rect l="l" t="t" r="r" b="b"/>
              <a:pathLst>
                <a:path w="46355" h="30479">
                  <a:moveTo>
                    <a:pt x="8837" y="30198"/>
                  </a:moveTo>
                  <a:lnTo>
                    <a:pt x="0" y="0"/>
                  </a:lnTo>
                  <a:lnTo>
                    <a:pt x="45904" y="2959"/>
                  </a:lnTo>
                  <a:lnTo>
                    <a:pt x="8837" y="30198"/>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33" name="object 33"/>
            <p:cNvSpPr/>
            <p:nvPr/>
          </p:nvSpPr>
          <p:spPr>
            <a:xfrm>
              <a:off x="1898036" y="4152322"/>
              <a:ext cx="46355" cy="30480"/>
            </a:xfrm>
            <a:custGeom>
              <a:avLst/>
              <a:gdLst/>
              <a:ahLst/>
              <a:cxnLst/>
              <a:rect l="l" t="t" r="r" b="b"/>
              <a:pathLst>
                <a:path w="46355" h="30479">
                  <a:moveTo>
                    <a:pt x="8837" y="30198"/>
                  </a:moveTo>
                  <a:lnTo>
                    <a:pt x="45904" y="2959"/>
                  </a:lnTo>
                  <a:lnTo>
                    <a:pt x="0" y="0"/>
                  </a:lnTo>
                  <a:lnTo>
                    <a:pt x="8837" y="30198"/>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34" name="object 34"/>
          <p:cNvSpPr txBox="1"/>
          <p:nvPr/>
        </p:nvSpPr>
        <p:spPr>
          <a:xfrm>
            <a:off x="1289655" y="5027844"/>
            <a:ext cx="125095" cy="197490"/>
          </a:xfrm>
          <a:prstGeom prst="rect">
            <a:avLst/>
          </a:prstGeom>
        </p:spPr>
        <p:txBody>
          <a:bodyPr vert="horz" wrap="square" lIns="0" tIns="12700" rIns="0" bIns="0" rtlCol="0">
            <a:spAutoFit/>
          </a:bodyPr>
          <a:lstStyle/>
          <a:p>
            <a:pPr marL="12700">
              <a:spcBef>
                <a:spcPts val="100"/>
              </a:spcBef>
            </a:pPr>
            <a:r>
              <a:rPr sz="1200" b="1" i="1" dirty="0">
                <a:solidFill>
                  <a:srgbClr val="313131"/>
                </a:solidFill>
                <a:latin typeface="Verdana"/>
                <a:cs typeface="Verdana"/>
              </a:rPr>
              <a:t>y</a:t>
            </a:r>
            <a:endParaRPr sz="1200">
              <a:solidFill>
                <a:prstClr val="black"/>
              </a:solidFill>
              <a:latin typeface="Verdana"/>
              <a:cs typeface="Verdana"/>
            </a:endParaRPr>
          </a:p>
        </p:txBody>
      </p:sp>
      <p:sp>
        <p:nvSpPr>
          <p:cNvPr id="35" name="object 35"/>
          <p:cNvSpPr/>
          <p:nvPr/>
        </p:nvSpPr>
        <p:spPr>
          <a:xfrm>
            <a:off x="3577002" y="3839368"/>
            <a:ext cx="261620" cy="685800"/>
          </a:xfrm>
          <a:custGeom>
            <a:avLst/>
            <a:gdLst/>
            <a:ahLst/>
            <a:cxnLst/>
            <a:rect l="l" t="t" r="r" b="b"/>
            <a:pathLst>
              <a:path w="261620" h="685800">
                <a:moveTo>
                  <a:pt x="217998" y="685799"/>
                </a:moveTo>
                <a:lnTo>
                  <a:pt x="43600" y="685799"/>
                </a:lnTo>
                <a:lnTo>
                  <a:pt x="26629" y="682373"/>
                </a:lnTo>
                <a:lnTo>
                  <a:pt x="12770" y="673029"/>
                </a:lnTo>
                <a:lnTo>
                  <a:pt x="3426" y="659170"/>
                </a:lnTo>
                <a:lnTo>
                  <a:pt x="0" y="642198"/>
                </a:lnTo>
                <a:lnTo>
                  <a:pt x="0" y="43600"/>
                </a:lnTo>
                <a:lnTo>
                  <a:pt x="3426" y="26629"/>
                </a:lnTo>
                <a:lnTo>
                  <a:pt x="12770" y="12770"/>
                </a:lnTo>
                <a:lnTo>
                  <a:pt x="26629" y="3426"/>
                </a:lnTo>
                <a:lnTo>
                  <a:pt x="43600" y="0"/>
                </a:lnTo>
                <a:lnTo>
                  <a:pt x="217998" y="0"/>
                </a:lnTo>
                <a:lnTo>
                  <a:pt x="254274" y="19410"/>
                </a:lnTo>
                <a:lnTo>
                  <a:pt x="261599" y="43600"/>
                </a:lnTo>
                <a:lnTo>
                  <a:pt x="261599" y="642198"/>
                </a:lnTo>
                <a:lnTo>
                  <a:pt x="258173" y="659170"/>
                </a:lnTo>
                <a:lnTo>
                  <a:pt x="248829" y="673029"/>
                </a:lnTo>
                <a:lnTo>
                  <a:pt x="234970" y="682373"/>
                </a:lnTo>
                <a:lnTo>
                  <a:pt x="217998" y="6857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6" name="object 36"/>
          <p:cNvSpPr txBox="1"/>
          <p:nvPr/>
        </p:nvSpPr>
        <p:spPr>
          <a:xfrm>
            <a:off x="3681849" y="4072985"/>
            <a:ext cx="125095" cy="197490"/>
          </a:xfrm>
          <a:prstGeom prst="rect">
            <a:avLst/>
          </a:prstGeom>
        </p:spPr>
        <p:txBody>
          <a:bodyPr vert="horz" wrap="square" lIns="0" tIns="12700" rIns="0" bIns="0" rtlCol="0">
            <a:spAutoFit/>
          </a:bodyPr>
          <a:lstStyle/>
          <a:p>
            <a:pPr marL="12700">
              <a:spcBef>
                <a:spcPts val="100"/>
              </a:spcBef>
            </a:pPr>
            <a:r>
              <a:rPr sz="1200" b="1" i="1" dirty="0">
                <a:solidFill>
                  <a:srgbClr val="313131"/>
                </a:solidFill>
                <a:latin typeface="Verdana"/>
                <a:cs typeface="Verdana"/>
              </a:rPr>
              <a:t>y</a:t>
            </a:r>
            <a:endParaRPr sz="1200">
              <a:solidFill>
                <a:prstClr val="black"/>
              </a:solidFill>
              <a:latin typeface="Verdana"/>
              <a:cs typeface="Verdana"/>
            </a:endParaRPr>
          </a:p>
        </p:txBody>
      </p:sp>
      <p:grpSp>
        <p:nvGrpSpPr>
          <p:cNvPr id="37" name="object 37"/>
          <p:cNvGrpSpPr/>
          <p:nvPr/>
        </p:nvGrpSpPr>
        <p:grpSpPr>
          <a:xfrm>
            <a:off x="3832633" y="4174976"/>
            <a:ext cx="661035" cy="41275"/>
            <a:chOff x="3832632" y="3317725"/>
            <a:chExt cx="661035" cy="41275"/>
          </a:xfrm>
        </p:grpSpPr>
        <p:sp>
          <p:nvSpPr>
            <p:cNvPr id="38" name="object 38"/>
            <p:cNvSpPr/>
            <p:nvPr/>
          </p:nvSpPr>
          <p:spPr>
            <a:xfrm>
              <a:off x="3837394" y="3338220"/>
              <a:ext cx="608330" cy="8255"/>
            </a:xfrm>
            <a:custGeom>
              <a:avLst/>
              <a:gdLst/>
              <a:ahLst/>
              <a:cxnLst/>
              <a:rect l="l" t="t" r="r" b="b"/>
              <a:pathLst>
                <a:path w="608329" h="8254">
                  <a:moveTo>
                    <a:pt x="0" y="7677"/>
                  </a:moveTo>
                  <a:lnTo>
                    <a:pt x="607954"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39" name="object 39"/>
            <p:cNvSpPr/>
            <p:nvPr/>
          </p:nvSpPr>
          <p:spPr>
            <a:xfrm>
              <a:off x="4445150" y="3322488"/>
              <a:ext cx="43815" cy="31750"/>
            </a:xfrm>
            <a:custGeom>
              <a:avLst/>
              <a:gdLst/>
              <a:ahLst/>
              <a:cxnLst/>
              <a:rect l="l" t="t" r="r" b="b"/>
              <a:pathLst>
                <a:path w="43814" h="31750">
                  <a:moveTo>
                    <a:pt x="397" y="31462"/>
                  </a:moveTo>
                  <a:lnTo>
                    <a:pt x="0" y="0"/>
                  </a:lnTo>
                  <a:lnTo>
                    <a:pt x="43420" y="15185"/>
                  </a:lnTo>
                  <a:lnTo>
                    <a:pt x="397" y="31462"/>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40" name="object 40"/>
            <p:cNvSpPr/>
            <p:nvPr/>
          </p:nvSpPr>
          <p:spPr>
            <a:xfrm>
              <a:off x="4445150" y="3322488"/>
              <a:ext cx="43815" cy="31750"/>
            </a:xfrm>
            <a:custGeom>
              <a:avLst/>
              <a:gdLst/>
              <a:ahLst/>
              <a:cxnLst/>
              <a:rect l="l" t="t" r="r" b="b"/>
              <a:pathLst>
                <a:path w="43814" h="31750">
                  <a:moveTo>
                    <a:pt x="397" y="31462"/>
                  </a:moveTo>
                  <a:lnTo>
                    <a:pt x="43420" y="15185"/>
                  </a:lnTo>
                  <a:lnTo>
                    <a:pt x="0" y="0"/>
                  </a:lnTo>
                  <a:lnTo>
                    <a:pt x="397" y="31462"/>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41" name="object 41"/>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44" name="Picture 2" descr="E:\NIET\Project\xLogo11.png.pagespeed.ic.pydHLuCQEZ.png">
            <a:extLst>
              <a:ext uri="{FF2B5EF4-FFF2-40B4-BE49-F238E27FC236}">
                <a16:creationId xmlns:a16="http://schemas.microsoft.com/office/drawing/2014/main" id="{32D8A672-E140-2997-93FB-6ABBD91F513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45" name="Title 1">
            <a:extLst>
              <a:ext uri="{FF2B5EF4-FFF2-40B4-BE49-F238E27FC236}">
                <a16:creationId xmlns:a16="http://schemas.microsoft.com/office/drawing/2014/main" id="{E0DFD152-70E2-DA38-E534-8024AD79676F}"/>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5084763" cy="330200"/>
          </a:xfrm>
          <a:prstGeom prst="rect">
            <a:avLst/>
          </a:prstGeom>
        </p:spPr>
        <p:txBody>
          <a:bodyPr vert="horz" wrap="square" lIns="0" tIns="12700" rIns="0" bIns="0" rtlCol="0">
            <a:spAutoFit/>
          </a:bodyPr>
          <a:lstStyle/>
          <a:p>
            <a:pPr marL="38100">
              <a:spcBef>
                <a:spcPts val="100"/>
              </a:spcBef>
            </a:pPr>
            <a:r>
              <a:rPr spc="-5" dirty="0"/>
              <a:t>Conditional</a:t>
            </a:r>
            <a:r>
              <a:rPr spc="-15" dirty="0"/>
              <a:t> </a:t>
            </a:r>
            <a:r>
              <a:rPr spc="-5" dirty="0"/>
              <a:t>GANs</a:t>
            </a:r>
            <a:r>
              <a:rPr spc="-10" dirty="0"/>
              <a:t> </a:t>
            </a:r>
            <a:r>
              <a:rPr spc="-5" dirty="0"/>
              <a:t>(CGAN)</a:t>
            </a:r>
            <a:r>
              <a:rPr dirty="0"/>
              <a:t> </a:t>
            </a:r>
            <a:r>
              <a:rPr sz="1950" spc="15" baseline="32051" dirty="0"/>
              <a:t>(</a:t>
            </a:r>
            <a:r>
              <a:rPr sz="1950" i="1" spc="15" baseline="32051" dirty="0"/>
              <a:t>Mirza</a:t>
            </a:r>
            <a:r>
              <a:rPr sz="1950" i="1" baseline="32051" dirty="0"/>
              <a:t> </a:t>
            </a:r>
            <a:r>
              <a:rPr sz="1950" i="1" spc="15" baseline="32051" dirty="0"/>
              <a:t>et</a:t>
            </a:r>
            <a:r>
              <a:rPr sz="1950" i="1" baseline="32051" dirty="0"/>
              <a:t> </a:t>
            </a:r>
            <a:r>
              <a:rPr sz="1950" i="1" spc="7" baseline="32051" dirty="0"/>
              <a:t>al.,</a:t>
            </a:r>
            <a:r>
              <a:rPr sz="1950" i="1" baseline="32051" dirty="0"/>
              <a:t> </a:t>
            </a:r>
            <a:r>
              <a:rPr sz="1950" i="1" spc="30" baseline="32051" dirty="0"/>
              <a:t>2014</a:t>
            </a:r>
            <a:r>
              <a:rPr sz="1950" spc="30" baseline="32051" dirty="0"/>
              <a:t>)</a:t>
            </a:r>
            <a:endParaRPr sz="1950" baseline="32051" dirty="0"/>
          </a:p>
        </p:txBody>
      </p:sp>
      <p:grpSp>
        <p:nvGrpSpPr>
          <p:cNvPr id="3" name="object 3"/>
          <p:cNvGrpSpPr/>
          <p:nvPr/>
        </p:nvGrpSpPr>
        <p:grpSpPr>
          <a:xfrm>
            <a:off x="1243912" y="2660307"/>
            <a:ext cx="6104255" cy="1828800"/>
            <a:chOff x="1243911" y="1803057"/>
            <a:chExt cx="6104255" cy="1828800"/>
          </a:xfrm>
        </p:grpSpPr>
        <p:pic>
          <p:nvPicPr>
            <p:cNvPr id="4" name="object 4"/>
            <p:cNvPicPr/>
            <p:nvPr/>
          </p:nvPicPr>
          <p:blipFill>
            <a:blip r:embed="rId2" cstate="print"/>
            <a:stretch>
              <a:fillRect/>
            </a:stretch>
          </p:blipFill>
          <p:spPr>
            <a:xfrm>
              <a:off x="1496568" y="1803057"/>
              <a:ext cx="5851260" cy="1828209"/>
            </a:xfrm>
            <a:prstGeom prst="rect">
              <a:avLst/>
            </a:prstGeom>
          </p:spPr>
        </p:pic>
        <p:sp>
          <p:nvSpPr>
            <p:cNvPr id="5" name="object 5"/>
            <p:cNvSpPr/>
            <p:nvPr/>
          </p:nvSpPr>
          <p:spPr>
            <a:xfrm>
              <a:off x="1249433" y="2755040"/>
              <a:ext cx="171450" cy="0"/>
            </a:xfrm>
            <a:custGeom>
              <a:avLst/>
              <a:gdLst/>
              <a:ahLst/>
              <a:cxnLst/>
              <a:rect l="l" t="t" r="r" b="b"/>
              <a:pathLst>
                <a:path w="171450">
                  <a:moveTo>
                    <a:pt x="0" y="0"/>
                  </a:moveTo>
                  <a:lnTo>
                    <a:pt x="171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6" name="object 6"/>
            <p:cNvSpPr/>
            <p:nvPr/>
          </p:nvSpPr>
          <p:spPr>
            <a:xfrm>
              <a:off x="1420883" y="2739307"/>
              <a:ext cx="43815" cy="31750"/>
            </a:xfrm>
            <a:custGeom>
              <a:avLst/>
              <a:gdLst/>
              <a:ahLst/>
              <a:cxnLst/>
              <a:rect l="l" t="t" r="r" b="b"/>
              <a:pathLst>
                <a:path w="43815" h="31750">
                  <a:moveTo>
                    <a:pt x="0" y="31465"/>
                  </a:moveTo>
                  <a:lnTo>
                    <a:pt x="0" y="0"/>
                  </a:lnTo>
                  <a:lnTo>
                    <a:pt x="43225"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7" name="object 7"/>
            <p:cNvSpPr/>
            <p:nvPr/>
          </p:nvSpPr>
          <p:spPr>
            <a:xfrm>
              <a:off x="1420883" y="273930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8" name="object 8"/>
            <p:cNvSpPr/>
            <p:nvPr/>
          </p:nvSpPr>
          <p:spPr>
            <a:xfrm>
              <a:off x="1243911" y="3333750"/>
              <a:ext cx="171450" cy="0"/>
            </a:xfrm>
            <a:custGeom>
              <a:avLst/>
              <a:gdLst/>
              <a:ahLst/>
              <a:cxnLst/>
              <a:rect l="l" t="t" r="r" b="b"/>
              <a:pathLst>
                <a:path w="171450">
                  <a:moveTo>
                    <a:pt x="0" y="0"/>
                  </a:moveTo>
                  <a:lnTo>
                    <a:pt x="171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9" name="object 9"/>
            <p:cNvSpPr/>
            <p:nvPr/>
          </p:nvSpPr>
          <p:spPr>
            <a:xfrm>
              <a:off x="1415361" y="3318017"/>
              <a:ext cx="43815" cy="31750"/>
            </a:xfrm>
            <a:custGeom>
              <a:avLst/>
              <a:gdLst/>
              <a:ahLst/>
              <a:cxnLst/>
              <a:rect l="l" t="t" r="r" b="b"/>
              <a:pathLst>
                <a:path w="43815" h="31750">
                  <a:moveTo>
                    <a:pt x="0" y="31465"/>
                  </a:moveTo>
                  <a:lnTo>
                    <a:pt x="0" y="0"/>
                  </a:lnTo>
                  <a:lnTo>
                    <a:pt x="43225"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0" name="object 10"/>
            <p:cNvSpPr/>
            <p:nvPr/>
          </p:nvSpPr>
          <p:spPr>
            <a:xfrm>
              <a:off x="1415361" y="331801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grpSp>
      <p:sp>
        <p:nvSpPr>
          <p:cNvPr id="11" name="object 11"/>
          <p:cNvSpPr txBox="1"/>
          <p:nvPr/>
        </p:nvSpPr>
        <p:spPr>
          <a:xfrm>
            <a:off x="4038258" y="4528642"/>
            <a:ext cx="814069" cy="135935"/>
          </a:xfrm>
          <a:prstGeom prst="rect">
            <a:avLst/>
          </a:prstGeom>
        </p:spPr>
        <p:txBody>
          <a:bodyPr vert="horz" wrap="square" lIns="0" tIns="12700" rIns="0" bIns="0" rtlCol="0">
            <a:spAutoFit/>
          </a:bodyPr>
          <a:lstStyle/>
          <a:p>
            <a:pPr marL="12700">
              <a:spcBef>
                <a:spcPts val="100"/>
              </a:spcBef>
            </a:pPr>
            <a:r>
              <a:rPr sz="800" i="1" spc="-5" dirty="0">
                <a:solidFill>
                  <a:srgbClr val="313131"/>
                </a:solidFill>
                <a:latin typeface="Verdana"/>
                <a:cs typeface="Verdana"/>
              </a:rPr>
              <a:t>Gauthier,</a:t>
            </a:r>
            <a:r>
              <a:rPr sz="800" i="1" spc="65" dirty="0">
                <a:solidFill>
                  <a:srgbClr val="313131"/>
                </a:solidFill>
                <a:latin typeface="Verdana"/>
                <a:cs typeface="Verdana"/>
              </a:rPr>
              <a:t> </a:t>
            </a:r>
            <a:r>
              <a:rPr sz="800" i="1" spc="-5" dirty="0">
                <a:solidFill>
                  <a:srgbClr val="313131"/>
                </a:solidFill>
                <a:latin typeface="Verdana"/>
                <a:cs typeface="Verdana"/>
              </a:rPr>
              <a:t>2015</a:t>
            </a:r>
            <a:endParaRPr sz="800">
              <a:solidFill>
                <a:prstClr val="black"/>
              </a:solidFill>
              <a:latin typeface="Verdana"/>
              <a:cs typeface="Verdana"/>
            </a:endParaRPr>
          </a:p>
        </p:txBody>
      </p:sp>
      <p:sp>
        <p:nvSpPr>
          <p:cNvPr id="12" name="object 12"/>
          <p:cNvSpPr txBox="1"/>
          <p:nvPr/>
        </p:nvSpPr>
        <p:spPr>
          <a:xfrm>
            <a:off x="63500" y="3502426"/>
            <a:ext cx="1150620" cy="766445"/>
          </a:xfrm>
          <a:prstGeom prst="rect">
            <a:avLst/>
          </a:prstGeom>
        </p:spPr>
        <p:txBody>
          <a:bodyPr vert="horz" wrap="square" lIns="0" tIns="12700" rIns="0" bIns="0" rtlCol="0">
            <a:spAutoFit/>
          </a:bodyPr>
          <a:lstStyle/>
          <a:p>
            <a:pPr marR="5080" algn="r">
              <a:spcBef>
                <a:spcPts val="100"/>
              </a:spcBef>
            </a:pPr>
            <a:r>
              <a:rPr sz="1100" i="1" dirty="0">
                <a:solidFill>
                  <a:srgbClr val="313131"/>
                </a:solidFill>
                <a:latin typeface="Verdana"/>
                <a:cs typeface="Verdana"/>
              </a:rPr>
              <a:t>y</a:t>
            </a:r>
            <a:r>
              <a:rPr sz="1100" i="1" spc="-55" dirty="0">
                <a:solidFill>
                  <a:srgbClr val="313131"/>
                </a:solidFill>
                <a:latin typeface="Verdana"/>
                <a:cs typeface="Verdana"/>
              </a:rPr>
              <a:t> </a:t>
            </a:r>
            <a:r>
              <a:rPr sz="1100" dirty="0">
                <a:solidFill>
                  <a:srgbClr val="313131"/>
                </a:solidFill>
                <a:latin typeface="Verdana"/>
                <a:cs typeface="Verdana"/>
              </a:rPr>
              <a:t>=</a:t>
            </a:r>
            <a:r>
              <a:rPr sz="1100" spc="-55" dirty="0">
                <a:solidFill>
                  <a:srgbClr val="313131"/>
                </a:solidFill>
                <a:latin typeface="Verdana"/>
                <a:cs typeface="Verdana"/>
              </a:rPr>
              <a:t> </a:t>
            </a:r>
            <a:r>
              <a:rPr sz="1100" spc="-5" dirty="0">
                <a:solidFill>
                  <a:srgbClr val="313131"/>
                </a:solidFill>
                <a:latin typeface="Verdana"/>
                <a:cs typeface="Verdana"/>
              </a:rPr>
              <a:t>Senior</a:t>
            </a:r>
            <a:endParaRPr sz="1100">
              <a:solidFill>
                <a:prstClr val="black"/>
              </a:solidFill>
              <a:latin typeface="Verdana"/>
              <a:cs typeface="Verdana"/>
            </a:endParaRPr>
          </a:p>
          <a:p>
            <a:endParaRPr sz="1300">
              <a:solidFill>
                <a:prstClr val="black"/>
              </a:solidFill>
              <a:latin typeface="Verdana"/>
              <a:cs typeface="Verdana"/>
            </a:endParaRPr>
          </a:p>
          <a:p>
            <a:pPr>
              <a:spcBef>
                <a:spcPts val="30"/>
              </a:spcBef>
            </a:pPr>
            <a:endParaRPr sz="1300">
              <a:solidFill>
                <a:prstClr val="black"/>
              </a:solidFill>
              <a:latin typeface="Verdana"/>
              <a:cs typeface="Verdana"/>
            </a:endParaRPr>
          </a:p>
          <a:p>
            <a:pPr marR="10160" algn="r">
              <a:spcBef>
                <a:spcPts val="5"/>
              </a:spcBef>
            </a:pPr>
            <a:r>
              <a:rPr sz="1100" i="1" dirty="0">
                <a:solidFill>
                  <a:srgbClr val="313131"/>
                </a:solidFill>
                <a:latin typeface="Verdana"/>
                <a:cs typeface="Verdana"/>
              </a:rPr>
              <a:t>y</a:t>
            </a:r>
            <a:r>
              <a:rPr sz="1100" i="1" spc="-40" dirty="0">
                <a:solidFill>
                  <a:srgbClr val="313131"/>
                </a:solidFill>
                <a:latin typeface="Verdana"/>
                <a:cs typeface="Verdana"/>
              </a:rPr>
              <a:t> </a:t>
            </a:r>
            <a:r>
              <a:rPr sz="1100" dirty="0">
                <a:solidFill>
                  <a:srgbClr val="313131"/>
                </a:solidFill>
                <a:latin typeface="Verdana"/>
                <a:cs typeface="Verdana"/>
              </a:rPr>
              <a:t>=</a:t>
            </a:r>
            <a:r>
              <a:rPr sz="1100" spc="-35" dirty="0">
                <a:solidFill>
                  <a:srgbClr val="313131"/>
                </a:solidFill>
                <a:latin typeface="Verdana"/>
                <a:cs typeface="Verdana"/>
              </a:rPr>
              <a:t> </a:t>
            </a:r>
            <a:r>
              <a:rPr sz="1100" spc="-5" dirty="0">
                <a:solidFill>
                  <a:srgbClr val="313131"/>
                </a:solidFill>
                <a:latin typeface="Verdana"/>
                <a:cs typeface="Verdana"/>
              </a:rPr>
              <a:t>Mouth</a:t>
            </a:r>
            <a:r>
              <a:rPr sz="1100" spc="-35" dirty="0">
                <a:solidFill>
                  <a:srgbClr val="313131"/>
                </a:solidFill>
                <a:latin typeface="Verdana"/>
                <a:cs typeface="Verdana"/>
              </a:rPr>
              <a:t> </a:t>
            </a:r>
            <a:r>
              <a:rPr sz="1100" spc="-5" dirty="0">
                <a:solidFill>
                  <a:srgbClr val="313131"/>
                </a:solidFill>
                <a:latin typeface="Verdana"/>
                <a:cs typeface="Verdana"/>
              </a:rPr>
              <a:t>open</a:t>
            </a:r>
            <a:endParaRPr sz="1100">
              <a:solidFill>
                <a:prstClr val="black"/>
              </a:solidFill>
              <a:latin typeface="Verdana"/>
              <a:cs typeface="Verdana"/>
            </a:endParaRPr>
          </a:p>
        </p:txBody>
      </p:sp>
      <p:sp>
        <p:nvSpPr>
          <p:cNvPr id="13" name="object 1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6" name="Picture 2" descr="E:\NIET\Project\xLogo11.png.pagespeed.ic.pydHLuCQEZ.png">
            <a:extLst>
              <a:ext uri="{FF2B5EF4-FFF2-40B4-BE49-F238E27FC236}">
                <a16:creationId xmlns:a16="http://schemas.microsoft.com/office/drawing/2014/main" id="{38EF68E7-55F1-3B46-C303-E6F0BEB87EA1}"/>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7" name="Title 1">
            <a:extLst>
              <a:ext uri="{FF2B5EF4-FFF2-40B4-BE49-F238E27FC236}">
                <a16:creationId xmlns:a16="http://schemas.microsoft.com/office/drawing/2014/main" id="{9C6B6AC2-6914-72BC-3B8A-9536D6038831}"/>
              </a:ext>
            </a:extLst>
          </p:cNvPr>
          <p:cNvSpPr txBox="1">
            <a:spLocks/>
          </p:cNvSpPr>
          <p:nvPr/>
        </p:nvSpPr>
        <p:spPr>
          <a:xfrm>
            <a:off x="137160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Conditional GANs (CGAN)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5084763" cy="330200"/>
          </a:xfrm>
          <a:prstGeom prst="rect">
            <a:avLst/>
          </a:prstGeom>
        </p:spPr>
        <p:txBody>
          <a:bodyPr vert="horz" wrap="square" lIns="0" tIns="12700" rIns="0" bIns="0" rtlCol="0">
            <a:spAutoFit/>
          </a:bodyPr>
          <a:lstStyle/>
          <a:p>
            <a:pPr marL="38100">
              <a:spcBef>
                <a:spcPts val="100"/>
              </a:spcBef>
            </a:pPr>
            <a:r>
              <a:rPr spc="-5" dirty="0"/>
              <a:t>Conditional</a:t>
            </a:r>
            <a:r>
              <a:rPr spc="-15" dirty="0"/>
              <a:t> </a:t>
            </a:r>
            <a:r>
              <a:rPr spc="-5" dirty="0"/>
              <a:t>GANs</a:t>
            </a:r>
            <a:r>
              <a:rPr spc="-10" dirty="0"/>
              <a:t> </a:t>
            </a:r>
            <a:r>
              <a:rPr spc="-5" dirty="0"/>
              <a:t>(CGAN)</a:t>
            </a:r>
            <a:r>
              <a:rPr dirty="0"/>
              <a:t> </a:t>
            </a:r>
            <a:r>
              <a:rPr sz="1950" spc="15" baseline="32051" dirty="0"/>
              <a:t>(</a:t>
            </a:r>
            <a:r>
              <a:rPr sz="1950" i="1" spc="15" baseline="32051" dirty="0"/>
              <a:t>Mirza</a:t>
            </a:r>
            <a:r>
              <a:rPr sz="1950" i="1" baseline="32051" dirty="0"/>
              <a:t> </a:t>
            </a:r>
            <a:r>
              <a:rPr sz="1950" i="1" spc="15" baseline="32051" dirty="0"/>
              <a:t>et</a:t>
            </a:r>
            <a:r>
              <a:rPr sz="1950" i="1" baseline="32051" dirty="0"/>
              <a:t> </a:t>
            </a:r>
            <a:r>
              <a:rPr sz="1950" i="1" spc="7" baseline="32051" dirty="0"/>
              <a:t>al.,</a:t>
            </a:r>
            <a:r>
              <a:rPr sz="1950" i="1" baseline="32051" dirty="0"/>
              <a:t> </a:t>
            </a:r>
            <a:r>
              <a:rPr sz="1950" i="1" spc="30" baseline="32051" dirty="0"/>
              <a:t>2014</a:t>
            </a:r>
            <a:r>
              <a:rPr sz="1950" spc="30" baseline="32051" dirty="0"/>
              <a:t>)</a:t>
            </a:r>
            <a:endParaRPr sz="1950" baseline="32051"/>
          </a:p>
        </p:txBody>
      </p:sp>
      <p:grpSp>
        <p:nvGrpSpPr>
          <p:cNvPr id="3" name="object 3"/>
          <p:cNvGrpSpPr/>
          <p:nvPr/>
        </p:nvGrpSpPr>
        <p:grpSpPr>
          <a:xfrm>
            <a:off x="1243912" y="2660307"/>
            <a:ext cx="6124575" cy="1828800"/>
            <a:chOff x="1243911" y="1803057"/>
            <a:chExt cx="6124575" cy="1828800"/>
          </a:xfrm>
        </p:grpSpPr>
        <p:pic>
          <p:nvPicPr>
            <p:cNvPr id="4" name="object 4"/>
            <p:cNvPicPr/>
            <p:nvPr/>
          </p:nvPicPr>
          <p:blipFill>
            <a:blip r:embed="rId2" cstate="print"/>
            <a:stretch>
              <a:fillRect/>
            </a:stretch>
          </p:blipFill>
          <p:spPr>
            <a:xfrm>
              <a:off x="1496568" y="1803057"/>
              <a:ext cx="5851260" cy="1828209"/>
            </a:xfrm>
            <a:prstGeom prst="rect">
              <a:avLst/>
            </a:prstGeom>
          </p:spPr>
        </p:pic>
        <p:sp>
          <p:nvSpPr>
            <p:cNvPr id="5" name="object 5"/>
            <p:cNvSpPr/>
            <p:nvPr/>
          </p:nvSpPr>
          <p:spPr>
            <a:xfrm>
              <a:off x="1249433" y="2755040"/>
              <a:ext cx="171450" cy="0"/>
            </a:xfrm>
            <a:custGeom>
              <a:avLst/>
              <a:gdLst/>
              <a:ahLst/>
              <a:cxnLst/>
              <a:rect l="l" t="t" r="r" b="b"/>
              <a:pathLst>
                <a:path w="171450">
                  <a:moveTo>
                    <a:pt x="0" y="0"/>
                  </a:moveTo>
                  <a:lnTo>
                    <a:pt x="171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6" name="object 6"/>
            <p:cNvSpPr/>
            <p:nvPr/>
          </p:nvSpPr>
          <p:spPr>
            <a:xfrm>
              <a:off x="1420883" y="2739307"/>
              <a:ext cx="43815" cy="31750"/>
            </a:xfrm>
            <a:custGeom>
              <a:avLst/>
              <a:gdLst/>
              <a:ahLst/>
              <a:cxnLst/>
              <a:rect l="l" t="t" r="r" b="b"/>
              <a:pathLst>
                <a:path w="43815" h="31750">
                  <a:moveTo>
                    <a:pt x="0" y="31465"/>
                  </a:moveTo>
                  <a:lnTo>
                    <a:pt x="0" y="0"/>
                  </a:lnTo>
                  <a:lnTo>
                    <a:pt x="43225"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7" name="object 7"/>
            <p:cNvSpPr/>
            <p:nvPr/>
          </p:nvSpPr>
          <p:spPr>
            <a:xfrm>
              <a:off x="1420883" y="273930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8" name="object 8"/>
            <p:cNvSpPr/>
            <p:nvPr/>
          </p:nvSpPr>
          <p:spPr>
            <a:xfrm>
              <a:off x="1243911" y="3333750"/>
              <a:ext cx="171450" cy="0"/>
            </a:xfrm>
            <a:custGeom>
              <a:avLst/>
              <a:gdLst/>
              <a:ahLst/>
              <a:cxnLst/>
              <a:rect l="l" t="t" r="r" b="b"/>
              <a:pathLst>
                <a:path w="171450">
                  <a:moveTo>
                    <a:pt x="0" y="0"/>
                  </a:moveTo>
                  <a:lnTo>
                    <a:pt x="171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9" name="object 9"/>
            <p:cNvSpPr/>
            <p:nvPr/>
          </p:nvSpPr>
          <p:spPr>
            <a:xfrm>
              <a:off x="1415361" y="3318017"/>
              <a:ext cx="43815" cy="31750"/>
            </a:xfrm>
            <a:custGeom>
              <a:avLst/>
              <a:gdLst/>
              <a:ahLst/>
              <a:cxnLst/>
              <a:rect l="l" t="t" r="r" b="b"/>
              <a:pathLst>
                <a:path w="43815" h="31750">
                  <a:moveTo>
                    <a:pt x="0" y="31465"/>
                  </a:moveTo>
                  <a:lnTo>
                    <a:pt x="0" y="0"/>
                  </a:lnTo>
                  <a:lnTo>
                    <a:pt x="43225"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0" name="object 10"/>
            <p:cNvSpPr/>
            <p:nvPr/>
          </p:nvSpPr>
          <p:spPr>
            <a:xfrm>
              <a:off x="1415361" y="331801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11" name="object 11"/>
            <p:cNvSpPr/>
            <p:nvPr/>
          </p:nvSpPr>
          <p:spPr>
            <a:xfrm>
              <a:off x="1523999" y="2431706"/>
              <a:ext cx="5831840" cy="570230"/>
            </a:xfrm>
            <a:custGeom>
              <a:avLst/>
              <a:gdLst/>
              <a:ahLst/>
              <a:cxnLst/>
              <a:rect l="l" t="t" r="r" b="b"/>
              <a:pathLst>
                <a:path w="5831840" h="570230">
                  <a:moveTo>
                    <a:pt x="0" y="0"/>
                  </a:moveTo>
                  <a:lnTo>
                    <a:pt x="5831699" y="0"/>
                  </a:lnTo>
                  <a:lnTo>
                    <a:pt x="5831699" y="569699"/>
                  </a:lnTo>
                  <a:lnTo>
                    <a:pt x="0" y="569699"/>
                  </a:lnTo>
                  <a:lnTo>
                    <a:pt x="0" y="0"/>
                  </a:lnTo>
                  <a:close/>
                </a:path>
              </a:pathLst>
            </a:custGeom>
            <a:ln w="25399">
              <a:solidFill>
                <a:srgbClr val="B10639"/>
              </a:solidFill>
            </a:ln>
          </p:spPr>
          <p:txBody>
            <a:bodyPr wrap="square" lIns="0" tIns="0" rIns="0" bIns="0" rtlCol="0"/>
            <a:lstStyle/>
            <a:p>
              <a:endParaRPr>
                <a:solidFill>
                  <a:prstClr val="black"/>
                </a:solidFill>
                <a:latin typeface="Calibri"/>
              </a:endParaRPr>
            </a:p>
          </p:txBody>
        </p:sp>
      </p:grpSp>
      <p:sp>
        <p:nvSpPr>
          <p:cNvPr id="12" name="object 12"/>
          <p:cNvSpPr txBox="1"/>
          <p:nvPr/>
        </p:nvSpPr>
        <p:spPr>
          <a:xfrm>
            <a:off x="4038258" y="4528642"/>
            <a:ext cx="814069" cy="135935"/>
          </a:xfrm>
          <a:prstGeom prst="rect">
            <a:avLst/>
          </a:prstGeom>
        </p:spPr>
        <p:txBody>
          <a:bodyPr vert="horz" wrap="square" lIns="0" tIns="12700" rIns="0" bIns="0" rtlCol="0">
            <a:spAutoFit/>
          </a:bodyPr>
          <a:lstStyle/>
          <a:p>
            <a:pPr marL="12700">
              <a:spcBef>
                <a:spcPts val="100"/>
              </a:spcBef>
            </a:pPr>
            <a:r>
              <a:rPr sz="800" i="1" spc="-5" dirty="0">
                <a:solidFill>
                  <a:srgbClr val="313131"/>
                </a:solidFill>
                <a:latin typeface="Verdana"/>
                <a:cs typeface="Verdana"/>
              </a:rPr>
              <a:t>Gauthier,</a:t>
            </a:r>
            <a:r>
              <a:rPr sz="800" i="1" spc="65" dirty="0">
                <a:solidFill>
                  <a:srgbClr val="313131"/>
                </a:solidFill>
                <a:latin typeface="Verdana"/>
                <a:cs typeface="Verdana"/>
              </a:rPr>
              <a:t> </a:t>
            </a:r>
            <a:r>
              <a:rPr sz="800" i="1" spc="-5" dirty="0">
                <a:solidFill>
                  <a:srgbClr val="313131"/>
                </a:solidFill>
                <a:latin typeface="Verdana"/>
                <a:cs typeface="Verdana"/>
              </a:rPr>
              <a:t>2015</a:t>
            </a:r>
            <a:endParaRPr sz="800">
              <a:solidFill>
                <a:prstClr val="black"/>
              </a:solidFill>
              <a:latin typeface="Verdana"/>
              <a:cs typeface="Verdana"/>
            </a:endParaRPr>
          </a:p>
        </p:txBody>
      </p:sp>
      <p:sp>
        <p:nvSpPr>
          <p:cNvPr id="13" name="object 13"/>
          <p:cNvSpPr txBox="1"/>
          <p:nvPr/>
        </p:nvSpPr>
        <p:spPr>
          <a:xfrm>
            <a:off x="63500" y="3502426"/>
            <a:ext cx="1150620" cy="766445"/>
          </a:xfrm>
          <a:prstGeom prst="rect">
            <a:avLst/>
          </a:prstGeom>
        </p:spPr>
        <p:txBody>
          <a:bodyPr vert="horz" wrap="square" lIns="0" tIns="12700" rIns="0" bIns="0" rtlCol="0">
            <a:spAutoFit/>
          </a:bodyPr>
          <a:lstStyle/>
          <a:p>
            <a:pPr marR="5080" algn="r">
              <a:spcBef>
                <a:spcPts val="100"/>
              </a:spcBef>
            </a:pPr>
            <a:r>
              <a:rPr sz="1100" i="1" dirty="0">
                <a:solidFill>
                  <a:srgbClr val="313131"/>
                </a:solidFill>
                <a:latin typeface="Verdana"/>
                <a:cs typeface="Verdana"/>
              </a:rPr>
              <a:t>y</a:t>
            </a:r>
            <a:r>
              <a:rPr sz="1100" i="1" spc="-55" dirty="0">
                <a:solidFill>
                  <a:srgbClr val="313131"/>
                </a:solidFill>
                <a:latin typeface="Verdana"/>
                <a:cs typeface="Verdana"/>
              </a:rPr>
              <a:t> </a:t>
            </a:r>
            <a:r>
              <a:rPr sz="1100" dirty="0">
                <a:solidFill>
                  <a:srgbClr val="313131"/>
                </a:solidFill>
                <a:latin typeface="Verdana"/>
                <a:cs typeface="Verdana"/>
              </a:rPr>
              <a:t>=</a:t>
            </a:r>
            <a:r>
              <a:rPr sz="1100" spc="-55" dirty="0">
                <a:solidFill>
                  <a:srgbClr val="313131"/>
                </a:solidFill>
                <a:latin typeface="Verdana"/>
                <a:cs typeface="Verdana"/>
              </a:rPr>
              <a:t> </a:t>
            </a:r>
            <a:r>
              <a:rPr sz="1100" spc="-5" dirty="0">
                <a:solidFill>
                  <a:srgbClr val="313131"/>
                </a:solidFill>
                <a:latin typeface="Verdana"/>
                <a:cs typeface="Verdana"/>
              </a:rPr>
              <a:t>Senior</a:t>
            </a:r>
            <a:endParaRPr sz="1100">
              <a:solidFill>
                <a:prstClr val="black"/>
              </a:solidFill>
              <a:latin typeface="Verdana"/>
              <a:cs typeface="Verdana"/>
            </a:endParaRPr>
          </a:p>
          <a:p>
            <a:endParaRPr sz="1300">
              <a:solidFill>
                <a:prstClr val="black"/>
              </a:solidFill>
              <a:latin typeface="Verdana"/>
              <a:cs typeface="Verdana"/>
            </a:endParaRPr>
          </a:p>
          <a:p>
            <a:pPr>
              <a:spcBef>
                <a:spcPts val="30"/>
              </a:spcBef>
            </a:pPr>
            <a:endParaRPr sz="1300">
              <a:solidFill>
                <a:prstClr val="black"/>
              </a:solidFill>
              <a:latin typeface="Verdana"/>
              <a:cs typeface="Verdana"/>
            </a:endParaRPr>
          </a:p>
          <a:p>
            <a:pPr marR="10160" algn="r">
              <a:spcBef>
                <a:spcPts val="5"/>
              </a:spcBef>
            </a:pPr>
            <a:r>
              <a:rPr sz="1100" i="1" dirty="0">
                <a:solidFill>
                  <a:srgbClr val="313131"/>
                </a:solidFill>
                <a:latin typeface="Verdana"/>
                <a:cs typeface="Verdana"/>
              </a:rPr>
              <a:t>y</a:t>
            </a:r>
            <a:r>
              <a:rPr sz="1100" i="1" spc="-40" dirty="0">
                <a:solidFill>
                  <a:srgbClr val="313131"/>
                </a:solidFill>
                <a:latin typeface="Verdana"/>
                <a:cs typeface="Verdana"/>
              </a:rPr>
              <a:t> </a:t>
            </a:r>
            <a:r>
              <a:rPr sz="1100" dirty="0">
                <a:solidFill>
                  <a:srgbClr val="313131"/>
                </a:solidFill>
                <a:latin typeface="Verdana"/>
                <a:cs typeface="Verdana"/>
              </a:rPr>
              <a:t>=</a:t>
            </a:r>
            <a:r>
              <a:rPr sz="1100" spc="-35" dirty="0">
                <a:solidFill>
                  <a:srgbClr val="313131"/>
                </a:solidFill>
                <a:latin typeface="Verdana"/>
                <a:cs typeface="Verdana"/>
              </a:rPr>
              <a:t> </a:t>
            </a:r>
            <a:r>
              <a:rPr sz="1100" spc="-5" dirty="0">
                <a:solidFill>
                  <a:srgbClr val="313131"/>
                </a:solidFill>
                <a:latin typeface="Verdana"/>
                <a:cs typeface="Verdana"/>
              </a:rPr>
              <a:t>Mouth</a:t>
            </a:r>
            <a:r>
              <a:rPr sz="1100" spc="-35" dirty="0">
                <a:solidFill>
                  <a:srgbClr val="313131"/>
                </a:solidFill>
                <a:latin typeface="Verdana"/>
                <a:cs typeface="Verdana"/>
              </a:rPr>
              <a:t> </a:t>
            </a:r>
            <a:r>
              <a:rPr sz="1100" spc="-5" dirty="0">
                <a:solidFill>
                  <a:srgbClr val="313131"/>
                </a:solidFill>
                <a:latin typeface="Verdana"/>
                <a:cs typeface="Verdana"/>
              </a:rPr>
              <a:t>open</a:t>
            </a:r>
            <a:endParaRPr sz="1100">
              <a:solidFill>
                <a:prstClr val="black"/>
              </a:solidFill>
              <a:latin typeface="Verdana"/>
              <a:cs typeface="Verdana"/>
            </a:endParaRPr>
          </a:p>
        </p:txBody>
      </p:sp>
      <p:sp>
        <p:nvSpPr>
          <p:cNvPr id="14" name="object 14"/>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7" name="Picture 2" descr="E:\NIET\Project\xLogo11.png.pagespeed.ic.pydHLuCQEZ.png">
            <a:extLst>
              <a:ext uri="{FF2B5EF4-FFF2-40B4-BE49-F238E27FC236}">
                <a16:creationId xmlns:a16="http://schemas.microsoft.com/office/drawing/2014/main" id="{76A9D50C-C30C-0C2C-F7A3-1C7E6E9C2D3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8" name="Title 1">
            <a:extLst>
              <a:ext uri="{FF2B5EF4-FFF2-40B4-BE49-F238E27FC236}">
                <a16:creationId xmlns:a16="http://schemas.microsoft.com/office/drawing/2014/main" id="{ADA85145-A31C-58CF-E393-F685259DC635}"/>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5084763" cy="330200"/>
          </a:xfrm>
          <a:prstGeom prst="rect">
            <a:avLst/>
          </a:prstGeom>
        </p:spPr>
        <p:txBody>
          <a:bodyPr vert="horz" wrap="square" lIns="0" tIns="12700" rIns="0" bIns="0" rtlCol="0">
            <a:spAutoFit/>
          </a:bodyPr>
          <a:lstStyle/>
          <a:p>
            <a:pPr marL="38100">
              <a:spcBef>
                <a:spcPts val="100"/>
              </a:spcBef>
            </a:pPr>
            <a:r>
              <a:rPr spc="-5" dirty="0"/>
              <a:t>Conditional</a:t>
            </a:r>
            <a:r>
              <a:rPr spc="-15" dirty="0"/>
              <a:t> </a:t>
            </a:r>
            <a:r>
              <a:rPr spc="-5" dirty="0"/>
              <a:t>GANs</a:t>
            </a:r>
            <a:r>
              <a:rPr spc="-10" dirty="0"/>
              <a:t> </a:t>
            </a:r>
            <a:r>
              <a:rPr spc="-5" dirty="0"/>
              <a:t>(CGAN)</a:t>
            </a:r>
            <a:r>
              <a:rPr dirty="0"/>
              <a:t> </a:t>
            </a:r>
            <a:r>
              <a:rPr sz="1950" spc="15" baseline="32051" dirty="0"/>
              <a:t>(</a:t>
            </a:r>
            <a:r>
              <a:rPr sz="1950" i="1" spc="15" baseline="32051" dirty="0"/>
              <a:t>Mirza</a:t>
            </a:r>
            <a:r>
              <a:rPr sz="1950" i="1" baseline="32051" dirty="0"/>
              <a:t> </a:t>
            </a:r>
            <a:r>
              <a:rPr sz="1950" i="1" spc="15" baseline="32051" dirty="0"/>
              <a:t>et</a:t>
            </a:r>
            <a:r>
              <a:rPr sz="1950" i="1" baseline="32051" dirty="0"/>
              <a:t> </a:t>
            </a:r>
            <a:r>
              <a:rPr sz="1950" i="1" spc="7" baseline="32051" dirty="0"/>
              <a:t>al.,</a:t>
            </a:r>
            <a:r>
              <a:rPr sz="1950" i="1" baseline="32051" dirty="0"/>
              <a:t> </a:t>
            </a:r>
            <a:r>
              <a:rPr sz="1950" i="1" spc="30" baseline="32051" dirty="0"/>
              <a:t>2014</a:t>
            </a:r>
            <a:r>
              <a:rPr sz="1950" spc="30" baseline="32051" dirty="0"/>
              <a:t>)</a:t>
            </a:r>
            <a:endParaRPr sz="1950" baseline="32051"/>
          </a:p>
        </p:txBody>
      </p:sp>
      <p:grpSp>
        <p:nvGrpSpPr>
          <p:cNvPr id="3" name="object 3"/>
          <p:cNvGrpSpPr/>
          <p:nvPr/>
        </p:nvGrpSpPr>
        <p:grpSpPr>
          <a:xfrm>
            <a:off x="1243912" y="2660307"/>
            <a:ext cx="6124575" cy="1828800"/>
            <a:chOff x="1243911" y="1803057"/>
            <a:chExt cx="6124575" cy="1828800"/>
          </a:xfrm>
        </p:grpSpPr>
        <p:pic>
          <p:nvPicPr>
            <p:cNvPr id="4" name="object 4"/>
            <p:cNvPicPr/>
            <p:nvPr/>
          </p:nvPicPr>
          <p:blipFill>
            <a:blip r:embed="rId2" cstate="print"/>
            <a:stretch>
              <a:fillRect/>
            </a:stretch>
          </p:blipFill>
          <p:spPr>
            <a:xfrm>
              <a:off x="1496568" y="1803057"/>
              <a:ext cx="5851260" cy="1828209"/>
            </a:xfrm>
            <a:prstGeom prst="rect">
              <a:avLst/>
            </a:prstGeom>
          </p:spPr>
        </p:pic>
        <p:sp>
          <p:nvSpPr>
            <p:cNvPr id="5" name="object 5"/>
            <p:cNvSpPr/>
            <p:nvPr/>
          </p:nvSpPr>
          <p:spPr>
            <a:xfrm>
              <a:off x="1249433" y="2755040"/>
              <a:ext cx="171450" cy="0"/>
            </a:xfrm>
            <a:custGeom>
              <a:avLst/>
              <a:gdLst/>
              <a:ahLst/>
              <a:cxnLst/>
              <a:rect l="l" t="t" r="r" b="b"/>
              <a:pathLst>
                <a:path w="171450">
                  <a:moveTo>
                    <a:pt x="0" y="0"/>
                  </a:moveTo>
                  <a:lnTo>
                    <a:pt x="171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6" name="object 6"/>
            <p:cNvSpPr/>
            <p:nvPr/>
          </p:nvSpPr>
          <p:spPr>
            <a:xfrm>
              <a:off x="1420883" y="2739307"/>
              <a:ext cx="43815" cy="31750"/>
            </a:xfrm>
            <a:custGeom>
              <a:avLst/>
              <a:gdLst/>
              <a:ahLst/>
              <a:cxnLst/>
              <a:rect l="l" t="t" r="r" b="b"/>
              <a:pathLst>
                <a:path w="43815" h="31750">
                  <a:moveTo>
                    <a:pt x="0" y="31465"/>
                  </a:moveTo>
                  <a:lnTo>
                    <a:pt x="0" y="0"/>
                  </a:lnTo>
                  <a:lnTo>
                    <a:pt x="43225"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7" name="object 7"/>
            <p:cNvSpPr/>
            <p:nvPr/>
          </p:nvSpPr>
          <p:spPr>
            <a:xfrm>
              <a:off x="1420883" y="273930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8" name="object 8"/>
            <p:cNvSpPr/>
            <p:nvPr/>
          </p:nvSpPr>
          <p:spPr>
            <a:xfrm>
              <a:off x="1243911" y="3333750"/>
              <a:ext cx="171450" cy="0"/>
            </a:xfrm>
            <a:custGeom>
              <a:avLst/>
              <a:gdLst/>
              <a:ahLst/>
              <a:cxnLst/>
              <a:rect l="l" t="t" r="r" b="b"/>
              <a:pathLst>
                <a:path w="171450">
                  <a:moveTo>
                    <a:pt x="0" y="0"/>
                  </a:moveTo>
                  <a:lnTo>
                    <a:pt x="171449" y="0"/>
                  </a:lnTo>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9" name="object 9"/>
            <p:cNvSpPr/>
            <p:nvPr/>
          </p:nvSpPr>
          <p:spPr>
            <a:xfrm>
              <a:off x="1415361" y="3318017"/>
              <a:ext cx="43815" cy="31750"/>
            </a:xfrm>
            <a:custGeom>
              <a:avLst/>
              <a:gdLst/>
              <a:ahLst/>
              <a:cxnLst/>
              <a:rect l="l" t="t" r="r" b="b"/>
              <a:pathLst>
                <a:path w="43815" h="31750">
                  <a:moveTo>
                    <a:pt x="0" y="31465"/>
                  </a:moveTo>
                  <a:lnTo>
                    <a:pt x="0" y="0"/>
                  </a:lnTo>
                  <a:lnTo>
                    <a:pt x="43225" y="15732"/>
                  </a:lnTo>
                  <a:lnTo>
                    <a:pt x="0" y="31465"/>
                  </a:lnTo>
                  <a:close/>
                </a:path>
              </a:pathLst>
            </a:custGeom>
            <a:solidFill>
              <a:srgbClr val="B10639"/>
            </a:solidFill>
          </p:spPr>
          <p:txBody>
            <a:bodyPr wrap="square" lIns="0" tIns="0" rIns="0" bIns="0" rtlCol="0"/>
            <a:lstStyle/>
            <a:p>
              <a:endParaRPr>
                <a:solidFill>
                  <a:prstClr val="black"/>
                </a:solidFill>
                <a:latin typeface="Calibri"/>
              </a:endParaRPr>
            </a:p>
          </p:txBody>
        </p:sp>
        <p:sp>
          <p:nvSpPr>
            <p:cNvPr id="10" name="object 10"/>
            <p:cNvSpPr/>
            <p:nvPr/>
          </p:nvSpPr>
          <p:spPr>
            <a:xfrm>
              <a:off x="1415361" y="331801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B10639"/>
              </a:solidFill>
            </a:ln>
          </p:spPr>
          <p:txBody>
            <a:bodyPr wrap="square" lIns="0" tIns="0" rIns="0" bIns="0" rtlCol="0"/>
            <a:lstStyle/>
            <a:p>
              <a:endParaRPr>
                <a:solidFill>
                  <a:prstClr val="black"/>
                </a:solidFill>
                <a:latin typeface="Calibri"/>
              </a:endParaRPr>
            </a:p>
          </p:txBody>
        </p:sp>
        <p:sp>
          <p:nvSpPr>
            <p:cNvPr id="11" name="object 11"/>
            <p:cNvSpPr/>
            <p:nvPr/>
          </p:nvSpPr>
          <p:spPr>
            <a:xfrm>
              <a:off x="1523996" y="3021121"/>
              <a:ext cx="5831840" cy="571500"/>
            </a:xfrm>
            <a:custGeom>
              <a:avLst/>
              <a:gdLst/>
              <a:ahLst/>
              <a:cxnLst/>
              <a:rect l="l" t="t" r="r" b="b"/>
              <a:pathLst>
                <a:path w="5831840" h="571500">
                  <a:moveTo>
                    <a:pt x="0" y="0"/>
                  </a:moveTo>
                  <a:lnTo>
                    <a:pt x="5831699" y="0"/>
                  </a:lnTo>
                  <a:lnTo>
                    <a:pt x="5831699" y="570899"/>
                  </a:lnTo>
                  <a:lnTo>
                    <a:pt x="0" y="570899"/>
                  </a:lnTo>
                  <a:lnTo>
                    <a:pt x="0" y="0"/>
                  </a:lnTo>
                  <a:close/>
                </a:path>
              </a:pathLst>
            </a:custGeom>
            <a:ln w="25399">
              <a:solidFill>
                <a:srgbClr val="B10639"/>
              </a:solidFill>
            </a:ln>
          </p:spPr>
          <p:txBody>
            <a:bodyPr wrap="square" lIns="0" tIns="0" rIns="0" bIns="0" rtlCol="0"/>
            <a:lstStyle/>
            <a:p>
              <a:endParaRPr>
                <a:solidFill>
                  <a:prstClr val="black"/>
                </a:solidFill>
                <a:latin typeface="Calibri"/>
              </a:endParaRPr>
            </a:p>
          </p:txBody>
        </p:sp>
      </p:grpSp>
      <p:sp>
        <p:nvSpPr>
          <p:cNvPr id="12" name="object 12"/>
          <p:cNvSpPr txBox="1"/>
          <p:nvPr/>
        </p:nvSpPr>
        <p:spPr>
          <a:xfrm>
            <a:off x="4038258" y="4528642"/>
            <a:ext cx="814069" cy="135935"/>
          </a:xfrm>
          <a:prstGeom prst="rect">
            <a:avLst/>
          </a:prstGeom>
        </p:spPr>
        <p:txBody>
          <a:bodyPr vert="horz" wrap="square" lIns="0" tIns="12700" rIns="0" bIns="0" rtlCol="0">
            <a:spAutoFit/>
          </a:bodyPr>
          <a:lstStyle/>
          <a:p>
            <a:pPr marL="12700">
              <a:spcBef>
                <a:spcPts val="100"/>
              </a:spcBef>
            </a:pPr>
            <a:r>
              <a:rPr sz="800" i="1" spc="-5" dirty="0">
                <a:solidFill>
                  <a:srgbClr val="313131"/>
                </a:solidFill>
                <a:latin typeface="Verdana"/>
                <a:cs typeface="Verdana"/>
              </a:rPr>
              <a:t>Gauthier,</a:t>
            </a:r>
            <a:r>
              <a:rPr sz="800" i="1" spc="65" dirty="0">
                <a:solidFill>
                  <a:srgbClr val="313131"/>
                </a:solidFill>
                <a:latin typeface="Verdana"/>
                <a:cs typeface="Verdana"/>
              </a:rPr>
              <a:t> </a:t>
            </a:r>
            <a:r>
              <a:rPr sz="800" i="1" spc="-5" dirty="0">
                <a:solidFill>
                  <a:srgbClr val="313131"/>
                </a:solidFill>
                <a:latin typeface="Verdana"/>
                <a:cs typeface="Verdana"/>
              </a:rPr>
              <a:t>2015</a:t>
            </a:r>
            <a:endParaRPr sz="800">
              <a:solidFill>
                <a:prstClr val="black"/>
              </a:solidFill>
              <a:latin typeface="Verdana"/>
              <a:cs typeface="Verdana"/>
            </a:endParaRPr>
          </a:p>
        </p:txBody>
      </p:sp>
      <p:sp>
        <p:nvSpPr>
          <p:cNvPr id="13" name="object 13"/>
          <p:cNvSpPr txBox="1"/>
          <p:nvPr/>
        </p:nvSpPr>
        <p:spPr>
          <a:xfrm>
            <a:off x="63500" y="3502426"/>
            <a:ext cx="1150620" cy="766445"/>
          </a:xfrm>
          <a:prstGeom prst="rect">
            <a:avLst/>
          </a:prstGeom>
        </p:spPr>
        <p:txBody>
          <a:bodyPr vert="horz" wrap="square" lIns="0" tIns="12700" rIns="0" bIns="0" rtlCol="0">
            <a:spAutoFit/>
          </a:bodyPr>
          <a:lstStyle/>
          <a:p>
            <a:pPr marR="5080" algn="r">
              <a:spcBef>
                <a:spcPts val="100"/>
              </a:spcBef>
            </a:pPr>
            <a:r>
              <a:rPr sz="1100" i="1" dirty="0">
                <a:solidFill>
                  <a:srgbClr val="313131"/>
                </a:solidFill>
                <a:latin typeface="Verdana"/>
                <a:cs typeface="Verdana"/>
              </a:rPr>
              <a:t>y</a:t>
            </a:r>
            <a:r>
              <a:rPr sz="1100" i="1" spc="-55" dirty="0">
                <a:solidFill>
                  <a:srgbClr val="313131"/>
                </a:solidFill>
                <a:latin typeface="Verdana"/>
                <a:cs typeface="Verdana"/>
              </a:rPr>
              <a:t> </a:t>
            </a:r>
            <a:r>
              <a:rPr sz="1100" dirty="0">
                <a:solidFill>
                  <a:srgbClr val="313131"/>
                </a:solidFill>
                <a:latin typeface="Verdana"/>
                <a:cs typeface="Verdana"/>
              </a:rPr>
              <a:t>=</a:t>
            </a:r>
            <a:r>
              <a:rPr sz="1100" spc="-55" dirty="0">
                <a:solidFill>
                  <a:srgbClr val="313131"/>
                </a:solidFill>
                <a:latin typeface="Verdana"/>
                <a:cs typeface="Verdana"/>
              </a:rPr>
              <a:t> </a:t>
            </a:r>
            <a:r>
              <a:rPr sz="1100" spc="-5" dirty="0">
                <a:solidFill>
                  <a:srgbClr val="313131"/>
                </a:solidFill>
                <a:latin typeface="Verdana"/>
                <a:cs typeface="Verdana"/>
              </a:rPr>
              <a:t>Senior</a:t>
            </a:r>
            <a:endParaRPr sz="1100">
              <a:solidFill>
                <a:prstClr val="black"/>
              </a:solidFill>
              <a:latin typeface="Verdana"/>
              <a:cs typeface="Verdana"/>
            </a:endParaRPr>
          </a:p>
          <a:p>
            <a:endParaRPr sz="1300">
              <a:solidFill>
                <a:prstClr val="black"/>
              </a:solidFill>
              <a:latin typeface="Verdana"/>
              <a:cs typeface="Verdana"/>
            </a:endParaRPr>
          </a:p>
          <a:p>
            <a:pPr>
              <a:spcBef>
                <a:spcPts val="30"/>
              </a:spcBef>
            </a:pPr>
            <a:endParaRPr sz="1300">
              <a:solidFill>
                <a:prstClr val="black"/>
              </a:solidFill>
              <a:latin typeface="Verdana"/>
              <a:cs typeface="Verdana"/>
            </a:endParaRPr>
          </a:p>
          <a:p>
            <a:pPr marR="10160" algn="r">
              <a:spcBef>
                <a:spcPts val="5"/>
              </a:spcBef>
            </a:pPr>
            <a:r>
              <a:rPr sz="1100" i="1" dirty="0">
                <a:solidFill>
                  <a:srgbClr val="313131"/>
                </a:solidFill>
                <a:latin typeface="Verdana"/>
                <a:cs typeface="Verdana"/>
              </a:rPr>
              <a:t>y</a:t>
            </a:r>
            <a:r>
              <a:rPr sz="1100" i="1" spc="-40" dirty="0">
                <a:solidFill>
                  <a:srgbClr val="313131"/>
                </a:solidFill>
                <a:latin typeface="Verdana"/>
                <a:cs typeface="Verdana"/>
              </a:rPr>
              <a:t> </a:t>
            </a:r>
            <a:r>
              <a:rPr sz="1100" dirty="0">
                <a:solidFill>
                  <a:srgbClr val="313131"/>
                </a:solidFill>
                <a:latin typeface="Verdana"/>
                <a:cs typeface="Verdana"/>
              </a:rPr>
              <a:t>=</a:t>
            </a:r>
            <a:r>
              <a:rPr sz="1100" spc="-35" dirty="0">
                <a:solidFill>
                  <a:srgbClr val="313131"/>
                </a:solidFill>
                <a:latin typeface="Verdana"/>
                <a:cs typeface="Verdana"/>
              </a:rPr>
              <a:t> </a:t>
            </a:r>
            <a:r>
              <a:rPr sz="1100" spc="-5" dirty="0">
                <a:solidFill>
                  <a:srgbClr val="313131"/>
                </a:solidFill>
                <a:latin typeface="Verdana"/>
                <a:cs typeface="Verdana"/>
              </a:rPr>
              <a:t>Mouth</a:t>
            </a:r>
            <a:r>
              <a:rPr sz="1100" spc="-35" dirty="0">
                <a:solidFill>
                  <a:srgbClr val="313131"/>
                </a:solidFill>
                <a:latin typeface="Verdana"/>
                <a:cs typeface="Verdana"/>
              </a:rPr>
              <a:t> </a:t>
            </a:r>
            <a:r>
              <a:rPr sz="1100" spc="-5" dirty="0">
                <a:solidFill>
                  <a:srgbClr val="313131"/>
                </a:solidFill>
                <a:latin typeface="Verdana"/>
                <a:cs typeface="Verdana"/>
              </a:rPr>
              <a:t>open</a:t>
            </a:r>
            <a:endParaRPr sz="1100">
              <a:solidFill>
                <a:prstClr val="black"/>
              </a:solidFill>
              <a:latin typeface="Verdana"/>
              <a:cs typeface="Verdana"/>
            </a:endParaRPr>
          </a:p>
        </p:txBody>
      </p:sp>
      <p:sp>
        <p:nvSpPr>
          <p:cNvPr id="14" name="object 14"/>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7" name="Picture 2" descr="E:\NIET\Project\xLogo11.png.pagespeed.ic.pydHLuCQEZ.png">
            <a:extLst>
              <a:ext uri="{FF2B5EF4-FFF2-40B4-BE49-F238E27FC236}">
                <a16:creationId xmlns:a16="http://schemas.microsoft.com/office/drawing/2014/main" id="{0CA60845-0C70-3B27-EFC4-61A99FC50164}"/>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8" name="Title 1">
            <a:extLst>
              <a:ext uri="{FF2B5EF4-FFF2-40B4-BE49-F238E27FC236}">
                <a16:creationId xmlns:a16="http://schemas.microsoft.com/office/drawing/2014/main" id="{D1A4D021-3412-CBB9-9DAB-F953E1F86C19}"/>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Generative Adversarial Networks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0126" y="5727135"/>
            <a:ext cx="2687955"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Deep</a:t>
            </a:r>
            <a:r>
              <a:rPr sz="1200" spc="-25"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for</a:t>
            </a:r>
            <a:r>
              <a:rPr sz="1200" spc="-25" dirty="0">
                <a:solidFill>
                  <a:srgbClr val="313131"/>
                </a:solidFill>
                <a:latin typeface="Verdana"/>
                <a:cs typeface="Verdana"/>
              </a:rPr>
              <a:t> </a:t>
            </a:r>
            <a:r>
              <a:rPr sz="1200" spc="-5" dirty="0">
                <a:solidFill>
                  <a:srgbClr val="313131"/>
                </a:solidFill>
                <a:latin typeface="Verdana"/>
                <a:cs typeface="Verdana"/>
              </a:rPr>
              <a:t>Computer</a:t>
            </a:r>
            <a:r>
              <a:rPr sz="1200" spc="-20" dirty="0">
                <a:solidFill>
                  <a:srgbClr val="313131"/>
                </a:solidFill>
                <a:latin typeface="Verdana"/>
                <a:cs typeface="Verdana"/>
              </a:rPr>
              <a:t> </a:t>
            </a:r>
            <a:r>
              <a:rPr sz="1200" spc="-5" dirty="0">
                <a:solidFill>
                  <a:srgbClr val="313131"/>
                </a:solidFill>
                <a:latin typeface="Verdana"/>
                <a:cs typeface="Verdana"/>
              </a:rPr>
              <a:t>Vision</a:t>
            </a:r>
            <a:endParaRPr sz="1200">
              <a:solidFill>
                <a:prstClr val="black"/>
              </a:solidFill>
              <a:latin typeface="Verdana"/>
              <a:cs typeface="Verdana"/>
            </a:endParaRPr>
          </a:p>
        </p:txBody>
      </p:sp>
      <p:sp>
        <p:nvSpPr>
          <p:cNvPr id="3" name="object 3"/>
          <p:cNvSpPr/>
          <p:nvPr/>
        </p:nvSpPr>
        <p:spPr>
          <a:xfrm>
            <a:off x="177169" y="857252"/>
            <a:ext cx="7239000" cy="108585"/>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a:solidFill>
                <a:prstClr val="black"/>
              </a:solidFill>
              <a:latin typeface="Calibri"/>
            </a:endParaRPr>
          </a:p>
        </p:txBody>
      </p:sp>
      <p:sp>
        <p:nvSpPr>
          <p:cNvPr id="4" name="object 4"/>
          <p:cNvSpPr/>
          <p:nvPr/>
        </p:nvSpPr>
        <p:spPr>
          <a:xfrm>
            <a:off x="177169" y="1888828"/>
            <a:ext cx="7239000" cy="25400"/>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a:solidFill>
                <a:prstClr val="black"/>
              </a:solidFill>
              <a:latin typeface="Calibri"/>
            </a:endParaRPr>
          </a:p>
        </p:txBody>
      </p:sp>
      <p:sp>
        <p:nvSpPr>
          <p:cNvPr id="15" name="Footer Placeholder 14">
            <a:extLst>
              <a:ext uri="{FF2B5EF4-FFF2-40B4-BE49-F238E27FC236}">
                <a16:creationId xmlns:a16="http://schemas.microsoft.com/office/drawing/2014/main" id="{14AD1DB7-2BEB-EE78-01AF-14FA0E7931E5}"/>
              </a:ext>
            </a:extLst>
          </p:cNvPr>
          <p:cNvSpPr>
            <a:spLocks noGrp="1"/>
          </p:cNvSpPr>
          <p:nvPr>
            <p:ph type="ftr" sz="quarter" idx="5"/>
          </p:nvPr>
        </p:nvSpPr>
        <p:spPr/>
        <p:txBody>
          <a:bodyPr/>
          <a:lstStyle/>
          <a:p>
            <a:pPr>
              <a:spcBef>
                <a:spcPts val="5"/>
              </a:spcBef>
            </a:pPr>
            <a:endParaRPr lang="en-IN" spc="-5" dirty="0"/>
          </a:p>
        </p:txBody>
      </p:sp>
      <p:sp>
        <p:nvSpPr>
          <p:cNvPr id="6" name="object 6"/>
          <p:cNvSpPr txBox="1">
            <a:spLocks noGrp="1"/>
          </p:cNvSpPr>
          <p:nvPr>
            <p:ph type="title" idx="4294967295"/>
          </p:nvPr>
        </p:nvSpPr>
        <p:spPr>
          <a:xfrm>
            <a:off x="0" y="1254125"/>
            <a:ext cx="2533650" cy="330200"/>
          </a:xfrm>
          <a:prstGeom prst="rect">
            <a:avLst/>
          </a:prstGeom>
        </p:spPr>
        <p:txBody>
          <a:bodyPr vert="horz" wrap="square" lIns="0" tIns="12700" rIns="0" bIns="0" rtlCol="0">
            <a:spAutoFit/>
          </a:bodyPr>
          <a:lstStyle/>
          <a:p>
            <a:pPr marL="12700">
              <a:spcBef>
                <a:spcPts val="100"/>
              </a:spcBef>
            </a:pPr>
            <a:r>
              <a:rPr spc="-5" dirty="0"/>
              <a:t>Limitations</a:t>
            </a:r>
            <a:r>
              <a:rPr spc="-50" dirty="0"/>
              <a:t> </a:t>
            </a:r>
            <a:r>
              <a:rPr spc="-5" dirty="0"/>
              <a:t>of</a:t>
            </a:r>
            <a:r>
              <a:rPr spc="-45" dirty="0"/>
              <a:t> </a:t>
            </a:r>
            <a:r>
              <a:rPr spc="-5" dirty="0"/>
              <a:t>GANs</a:t>
            </a:r>
          </a:p>
        </p:txBody>
      </p:sp>
      <p:sp>
        <p:nvSpPr>
          <p:cNvPr id="7" name="object 7"/>
          <p:cNvSpPr txBox="1"/>
          <p:nvPr/>
        </p:nvSpPr>
        <p:spPr>
          <a:xfrm>
            <a:off x="7521575" y="5493070"/>
            <a:ext cx="655320" cy="415925"/>
          </a:xfrm>
          <a:prstGeom prst="rect">
            <a:avLst/>
          </a:prstGeom>
        </p:spPr>
        <p:txBody>
          <a:bodyPr vert="horz" wrap="square" lIns="0" tIns="635" rIns="0" bIns="0" rtlCol="0">
            <a:spAutoFit/>
          </a:bodyPr>
          <a:lstStyle/>
          <a:p>
            <a:pPr>
              <a:spcBef>
                <a:spcPts val="5"/>
              </a:spcBef>
            </a:pPr>
            <a:r>
              <a:rPr sz="1050" spc="-5" dirty="0">
                <a:solidFill>
                  <a:srgbClr val="313131"/>
                </a:solidFill>
                <a:latin typeface="Verdana"/>
                <a:cs typeface="Verdana"/>
              </a:rPr>
              <a:t>Chart</a:t>
            </a:r>
            <a:r>
              <a:rPr sz="1050" spc="-50" dirty="0">
                <a:solidFill>
                  <a:srgbClr val="313131"/>
                </a:solidFill>
                <a:latin typeface="Verdana"/>
                <a:cs typeface="Verdana"/>
              </a:rPr>
              <a:t> </a:t>
            </a:r>
            <a:r>
              <a:rPr sz="1050" b="1" spc="-5" dirty="0">
                <a:solidFill>
                  <a:srgbClr val="313131"/>
                </a:solidFill>
                <a:latin typeface="Verdana"/>
                <a:cs typeface="Verdana"/>
              </a:rPr>
              <a:t>41</a:t>
            </a:r>
            <a:endParaRPr sz="1050">
              <a:solidFill>
                <a:prstClr val="black"/>
              </a:solidFill>
              <a:latin typeface="Verdana"/>
              <a:cs typeface="Verdana"/>
            </a:endParaRPr>
          </a:p>
          <a:p>
            <a:pPr marL="71755">
              <a:spcBef>
                <a:spcPts val="735"/>
              </a:spcBef>
            </a:pPr>
            <a:r>
              <a:rPr sz="1050" spc="-5" dirty="0">
                <a:solidFill>
                  <a:srgbClr val="313131"/>
                </a:solidFill>
                <a:latin typeface="Verdana"/>
                <a:cs typeface="Verdana"/>
              </a:rPr>
              <a:t>Char</a:t>
            </a:r>
            <a:r>
              <a:rPr sz="1050" dirty="0">
                <a:solidFill>
                  <a:srgbClr val="313131"/>
                </a:solidFill>
                <a:latin typeface="Verdana"/>
                <a:cs typeface="Verdana"/>
              </a:rPr>
              <a:t>t</a:t>
            </a:r>
            <a:r>
              <a:rPr sz="1050" spc="-5" dirty="0">
                <a:solidFill>
                  <a:srgbClr val="313131"/>
                </a:solidFill>
                <a:latin typeface="Verdana"/>
                <a:cs typeface="Verdana"/>
              </a:rPr>
              <a:t> 41</a:t>
            </a:r>
            <a:endParaRPr sz="1050">
              <a:solidFill>
                <a:prstClr val="black"/>
              </a:solidFill>
              <a:latin typeface="Verdana"/>
              <a:cs typeface="Verdana"/>
            </a:endParaRPr>
          </a:p>
        </p:txBody>
      </p:sp>
      <p:sp>
        <p:nvSpPr>
          <p:cNvPr id="8" name="object 8"/>
          <p:cNvSpPr txBox="1"/>
          <p:nvPr/>
        </p:nvSpPr>
        <p:spPr>
          <a:xfrm>
            <a:off x="387424" y="2163001"/>
            <a:ext cx="6727190" cy="2987997"/>
          </a:xfrm>
          <a:prstGeom prst="rect">
            <a:avLst/>
          </a:prstGeom>
        </p:spPr>
        <p:txBody>
          <a:bodyPr vert="horz" wrap="square" lIns="0" tIns="12700" rIns="0" bIns="0" rtlCol="0">
            <a:spAutoFit/>
          </a:bodyPr>
          <a:lstStyle/>
          <a:p>
            <a:pPr marL="415290" indent="-403225">
              <a:spcBef>
                <a:spcPts val="100"/>
              </a:spcBef>
              <a:buClr>
                <a:srgbClr val="B10639"/>
              </a:buClr>
              <a:buFont typeface="Times New Roman"/>
              <a:buAutoNum type="arabicPeriod"/>
              <a:tabLst>
                <a:tab pos="415290" algn="l"/>
                <a:tab pos="415925" algn="l"/>
              </a:tabLst>
            </a:pPr>
            <a:r>
              <a:rPr sz="1400" b="1" spc="-5" dirty="0">
                <a:solidFill>
                  <a:srgbClr val="313131"/>
                </a:solidFill>
                <a:latin typeface="Verdana"/>
                <a:cs typeface="Verdana"/>
              </a:rPr>
              <a:t>Training</a:t>
            </a:r>
            <a:r>
              <a:rPr sz="1400" b="1" spc="-55" dirty="0">
                <a:solidFill>
                  <a:srgbClr val="313131"/>
                </a:solidFill>
                <a:latin typeface="Verdana"/>
                <a:cs typeface="Verdana"/>
              </a:rPr>
              <a:t> </a:t>
            </a:r>
            <a:r>
              <a:rPr sz="1400" b="1" spc="-5" dirty="0">
                <a:solidFill>
                  <a:srgbClr val="313131"/>
                </a:solidFill>
                <a:latin typeface="Verdana"/>
                <a:cs typeface="Verdana"/>
              </a:rPr>
              <a:t>instability</a:t>
            </a:r>
            <a:endParaRPr sz="1400" dirty="0">
              <a:solidFill>
                <a:prstClr val="black"/>
              </a:solidFill>
              <a:latin typeface="Verdana"/>
              <a:cs typeface="Verdana"/>
            </a:endParaRPr>
          </a:p>
          <a:p>
            <a:pPr>
              <a:spcBef>
                <a:spcPts val="55"/>
              </a:spcBef>
              <a:buFontTx/>
              <a:buAutoNum type="arabicPeriod"/>
            </a:pPr>
            <a:endParaRPr sz="1350" dirty="0">
              <a:solidFill>
                <a:prstClr val="black"/>
              </a:solidFill>
              <a:latin typeface="Verdana"/>
              <a:cs typeface="Verdana"/>
            </a:endParaRPr>
          </a:p>
          <a:p>
            <a:pPr marL="687070" marR="90805" lvl="1" indent="-293370">
              <a:lnSpc>
                <a:spcPts val="1650"/>
              </a:lnSpc>
              <a:spcBef>
                <a:spcPts val="5"/>
              </a:spcBef>
              <a:buClr>
                <a:srgbClr val="B10639"/>
              </a:buClr>
              <a:buFont typeface="Arial MT"/>
              <a:buChar char="○"/>
              <a:tabLst>
                <a:tab pos="686435" algn="l"/>
                <a:tab pos="687070" algn="l"/>
              </a:tabLst>
            </a:pPr>
            <a:r>
              <a:rPr sz="1400" spc="-5" dirty="0">
                <a:solidFill>
                  <a:srgbClr val="313131"/>
                </a:solidFill>
                <a:latin typeface="Verdana"/>
                <a:cs typeface="Verdana"/>
              </a:rPr>
              <a:t>Good sample generation requires reaching Nash Equilibrium in the </a:t>
            </a:r>
            <a:r>
              <a:rPr sz="1400" spc="-480" dirty="0">
                <a:solidFill>
                  <a:srgbClr val="313131"/>
                </a:solidFill>
                <a:latin typeface="Verdana"/>
                <a:cs typeface="Verdana"/>
              </a:rPr>
              <a:t> </a:t>
            </a:r>
            <a:r>
              <a:rPr sz="1400" spc="-5" dirty="0">
                <a:solidFill>
                  <a:srgbClr val="313131"/>
                </a:solidFill>
                <a:latin typeface="Verdana"/>
                <a:cs typeface="Verdana"/>
              </a:rPr>
              <a:t>game,</a:t>
            </a:r>
            <a:r>
              <a:rPr sz="1400" spc="-10" dirty="0">
                <a:solidFill>
                  <a:srgbClr val="313131"/>
                </a:solidFill>
                <a:latin typeface="Verdana"/>
                <a:cs typeface="Verdana"/>
              </a:rPr>
              <a:t> </a:t>
            </a:r>
            <a:r>
              <a:rPr sz="1400" spc="-5" dirty="0">
                <a:solidFill>
                  <a:srgbClr val="313131"/>
                </a:solidFill>
                <a:latin typeface="Verdana"/>
                <a:cs typeface="Verdana"/>
              </a:rPr>
              <a:t>which might not</a:t>
            </a:r>
            <a:r>
              <a:rPr sz="1400" spc="-10" dirty="0">
                <a:solidFill>
                  <a:srgbClr val="313131"/>
                </a:solidFill>
                <a:latin typeface="Verdana"/>
                <a:cs typeface="Verdana"/>
              </a:rPr>
              <a:t> </a:t>
            </a:r>
            <a:r>
              <a:rPr sz="1400" spc="-5" dirty="0">
                <a:solidFill>
                  <a:srgbClr val="313131"/>
                </a:solidFill>
                <a:latin typeface="Verdana"/>
                <a:cs typeface="Verdana"/>
              </a:rPr>
              <a:t>always happen</a:t>
            </a:r>
            <a:endParaRPr sz="1400" dirty="0">
              <a:solidFill>
                <a:prstClr val="black"/>
              </a:solidFill>
              <a:latin typeface="Verdana"/>
              <a:cs typeface="Verdana"/>
            </a:endParaRPr>
          </a:p>
          <a:p>
            <a:pPr lvl="1">
              <a:spcBef>
                <a:spcPts val="50"/>
              </a:spcBef>
              <a:buClr>
                <a:srgbClr val="B10639"/>
              </a:buClr>
              <a:buFont typeface="Arial MT"/>
              <a:buChar char="○"/>
            </a:pPr>
            <a:endParaRPr sz="1250" dirty="0">
              <a:solidFill>
                <a:prstClr val="black"/>
              </a:solidFill>
              <a:latin typeface="Verdana"/>
              <a:cs typeface="Verdana"/>
            </a:endParaRPr>
          </a:p>
          <a:p>
            <a:pPr marL="415290" indent="-403225">
              <a:buClr>
                <a:srgbClr val="B10639"/>
              </a:buClr>
              <a:buFont typeface="Times New Roman"/>
              <a:buAutoNum type="arabicPeriod"/>
              <a:tabLst>
                <a:tab pos="415290" algn="l"/>
                <a:tab pos="415925" algn="l"/>
              </a:tabLst>
            </a:pPr>
            <a:r>
              <a:rPr sz="1400" b="1" spc="-5" dirty="0">
                <a:solidFill>
                  <a:srgbClr val="313131"/>
                </a:solidFill>
                <a:latin typeface="Verdana"/>
                <a:cs typeface="Verdana"/>
              </a:rPr>
              <a:t>Mode</a:t>
            </a:r>
            <a:r>
              <a:rPr sz="1400" b="1" spc="-55" dirty="0">
                <a:solidFill>
                  <a:srgbClr val="313131"/>
                </a:solidFill>
                <a:latin typeface="Verdana"/>
                <a:cs typeface="Verdana"/>
              </a:rPr>
              <a:t> </a:t>
            </a:r>
            <a:r>
              <a:rPr sz="1400" b="1" spc="-5" dirty="0">
                <a:solidFill>
                  <a:srgbClr val="313131"/>
                </a:solidFill>
                <a:latin typeface="Verdana"/>
                <a:cs typeface="Verdana"/>
              </a:rPr>
              <a:t>collapse</a:t>
            </a:r>
            <a:endParaRPr sz="1400" dirty="0">
              <a:solidFill>
                <a:prstClr val="black"/>
              </a:solidFill>
              <a:latin typeface="Verdana"/>
              <a:cs typeface="Verdana"/>
            </a:endParaRPr>
          </a:p>
          <a:p>
            <a:pPr>
              <a:spcBef>
                <a:spcPts val="55"/>
              </a:spcBef>
              <a:buFontTx/>
              <a:buAutoNum type="arabicPeriod"/>
            </a:pPr>
            <a:endParaRPr sz="1350" dirty="0">
              <a:solidFill>
                <a:prstClr val="black"/>
              </a:solidFill>
              <a:latin typeface="Verdana"/>
              <a:cs typeface="Verdana"/>
            </a:endParaRPr>
          </a:p>
          <a:p>
            <a:pPr marL="687070" marR="258445" lvl="1" indent="-293370">
              <a:lnSpc>
                <a:spcPts val="1650"/>
              </a:lnSpc>
              <a:spcBef>
                <a:spcPts val="5"/>
              </a:spcBef>
              <a:buClr>
                <a:srgbClr val="B10639"/>
              </a:buClr>
              <a:buFont typeface="Arial MT"/>
              <a:buChar char="○"/>
              <a:tabLst>
                <a:tab pos="686435" algn="l"/>
                <a:tab pos="687070" algn="l"/>
              </a:tabLst>
            </a:pPr>
            <a:r>
              <a:rPr sz="1400" spc="-5" dirty="0">
                <a:solidFill>
                  <a:srgbClr val="313131"/>
                </a:solidFill>
                <a:latin typeface="Verdana"/>
                <a:cs typeface="Verdana"/>
              </a:rPr>
              <a:t>When </a:t>
            </a:r>
            <a:r>
              <a:rPr sz="1400" dirty="0">
                <a:solidFill>
                  <a:srgbClr val="313131"/>
                </a:solidFill>
                <a:latin typeface="Verdana"/>
                <a:cs typeface="Verdana"/>
              </a:rPr>
              <a:t>G </a:t>
            </a:r>
            <a:r>
              <a:rPr sz="1400" spc="-5" dirty="0">
                <a:solidFill>
                  <a:srgbClr val="313131"/>
                </a:solidFill>
                <a:latin typeface="Verdana"/>
                <a:cs typeface="Verdana"/>
              </a:rPr>
              <a:t>is able to fool </a:t>
            </a:r>
            <a:r>
              <a:rPr sz="1400" dirty="0">
                <a:solidFill>
                  <a:srgbClr val="313131"/>
                </a:solidFill>
                <a:latin typeface="Verdana"/>
                <a:cs typeface="Verdana"/>
              </a:rPr>
              <a:t>D </a:t>
            </a:r>
            <a:r>
              <a:rPr sz="1400" spc="-5" dirty="0">
                <a:solidFill>
                  <a:srgbClr val="313131"/>
                </a:solidFill>
                <a:latin typeface="Verdana"/>
                <a:cs typeface="Verdana"/>
              </a:rPr>
              <a:t>by generating similarly looking samples </a:t>
            </a:r>
            <a:r>
              <a:rPr sz="1400" spc="-480" dirty="0">
                <a:solidFill>
                  <a:srgbClr val="313131"/>
                </a:solidFill>
                <a:latin typeface="Verdana"/>
                <a:cs typeface="Verdana"/>
              </a:rPr>
              <a:t> </a:t>
            </a:r>
            <a:r>
              <a:rPr sz="1400" spc="-5" dirty="0">
                <a:solidFill>
                  <a:srgbClr val="313131"/>
                </a:solidFill>
                <a:latin typeface="Verdana"/>
                <a:cs typeface="Verdana"/>
              </a:rPr>
              <a:t>from</a:t>
            </a:r>
            <a:r>
              <a:rPr sz="1400" spc="-10" dirty="0">
                <a:solidFill>
                  <a:srgbClr val="313131"/>
                </a:solidFill>
                <a:latin typeface="Verdana"/>
                <a:cs typeface="Verdana"/>
              </a:rPr>
              <a:t> </a:t>
            </a:r>
            <a:r>
              <a:rPr sz="1400" spc="-5" dirty="0">
                <a:solidFill>
                  <a:srgbClr val="313131"/>
                </a:solidFill>
                <a:latin typeface="Verdana"/>
                <a:cs typeface="Verdana"/>
              </a:rPr>
              <a:t>the same data</a:t>
            </a:r>
            <a:r>
              <a:rPr sz="1400" spc="-10" dirty="0">
                <a:solidFill>
                  <a:srgbClr val="313131"/>
                </a:solidFill>
                <a:latin typeface="Verdana"/>
                <a:cs typeface="Verdana"/>
              </a:rPr>
              <a:t> </a:t>
            </a:r>
            <a:r>
              <a:rPr sz="1400" spc="-5" dirty="0">
                <a:solidFill>
                  <a:srgbClr val="313131"/>
                </a:solidFill>
                <a:latin typeface="Verdana"/>
                <a:cs typeface="Verdana"/>
              </a:rPr>
              <a:t>mode</a:t>
            </a:r>
            <a:endParaRPr sz="1400" dirty="0">
              <a:solidFill>
                <a:prstClr val="black"/>
              </a:solidFill>
              <a:latin typeface="Verdana"/>
              <a:cs typeface="Verdana"/>
            </a:endParaRPr>
          </a:p>
          <a:p>
            <a:pPr lvl="1">
              <a:spcBef>
                <a:spcPts val="5"/>
              </a:spcBef>
              <a:buClr>
                <a:srgbClr val="B10639"/>
              </a:buClr>
              <a:buFont typeface="Arial MT"/>
              <a:buChar char="○"/>
            </a:pPr>
            <a:endParaRPr sz="1350" dirty="0">
              <a:solidFill>
                <a:prstClr val="black"/>
              </a:solidFill>
              <a:latin typeface="Verdana"/>
              <a:cs typeface="Verdana"/>
            </a:endParaRPr>
          </a:p>
          <a:p>
            <a:pPr marL="415290" marR="5080" indent="-403225">
              <a:lnSpc>
                <a:spcPts val="1650"/>
              </a:lnSpc>
              <a:buClr>
                <a:srgbClr val="B10639"/>
              </a:buClr>
              <a:buFont typeface="Times New Roman"/>
              <a:buAutoNum type="arabicPeriod"/>
              <a:tabLst>
                <a:tab pos="415290" algn="l"/>
                <a:tab pos="415925" algn="l"/>
              </a:tabLst>
            </a:pPr>
            <a:r>
              <a:rPr sz="1400" spc="-5" dirty="0">
                <a:solidFill>
                  <a:srgbClr val="313131"/>
                </a:solidFill>
                <a:latin typeface="Verdana"/>
                <a:cs typeface="Verdana"/>
              </a:rPr>
              <a:t>GANs were original made to work only with </a:t>
            </a:r>
            <a:r>
              <a:rPr sz="1400" b="1" spc="-5" dirty="0">
                <a:solidFill>
                  <a:srgbClr val="313131"/>
                </a:solidFill>
                <a:latin typeface="Verdana"/>
                <a:cs typeface="Verdana"/>
              </a:rPr>
              <a:t>real-valued, continuous </a:t>
            </a:r>
            <a:r>
              <a:rPr sz="1400" b="1" spc="-465" dirty="0">
                <a:solidFill>
                  <a:srgbClr val="313131"/>
                </a:solidFill>
                <a:latin typeface="Verdana"/>
                <a:cs typeface="Verdana"/>
              </a:rPr>
              <a:t> </a:t>
            </a:r>
            <a:r>
              <a:rPr sz="1400" b="1" spc="-5" dirty="0">
                <a:solidFill>
                  <a:srgbClr val="313131"/>
                </a:solidFill>
                <a:latin typeface="Verdana"/>
                <a:cs typeface="Verdana"/>
              </a:rPr>
              <a:t>data</a:t>
            </a:r>
            <a:r>
              <a:rPr sz="1400" b="1" spc="5" dirty="0">
                <a:solidFill>
                  <a:srgbClr val="313131"/>
                </a:solidFill>
                <a:latin typeface="Verdana"/>
                <a:cs typeface="Verdana"/>
              </a:rPr>
              <a:t> </a:t>
            </a:r>
            <a:r>
              <a:rPr sz="1400" spc="-5" dirty="0">
                <a:solidFill>
                  <a:srgbClr val="313131"/>
                </a:solidFill>
                <a:latin typeface="Verdana"/>
                <a:cs typeface="Verdana"/>
              </a:rPr>
              <a:t>(</a:t>
            </a:r>
            <a:r>
              <a:rPr sz="1400" i="1" spc="-5" dirty="0">
                <a:solidFill>
                  <a:srgbClr val="313131"/>
                </a:solidFill>
                <a:latin typeface="Verdana"/>
                <a:cs typeface="Verdana"/>
              </a:rPr>
              <a:t>e.g.</a:t>
            </a:r>
            <a:r>
              <a:rPr sz="1400" i="1" dirty="0">
                <a:solidFill>
                  <a:srgbClr val="313131"/>
                </a:solidFill>
                <a:latin typeface="Verdana"/>
                <a:cs typeface="Verdana"/>
              </a:rPr>
              <a:t> </a:t>
            </a:r>
            <a:r>
              <a:rPr sz="1400" spc="-5" dirty="0">
                <a:solidFill>
                  <a:srgbClr val="313131"/>
                </a:solidFill>
                <a:latin typeface="Verdana"/>
                <a:cs typeface="Verdana"/>
              </a:rPr>
              <a:t>images)</a:t>
            </a:r>
            <a:endParaRPr sz="1400" dirty="0">
              <a:solidFill>
                <a:prstClr val="black"/>
              </a:solidFill>
              <a:latin typeface="Verdana"/>
              <a:cs typeface="Verdana"/>
            </a:endParaRPr>
          </a:p>
          <a:p>
            <a:pPr marL="687070" lvl="1" indent="-293370">
              <a:spcBef>
                <a:spcPts val="1270"/>
              </a:spcBef>
              <a:buClr>
                <a:srgbClr val="B10639"/>
              </a:buClr>
              <a:buFont typeface="Arial MT"/>
              <a:buChar char="○"/>
              <a:tabLst>
                <a:tab pos="686435" algn="l"/>
                <a:tab pos="687070" algn="l"/>
              </a:tabLst>
            </a:pPr>
            <a:r>
              <a:rPr sz="1400" i="1" spc="-5" dirty="0">
                <a:solidFill>
                  <a:srgbClr val="313131"/>
                </a:solidFill>
                <a:latin typeface="Verdana"/>
                <a:cs typeface="Verdana"/>
              </a:rPr>
              <a:t>Slight</a:t>
            </a:r>
            <a:r>
              <a:rPr sz="1400" i="1" spc="-15" dirty="0">
                <a:solidFill>
                  <a:srgbClr val="313131"/>
                </a:solidFill>
                <a:latin typeface="Verdana"/>
                <a:cs typeface="Verdana"/>
              </a:rPr>
              <a:t> </a:t>
            </a:r>
            <a:r>
              <a:rPr sz="1400" i="1" spc="-5" dirty="0">
                <a:solidFill>
                  <a:srgbClr val="313131"/>
                </a:solidFill>
                <a:latin typeface="Verdana"/>
                <a:cs typeface="Verdana"/>
              </a:rPr>
              <a:t>changes</a:t>
            </a:r>
            <a:r>
              <a:rPr sz="1400" i="1" spc="15" dirty="0">
                <a:solidFill>
                  <a:srgbClr val="313131"/>
                </a:solidFill>
                <a:latin typeface="Verdana"/>
                <a:cs typeface="Verdana"/>
              </a:rPr>
              <a:t> </a:t>
            </a:r>
            <a:r>
              <a:rPr sz="1400" spc="-5" dirty="0">
                <a:solidFill>
                  <a:srgbClr val="313131"/>
                </a:solidFill>
                <a:latin typeface="Verdana"/>
                <a:cs typeface="Verdana"/>
              </a:rPr>
              <a:t>in</a:t>
            </a:r>
            <a:r>
              <a:rPr sz="1400" spc="-10" dirty="0">
                <a:solidFill>
                  <a:srgbClr val="313131"/>
                </a:solidFill>
                <a:latin typeface="Verdana"/>
                <a:cs typeface="Verdana"/>
              </a:rPr>
              <a:t> </a:t>
            </a:r>
            <a:r>
              <a:rPr sz="1400" b="1" spc="-5" dirty="0">
                <a:solidFill>
                  <a:srgbClr val="313131"/>
                </a:solidFill>
                <a:latin typeface="Verdana"/>
                <a:cs typeface="Verdana"/>
              </a:rPr>
              <a:t>discrete</a:t>
            </a:r>
            <a:r>
              <a:rPr sz="1400" b="1" spc="-10" dirty="0">
                <a:solidFill>
                  <a:srgbClr val="313131"/>
                </a:solidFill>
                <a:latin typeface="Verdana"/>
                <a:cs typeface="Verdana"/>
              </a:rPr>
              <a:t> </a:t>
            </a:r>
            <a:r>
              <a:rPr sz="1400" b="1" spc="-5" dirty="0">
                <a:solidFill>
                  <a:srgbClr val="313131"/>
                </a:solidFill>
                <a:latin typeface="Verdana"/>
                <a:cs typeface="Verdana"/>
              </a:rPr>
              <a:t>data </a:t>
            </a:r>
            <a:r>
              <a:rPr sz="1400" spc="-5" dirty="0">
                <a:solidFill>
                  <a:srgbClr val="313131"/>
                </a:solidFill>
                <a:latin typeface="Verdana"/>
                <a:cs typeface="Verdana"/>
              </a:rPr>
              <a:t>(</a:t>
            </a:r>
            <a:r>
              <a:rPr sz="1400" i="1" spc="-5" dirty="0">
                <a:solidFill>
                  <a:srgbClr val="313131"/>
                </a:solidFill>
                <a:latin typeface="Verdana"/>
                <a:cs typeface="Verdana"/>
              </a:rPr>
              <a:t>e.g.</a:t>
            </a:r>
            <a:r>
              <a:rPr sz="1400" i="1" spc="-10" dirty="0">
                <a:solidFill>
                  <a:srgbClr val="313131"/>
                </a:solidFill>
                <a:latin typeface="Verdana"/>
                <a:cs typeface="Verdana"/>
              </a:rPr>
              <a:t> </a:t>
            </a:r>
            <a:r>
              <a:rPr sz="1400" spc="-5" dirty="0">
                <a:solidFill>
                  <a:srgbClr val="313131"/>
                </a:solidFill>
                <a:latin typeface="Verdana"/>
                <a:cs typeface="Verdana"/>
              </a:rPr>
              <a:t>text)</a:t>
            </a:r>
            <a:r>
              <a:rPr sz="1400" spc="-10" dirty="0">
                <a:solidFill>
                  <a:srgbClr val="313131"/>
                </a:solidFill>
                <a:latin typeface="Verdana"/>
                <a:cs typeface="Verdana"/>
              </a:rPr>
              <a:t> </a:t>
            </a:r>
            <a:r>
              <a:rPr sz="1400" spc="-5" dirty="0">
                <a:solidFill>
                  <a:srgbClr val="313131"/>
                </a:solidFill>
                <a:latin typeface="Verdana"/>
                <a:cs typeface="Verdana"/>
              </a:rPr>
              <a:t>are</a:t>
            </a:r>
            <a:r>
              <a:rPr sz="1400" spc="-10" dirty="0">
                <a:solidFill>
                  <a:srgbClr val="313131"/>
                </a:solidFill>
                <a:latin typeface="Verdana"/>
                <a:cs typeface="Verdana"/>
              </a:rPr>
              <a:t> </a:t>
            </a:r>
            <a:r>
              <a:rPr sz="1400" spc="-5" dirty="0">
                <a:solidFill>
                  <a:srgbClr val="313131"/>
                </a:solidFill>
                <a:latin typeface="Verdana"/>
                <a:cs typeface="Verdana"/>
              </a:rPr>
              <a:t>impractical</a:t>
            </a:r>
            <a:endParaRPr sz="1400" dirty="0">
              <a:solidFill>
                <a:prstClr val="black"/>
              </a:solidFill>
              <a:latin typeface="Verdana"/>
              <a:cs typeface="Verdana"/>
            </a:endParaRPr>
          </a:p>
        </p:txBody>
      </p:sp>
      <p:pic>
        <p:nvPicPr>
          <p:cNvPr id="9" name="object 9"/>
          <p:cNvPicPr/>
          <p:nvPr/>
        </p:nvPicPr>
        <p:blipFill>
          <a:blip r:embed="rId2" cstate="print"/>
          <a:stretch>
            <a:fillRect/>
          </a:stretch>
        </p:blipFill>
        <p:spPr>
          <a:xfrm>
            <a:off x="7338240" y="4642288"/>
            <a:ext cx="1704819" cy="1256172"/>
          </a:xfrm>
          <a:prstGeom prst="rect">
            <a:avLst/>
          </a:prstGeom>
        </p:spPr>
      </p:pic>
      <p:grpSp>
        <p:nvGrpSpPr>
          <p:cNvPr id="10" name="object 10"/>
          <p:cNvGrpSpPr/>
          <p:nvPr/>
        </p:nvGrpSpPr>
        <p:grpSpPr>
          <a:xfrm>
            <a:off x="7594650" y="1770275"/>
            <a:ext cx="1222375" cy="2723515"/>
            <a:chOff x="7594649" y="913024"/>
            <a:chExt cx="1222375" cy="2723515"/>
          </a:xfrm>
        </p:grpSpPr>
        <p:pic>
          <p:nvPicPr>
            <p:cNvPr id="11" name="object 11"/>
            <p:cNvPicPr/>
            <p:nvPr/>
          </p:nvPicPr>
          <p:blipFill>
            <a:blip r:embed="rId3" cstate="print"/>
            <a:stretch>
              <a:fillRect/>
            </a:stretch>
          </p:blipFill>
          <p:spPr>
            <a:xfrm>
              <a:off x="7594649" y="2290049"/>
              <a:ext cx="1222149" cy="1345899"/>
            </a:xfrm>
            <a:prstGeom prst="rect">
              <a:avLst/>
            </a:prstGeom>
          </p:spPr>
        </p:pic>
        <p:pic>
          <p:nvPicPr>
            <p:cNvPr id="12" name="object 12"/>
            <p:cNvPicPr/>
            <p:nvPr/>
          </p:nvPicPr>
          <p:blipFill>
            <a:blip r:embed="rId4" cstate="print"/>
            <a:stretch>
              <a:fillRect/>
            </a:stretch>
          </p:blipFill>
          <p:spPr>
            <a:xfrm>
              <a:off x="7595094" y="913024"/>
              <a:ext cx="1186028" cy="1377025"/>
            </a:xfrm>
            <a:prstGeom prst="rect">
              <a:avLst/>
            </a:prstGeom>
          </p:spPr>
        </p:pic>
      </p:grpSp>
      <p:sp>
        <p:nvSpPr>
          <p:cNvPr id="13" name="object 1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4" name="object 14"/>
          <p:cNvSpPr txBox="1"/>
          <p:nvPr/>
        </p:nvSpPr>
        <p:spPr>
          <a:xfrm>
            <a:off x="232308" y="5731506"/>
            <a:ext cx="126365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Generative</a:t>
            </a:r>
            <a:r>
              <a:rPr sz="1050" spc="-75" dirty="0">
                <a:solidFill>
                  <a:srgbClr val="313131"/>
                </a:solidFill>
                <a:latin typeface="Verdana"/>
                <a:cs typeface="Verdana"/>
              </a:rPr>
              <a:t> </a:t>
            </a:r>
            <a:r>
              <a:rPr sz="1050" spc="-5" dirty="0">
                <a:solidFill>
                  <a:srgbClr val="313131"/>
                </a:solidFill>
                <a:latin typeface="Verdana"/>
                <a:cs typeface="Verdana"/>
              </a:rPr>
              <a:t>Models</a:t>
            </a:r>
            <a:endParaRPr sz="1050">
              <a:solidFill>
                <a:prstClr val="black"/>
              </a:solidFill>
              <a:latin typeface="Verdana"/>
              <a:cs typeface="Verdana"/>
            </a:endParaRPr>
          </a:p>
        </p:txBody>
      </p:sp>
      <p:pic>
        <p:nvPicPr>
          <p:cNvPr id="5" name="Picture 2" descr="E:\NIET\Project\xLogo11.png.pagespeed.ic.pydHLuCQEZ.png">
            <a:extLst>
              <a:ext uri="{FF2B5EF4-FFF2-40B4-BE49-F238E27FC236}">
                <a16:creationId xmlns:a16="http://schemas.microsoft.com/office/drawing/2014/main" id="{4DBC4EE8-9793-62B4-DE02-E4398484FED2}"/>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7" name="Title 1">
            <a:extLst>
              <a:ext uri="{FF2B5EF4-FFF2-40B4-BE49-F238E27FC236}">
                <a16:creationId xmlns:a16="http://schemas.microsoft.com/office/drawing/2014/main" id="{8DFBFA32-D062-37AC-2CB7-B0723BA98869}"/>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Limitations of GANs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0126" y="5727135"/>
            <a:ext cx="2687955"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Deep</a:t>
            </a:r>
            <a:r>
              <a:rPr sz="1200" spc="-25" dirty="0">
                <a:solidFill>
                  <a:srgbClr val="313131"/>
                </a:solidFill>
                <a:latin typeface="Verdana"/>
                <a:cs typeface="Verdana"/>
              </a:rPr>
              <a:t> </a:t>
            </a:r>
            <a:r>
              <a:rPr sz="1200" spc="-5" dirty="0">
                <a:solidFill>
                  <a:srgbClr val="313131"/>
                </a:solidFill>
                <a:latin typeface="Verdana"/>
                <a:cs typeface="Verdana"/>
              </a:rPr>
              <a:t>Learning</a:t>
            </a:r>
            <a:r>
              <a:rPr sz="1200" spc="-25" dirty="0">
                <a:solidFill>
                  <a:srgbClr val="313131"/>
                </a:solidFill>
                <a:latin typeface="Verdana"/>
                <a:cs typeface="Verdana"/>
              </a:rPr>
              <a:t> </a:t>
            </a:r>
            <a:r>
              <a:rPr sz="1200" spc="-5" dirty="0">
                <a:solidFill>
                  <a:srgbClr val="313131"/>
                </a:solidFill>
                <a:latin typeface="Verdana"/>
                <a:cs typeface="Verdana"/>
              </a:rPr>
              <a:t>for</a:t>
            </a:r>
            <a:r>
              <a:rPr sz="1200" spc="-25" dirty="0">
                <a:solidFill>
                  <a:srgbClr val="313131"/>
                </a:solidFill>
                <a:latin typeface="Verdana"/>
                <a:cs typeface="Verdana"/>
              </a:rPr>
              <a:t> </a:t>
            </a:r>
            <a:r>
              <a:rPr sz="1200" spc="-5" dirty="0">
                <a:solidFill>
                  <a:srgbClr val="313131"/>
                </a:solidFill>
                <a:latin typeface="Verdana"/>
                <a:cs typeface="Verdana"/>
              </a:rPr>
              <a:t>Computer</a:t>
            </a:r>
            <a:r>
              <a:rPr sz="1200" spc="-20" dirty="0">
                <a:solidFill>
                  <a:srgbClr val="313131"/>
                </a:solidFill>
                <a:latin typeface="Verdana"/>
                <a:cs typeface="Verdana"/>
              </a:rPr>
              <a:t> </a:t>
            </a:r>
            <a:r>
              <a:rPr sz="1200" spc="-5" dirty="0">
                <a:solidFill>
                  <a:srgbClr val="313131"/>
                </a:solidFill>
                <a:latin typeface="Verdana"/>
                <a:cs typeface="Verdana"/>
              </a:rPr>
              <a:t>Vision</a:t>
            </a:r>
            <a:endParaRPr sz="1200">
              <a:solidFill>
                <a:prstClr val="black"/>
              </a:solidFill>
              <a:latin typeface="Verdana"/>
              <a:cs typeface="Verdana"/>
            </a:endParaRPr>
          </a:p>
        </p:txBody>
      </p:sp>
      <p:sp>
        <p:nvSpPr>
          <p:cNvPr id="3" name="object 3"/>
          <p:cNvSpPr/>
          <p:nvPr/>
        </p:nvSpPr>
        <p:spPr>
          <a:xfrm>
            <a:off x="177169" y="857252"/>
            <a:ext cx="7239000" cy="108585"/>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a:solidFill>
                <a:prstClr val="black"/>
              </a:solidFill>
              <a:latin typeface="Calibri"/>
            </a:endParaRPr>
          </a:p>
        </p:txBody>
      </p:sp>
      <p:sp>
        <p:nvSpPr>
          <p:cNvPr id="4" name="object 4"/>
          <p:cNvSpPr/>
          <p:nvPr/>
        </p:nvSpPr>
        <p:spPr>
          <a:xfrm>
            <a:off x="177169" y="1888828"/>
            <a:ext cx="7239000" cy="25400"/>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a:solidFill>
                <a:prstClr val="black"/>
              </a:solidFill>
              <a:latin typeface="Calibri"/>
            </a:endParaRPr>
          </a:p>
        </p:txBody>
      </p:sp>
      <p:sp>
        <p:nvSpPr>
          <p:cNvPr id="16" name="Footer Placeholder 15">
            <a:extLst>
              <a:ext uri="{FF2B5EF4-FFF2-40B4-BE49-F238E27FC236}">
                <a16:creationId xmlns:a16="http://schemas.microsoft.com/office/drawing/2014/main" id="{9DAABAAC-BE64-0B5D-0361-96CD910A2859}"/>
              </a:ext>
            </a:extLst>
          </p:cNvPr>
          <p:cNvSpPr>
            <a:spLocks noGrp="1"/>
          </p:cNvSpPr>
          <p:nvPr>
            <p:ph type="ftr" sz="quarter" idx="5"/>
          </p:nvPr>
        </p:nvSpPr>
        <p:spPr/>
        <p:txBody>
          <a:bodyPr/>
          <a:lstStyle/>
          <a:p>
            <a:pPr>
              <a:spcBef>
                <a:spcPts val="5"/>
              </a:spcBef>
            </a:pPr>
            <a:endParaRPr lang="en-IN" spc="-5" dirty="0"/>
          </a:p>
        </p:txBody>
      </p:sp>
      <p:sp>
        <p:nvSpPr>
          <p:cNvPr id="6" name="object 6"/>
          <p:cNvSpPr txBox="1">
            <a:spLocks noGrp="1"/>
          </p:cNvSpPr>
          <p:nvPr>
            <p:ph type="title" idx="4294967295"/>
          </p:nvPr>
        </p:nvSpPr>
        <p:spPr>
          <a:xfrm>
            <a:off x="1" y="1254125"/>
            <a:ext cx="2384425" cy="330200"/>
          </a:xfrm>
          <a:prstGeom prst="rect">
            <a:avLst/>
          </a:prstGeom>
        </p:spPr>
        <p:txBody>
          <a:bodyPr vert="horz" wrap="square" lIns="0" tIns="12700" rIns="0" bIns="0" rtlCol="0">
            <a:spAutoFit/>
          </a:bodyPr>
          <a:lstStyle/>
          <a:p>
            <a:pPr marL="12700">
              <a:spcBef>
                <a:spcPts val="100"/>
              </a:spcBef>
            </a:pPr>
            <a:r>
              <a:rPr spc="-5" dirty="0"/>
              <a:t>Evaluation</a:t>
            </a:r>
            <a:r>
              <a:rPr spc="-85" dirty="0"/>
              <a:t> </a:t>
            </a:r>
            <a:r>
              <a:rPr spc="-5" dirty="0"/>
              <a:t>metrics</a:t>
            </a:r>
          </a:p>
        </p:txBody>
      </p:sp>
      <p:sp>
        <p:nvSpPr>
          <p:cNvPr id="7" name="object 7"/>
          <p:cNvSpPr txBox="1"/>
          <p:nvPr/>
        </p:nvSpPr>
        <p:spPr>
          <a:xfrm>
            <a:off x="457793" y="2163000"/>
            <a:ext cx="6224270" cy="6578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What</a:t>
            </a:r>
            <a:r>
              <a:rPr sz="1400" spc="-20" dirty="0">
                <a:solidFill>
                  <a:srgbClr val="313131"/>
                </a:solidFill>
                <a:latin typeface="Verdana"/>
                <a:cs typeface="Verdana"/>
              </a:rPr>
              <a:t> </a:t>
            </a:r>
            <a:r>
              <a:rPr sz="1400" spc="-5" dirty="0">
                <a:solidFill>
                  <a:srgbClr val="313131"/>
                </a:solidFill>
                <a:latin typeface="Verdana"/>
                <a:cs typeface="Verdana"/>
              </a:rPr>
              <a:t>makes</a:t>
            </a:r>
            <a:r>
              <a:rPr sz="1400" spc="-20" dirty="0">
                <a:solidFill>
                  <a:srgbClr val="313131"/>
                </a:solidFill>
                <a:latin typeface="Verdana"/>
                <a:cs typeface="Verdana"/>
              </a:rPr>
              <a:t> </a:t>
            </a:r>
            <a:r>
              <a:rPr sz="1400" dirty="0">
                <a:solidFill>
                  <a:srgbClr val="313131"/>
                </a:solidFill>
                <a:latin typeface="Verdana"/>
                <a:cs typeface="Verdana"/>
              </a:rPr>
              <a:t>a</a:t>
            </a:r>
            <a:r>
              <a:rPr sz="1400" spc="-20" dirty="0">
                <a:solidFill>
                  <a:srgbClr val="313131"/>
                </a:solidFill>
                <a:latin typeface="Verdana"/>
                <a:cs typeface="Verdana"/>
              </a:rPr>
              <a:t> </a:t>
            </a:r>
            <a:r>
              <a:rPr sz="1400" spc="-5" dirty="0">
                <a:solidFill>
                  <a:srgbClr val="313131"/>
                </a:solidFill>
                <a:latin typeface="Verdana"/>
                <a:cs typeface="Verdana"/>
              </a:rPr>
              <a:t>good</a:t>
            </a:r>
            <a:r>
              <a:rPr sz="1400" spc="-15" dirty="0">
                <a:solidFill>
                  <a:srgbClr val="313131"/>
                </a:solidFill>
                <a:latin typeface="Verdana"/>
                <a:cs typeface="Verdana"/>
              </a:rPr>
              <a:t> </a:t>
            </a:r>
            <a:r>
              <a:rPr sz="1400" spc="-5" dirty="0">
                <a:solidFill>
                  <a:srgbClr val="313131"/>
                </a:solidFill>
                <a:latin typeface="Verdana"/>
                <a:cs typeface="Verdana"/>
              </a:rPr>
              <a:t>generative</a:t>
            </a:r>
            <a:r>
              <a:rPr sz="1400" spc="-20" dirty="0">
                <a:solidFill>
                  <a:srgbClr val="313131"/>
                </a:solidFill>
                <a:latin typeface="Verdana"/>
                <a:cs typeface="Verdana"/>
              </a:rPr>
              <a:t> </a:t>
            </a:r>
            <a:r>
              <a:rPr sz="1400" spc="-5" dirty="0">
                <a:solidFill>
                  <a:srgbClr val="313131"/>
                </a:solidFill>
                <a:latin typeface="Verdana"/>
                <a:cs typeface="Verdana"/>
              </a:rPr>
              <a:t>model?</a:t>
            </a:r>
            <a:endParaRPr sz="1400">
              <a:solidFill>
                <a:prstClr val="black"/>
              </a:solidFill>
              <a:latin typeface="Verdana"/>
              <a:cs typeface="Verdana"/>
            </a:endParaRPr>
          </a:p>
          <a:p>
            <a:pPr marL="616585" lvl="1" indent="-293370">
              <a:spcBef>
                <a:spcPts val="1620"/>
              </a:spcBef>
              <a:buClr>
                <a:srgbClr val="B10639"/>
              </a:buClr>
              <a:buFont typeface="Arial MT"/>
              <a:buChar char="■"/>
              <a:tabLst>
                <a:tab pos="616585" algn="l"/>
                <a:tab pos="617220" algn="l"/>
              </a:tabLst>
            </a:pPr>
            <a:r>
              <a:rPr sz="1400" spc="-5" dirty="0">
                <a:solidFill>
                  <a:srgbClr val="313131"/>
                </a:solidFill>
                <a:latin typeface="Verdana"/>
                <a:cs typeface="Verdana"/>
              </a:rPr>
              <a:t>Each</a:t>
            </a:r>
            <a:r>
              <a:rPr sz="1400" spc="-15" dirty="0">
                <a:solidFill>
                  <a:srgbClr val="313131"/>
                </a:solidFill>
                <a:latin typeface="Verdana"/>
                <a:cs typeface="Verdana"/>
              </a:rPr>
              <a:t> </a:t>
            </a:r>
            <a:r>
              <a:rPr sz="1400" spc="-5" dirty="0">
                <a:solidFill>
                  <a:srgbClr val="313131"/>
                </a:solidFill>
                <a:latin typeface="Verdana"/>
                <a:cs typeface="Verdana"/>
              </a:rPr>
              <a:t>generated</a:t>
            </a:r>
            <a:r>
              <a:rPr sz="1400" spc="-15" dirty="0">
                <a:solidFill>
                  <a:srgbClr val="313131"/>
                </a:solidFill>
                <a:latin typeface="Verdana"/>
                <a:cs typeface="Verdana"/>
              </a:rPr>
              <a:t> </a:t>
            </a:r>
            <a:r>
              <a:rPr sz="1400" spc="-5" dirty="0">
                <a:solidFill>
                  <a:srgbClr val="313131"/>
                </a:solidFill>
                <a:latin typeface="Verdana"/>
                <a:cs typeface="Verdana"/>
              </a:rPr>
              <a:t>sample</a:t>
            </a:r>
            <a:r>
              <a:rPr sz="1400" spc="-10" dirty="0">
                <a:solidFill>
                  <a:srgbClr val="313131"/>
                </a:solidFill>
                <a:latin typeface="Verdana"/>
                <a:cs typeface="Verdana"/>
              </a:rPr>
              <a:t> </a:t>
            </a:r>
            <a:r>
              <a:rPr sz="1400" spc="-5" dirty="0">
                <a:solidFill>
                  <a:srgbClr val="313131"/>
                </a:solidFill>
                <a:latin typeface="Verdana"/>
                <a:cs typeface="Verdana"/>
              </a:rPr>
              <a:t>is</a:t>
            </a:r>
            <a:r>
              <a:rPr sz="1400" spc="-15" dirty="0">
                <a:solidFill>
                  <a:srgbClr val="313131"/>
                </a:solidFill>
                <a:latin typeface="Verdana"/>
                <a:cs typeface="Verdana"/>
              </a:rPr>
              <a:t> </a:t>
            </a:r>
            <a:r>
              <a:rPr sz="1400" spc="-5" dirty="0">
                <a:solidFill>
                  <a:srgbClr val="313131"/>
                </a:solidFill>
                <a:latin typeface="Verdana"/>
                <a:cs typeface="Verdana"/>
              </a:rPr>
              <a:t>indistinguishable</a:t>
            </a:r>
            <a:r>
              <a:rPr sz="1400" spc="-10" dirty="0">
                <a:solidFill>
                  <a:srgbClr val="313131"/>
                </a:solidFill>
                <a:latin typeface="Verdana"/>
                <a:cs typeface="Verdana"/>
              </a:rPr>
              <a:t> </a:t>
            </a:r>
            <a:r>
              <a:rPr sz="1400" spc="-5" dirty="0">
                <a:solidFill>
                  <a:srgbClr val="313131"/>
                </a:solidFill>
                <a:latin typeface="Verdana"/>
                <a:cs typeface="Verdana"/>
              </a:rPr>
              <a:t>from</a:t>
            </a:r>
            <a:r>
              <a:rPr sz="1400" spc="-15" dirty="0">
                <a:solidFill>
                  <a:srgbClr val="313131"/>
                </a:solidFill>
                <a:latin typeface="Verdana"/>
                <a:cs typeface="Verdana"/>
              </a:rPr>
              <a:t> </a:t>
            </a:r>
            <a:r>
              <a:rPr sz="1400" dirty="0">
                <a:solidFill>
                  <a:srgbClr val="313131"/>
                </a:solidFill>
                <a:latin typeface="Verdana"/>
                <a:cs typeface="Verdana"/>
              </a:rPr>
              <a:t>a</a:t>
            </a:r>
            <a:r>
              <a:rPr sz="1400" spc="-10" dirty="0">
                <a:solidFill>
                  <a:srgbClr val="313131"/>
                </a:solidFill>
                <a:latin typeface="Verdana"/>
                <a:cs typeface="Verdana"/>
              </a:rPr>
              <a:t> </a:t>
            </a:r>
            <a:r>
              <a:rPr sz="1400" spc="-5" dirty="0">
                <a:solidFill>
                  <a:srgbClr val="313131"/>
                </a:solidFill>
                <a:latin typeface="Verdana"/>
                <a:cs typeface="Verdana"/>
              </a:rPr>
              <a:t>real</a:t>
            </a:r>
            <a:r>
              <a:rPr sz="1400" spc="-15" dirty="0">
                <a:solidFill>
                  <a:srgbClr val="313131"/>
                </a:solidFill>
                <a:latin typeface="Verdana"/>
                <a:cs typeface="Verdana"/>
              </a:rPr>
              <a:t> </a:t>
            </a:r>
            <a:r>
              <a:rPr sz="1400" spc="-5" dirty="0">
                <a:solidFill>
                  <a:srgbClr val="313131"/>
                </a:solidFill>
                <a:latin typeface="Verdana"/>
                <a:cs typeface="Verdana"/>
              </a:rPr>
              <a:t>sample</a:t>
            </a:r>
            <a:endParaRPr sz="1400">
              <a:solidFill>
                <a:prstClr val="black"/>
              </a:solidFill>
              <a:latin typeface="Verdana"/>
              <a:cs typeface="Verdana"/>
            </a:endParaRPr>
          </a:p>
        </p:txBody>
      </p:sp>
      <p:sp>
        <p:nvSpPr>
          <p:cNvPr id="8" name="object 8"/>
          <p:cNvSpPr txBox="1"/>
          <p:nvPr/>
        </p:nvSpPr>
        <p:spPr>
          <a:xfrm>
            <a:off x="768968" y="4258501"/>
            <a:ext cx="3855720" cy="228268"/>
          </a:xfrm>
          <a:prstGeom prst="rect">
            <a:avLst/>
          </a:prstGeom>
        </p:spPr>
        <p:txBody>
          <a:bodyPr vert="horz" wrap="square" lIns="0" tIns="12700" rIns="0" bIns="0" rtlCol="0">
            <a:spAutoFit/>
          </a:bodyPr>
          <a:lstStyle/>
          <a:p>
            <a:pPr marL="305435" indent="-293370">
              <a:spcBef>
                <a:spcPts val="100"/>
              </a:spcBef>
              <a:buClr>
                <a:srgbClr val="B10639"/>
              </a:buClr>
              <a:buFont typeface="Arial MT"/>
              <a:buChar char="■"/>
              <a:tabLst>
                <a:tab pos="305435" algn="l"/>
                <a:tab pos="306070" algn="l"/>
              </a:tabLst>
            </a:pPr>
            <a:r>
              <a:rPr sz="1400" spc="-5" dirty="0">
                <a:solidFill>
                  <a:srgbClr val="313131"/>
                </a:solidFill>
                <a:latin typeface="Verdana"/>
                <a:cs typeface="Verdana"/>
              </a:rPr>
              <a:t>Generated</a:t>
            </a:r>
            <a:r>
              <a:rPr sz="1400" spc="-25" dirty="0">
                <a:solidFill>
                  <a:srgbClr val="313131"/>
                </a:solidFill>
                <a:latin typeface="Verdana"/>
                <a:cs typeface="Verdana"/>
              </a:rPr>
              <a:t> </a:t>
            </a:r>
            <a:r>
              <a:rPr sz="1400" spc="-5" dirty="0">
                <a:solidFill>
                  <a:srgbClr val="313131"/>
                </a:solidFill>
                <a:latin typeface="Verdana"/>
                <a:cs typeface="Verdana"/>
              </a:rPr>
              <a:t>samples</a:t>
            </a:r>
            <a:r>
              <a:rPr sz="1400" spc="-25" dirty="0">
                <a:solidFill>
                  <a:srgbClr val="313131"/>
                </a:solidFill>
                <a:latin typeface="Verdana"/>
                <a:cs typeface="Verdana"/>
              </a:rPr>
              <a:t> </a:t>
            </a:r>
            <a:r>
              <a:rPr sz="1400" spc="-5" dirty="0">
                <a:solidFill>
                  <a:srgbClr val="313131"/>
                </a:solidFill>
                <a:latin typeface="Verdana"/>
                <a:cs typeface="Verdana"/>
              </a:rPr>
              <a:t>should</a:t>
            </a:r>
            <a:r>
              <a:rPr sz="1400" spc="-20" dirty="0">
                <a:solidFill>
                  <a:srgbClr val="313131"/>
                </a:solidFill>
                <a:latin typeface="Verdana"/>
                <a:cs typeface="Verdana"/>
              </a:rPr>
              <a:t> </a:t>
            </a:r>
            <a:r>
              <a:rPr sz="1400" spc="-5" dirty="0">
                <a:solidFill>
                  <a:srgbClr val="313131"/>
                </a:solidFill>
                <a:latin typeface="Verdana"/>
                <a:cs typeface="Verdana"/>
              </a:rPr>
              <a:t>have</a:t>
            </a:r>
            <a:r>
              <a:rPr sz="1400" spc="-25" dirty="0">
                <a:solidFill>
                  <a:srgbClr val="313131"/>
                </a:solidFill>
                <a:latin typeface="Verdana"/>
                <a:cs typeface="Verdana"/>
              </a:rPr>
              <a:t> </a:t>
            </a:r>
            <a:r>
              <a:rPr sz="1400" spc="-5" dirty="0">
                <a:solidFill>
                  <a:srgbClr val="313131"/>
                </a:solidFill>
                <a:latin typeface="Verdana"/>
                <a:cs typeface="Verdana"/>
              </a:rPr>
              <a:t>variety</a:t>
            </a:r>
            <a:endParaRPr sz="1400">
              <a:solidFill>
                <a:prstClr val="black"/>
              </a:solidFill>
              <a:latin typeface="Verdana"/>
              <a:cs typeface="Verdana"/>
            </a:endParaRPr>
          </a:p>
        </p:txBody>
      </p:sp>
      <p:grpSp>
        <p:nvGrpSpPr>
          <p:cNvPr id="9" name="object 9"/>
          <p:cNvGrpSpPr/>
          <p:nvPr/>
        </p:nvGrpSpPr>
        <p:grpSpPr>
          <a:xfrm>
            <a:off x="159282" y="4537071"/>
            <a:ext cx="6653530" cy="1377950"/>
            <a:chOff x="159282" y="3679821"/>
            <a:chExt cx="6653530" cy="1377950"/>
          </a:xfrm>
        </p:grpSpPr>
        <p:pic>
          <p:nvPicPr>
            <p:cNvPr id="10" name="object 10"/>
            <p:cNvPicPr/>
            <p:nvPr/>
          </p:nvPicPr>
          <p:blipFill>
            <a:blip r:embed="rId2" cstate="print"/>
            <a:stretch>
              <a:fillRect/>
            </a:stretch>
          </p:blipFill>
          <p:spPr>
            <a:xfrm>
              <a:off x="2001144" y="3679821"/>
              <a:ext cx="4811648" cy="1175475"/>
            </a:xfrm>
            <a:prstGeom prst="rect">
              <a:avLst/>
            </a:prstGeom>
          </p:spPr>
        </p:pic>
        <p:sp>
          <p:nvSpPr>
            <p:cNvPr id="11" name="object 11"/>
            <p:cNvSpPr/>
            <p:nvPr/>
          </p:nvSpPr>
          <p:spPr>
            <a:xfrm>
              <a:off x="159282" y="4889102"/>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grpSp>
      <p:pic>
        <p:nvPicPr>
          <p:cNvPr id="12" name="object 12"/>
          <p:cNvPicPr/>
          <p:nvPr/>
        </p:nvPicPr>
        <p:blipFill>
          <a:blip r:embed="rId3" cstate="print"/>
          <a:stretch>
            <a:fillRect/>
          </a:stretch>
        </p:blipFill>
        <p:spPr>
          <a:xfrm>
            <a:off x="3712612" y="2884575"/>
            <a:ext cx="1388724" cy="1356799"/>
          </a:xfrm>
          <a:prstGeom prst="rect">
            <a:avLst/>
          </a:prstGeom>
        </p:spPr>
      </p:pic>
      <p:sp>
        <p:nvSpPr>
          <p:cNvPr id="13" name="object 13"/>
          <p:cNvSpPr txBox="1"/>
          <p:nvPr/>
        </p:nvSpPr>
        <p:spPr>
          <a:xfrm>
            <a:off x="3785612" y="5788612"/>
            <a:ext cx="1445260" cy="135935"/>
          </a:xfrm>
          <a:prstGeom prst="rect">
            <a:avLst/>
          </a:prstGeom>
        </p:spPr>
        <p:txBody>
          <a:bodyPr vert="horz" wrap="square" lIns="0" tIns="12700" rIns="0" bIns="0" rtlCol="0">
            <a:spAutoFit/>
          </a:bodyPr>
          <a:lstStyle/>
          <a:p>
            <a:pPr marL="12700">
              <a:spcBef>
                <a:spcPts val="100"/>
              </a:spcBef>
            </a:pPr>
            <a:r>
              <a:rPr sz="800" spc="-5" dirty="0">
                <a:solidFill>
                  <a:prstClr val="black"/>
                </a:solidFill>
                <a:latin typeface="Arial MT"/>
                <a:cs typeface="Arial MT"/>
              </a:rPr>
              <a:t>Images</a:t>
            </a:r>
            <a:r>
              <a:rPr sz="800" spc="-20" dirty="0">
                <a:solidFill>
                  <a:prstClr val="black"/>
                </a:solidFill>
                <a:latin typeface="Arial MT"/>
                <a:cs typeface="Arial MT"/>
              </a:rPr>
              <a:t> </a:t>
            </a:r>
            <a:r>
              <a:rPr sz="800" spc="-5" dirty="0">
                <a:solidFill>
                  <a:prstClr val="black"/>
                </a:solidFill>
                <a:latin typeface="Arial MT"/>
                <a:cs typeface="Arial MT"/>
              </a:rPr>
              <a:t>from</a:t>
            </a:r>
            <a:r>
              <a:rPr sz="800" spc="-20" dirty="0">
                <a:solidFill>
                  <a:prstClr val="black"/>
                </a:solidFill>
                <a:latin typeface="Arial MT"/>
                <a:cs typeface="Arial MT"/>
              </a:rPr>
              <a:t> </a:t>
            </a:r>
            <a:r>
              <a:rPr sz="800" spc="-5" dirty="0">
                <a:solidFill>
                  <a:prstClr val="black"/>
                </a:solidFill>
                <a:latin typeface="Arial MT"/>
                <a:cs typeface="Arial MT"/>
              </a:rPr>
              <a:t>Karras</a:t>
            </a:r>
            <a:r>
              <a:rPr sz="800" spc="-15" dirty="0">
                <a:solidFill>
                  <a:prstClr val="black"/>
                </a:solidFill>
                <a:latin typeface="Arial MT"/>
                <a:cs typeface="Arial MT"/>
              </a:rPr>
              <a:t> </a:t>
            </a:r>
            <a:r>
              <a:rPr sz="800" spc="-5" dirty="0">
                <a:solidFill>
                  <a:prstClr val="black"/>
                </a:solidFill>
                <a:latin typeface="Arial MT"/>
                <a:cs typeface="Arial MT"/>
              </a:rPr>
              <a:t>et</a:t>
            </a:r>
            <a:r>
              <a:rPr sz="800" spc="-20" dirty="0">
                <a:solidFill>
                  <a:prstClr val="black"/>
                </a:solidFill>
                <a:latin typeface="Arial MT"/>
                <a:cs typeface="Arial MT"/>
              </a:rPr>
              <a:t> </a:t>
            </a:r>
            <a:r>
              <a:rPr sz="800" spc="-5" dirty="0">
                <a:solidFill>
                  <a:prstClr val="black"/>
                </a:solidFill>
                <a:latin typeface="Arial MT"/>
                <a:cs typeface="Arial MT"/>
              </a:rPr>
              <a:t>al.,</a:t>
            </a:r>
            <a:r>
              <a:rPr sz="800" spc="-15" dirty="0">
                <a:solidFill>
                  <a:prstClr val="black"/>
                </a:solidFill>
                <a:latin typeface="Arial MT"/>
                <a:cs typeface="Arial MT"/>
              </a:rPr>
              <a:t> </a:t>
            </a:r>
            <a:r>
              <a:rPr sz="800" spc="-5" dirty="0">
                <a:solidFill>
                  <a:prstClr val="black"/>
                </a:solidFill>
                <a:latin typeface="Arial MT"/>
                <a:cs typeface="Arial MT"/>
              </a:rPr>
              <a:t>2017</a:t>
            </a:r>
            <a:endParaRPr sz="800">
              <a:solidFill>
                <a:prstClr val="black"/>
              </a:solidFill>
              <a:latin typeface="Arial MT"/>
              <a:cs typeface="Arial MT"/>
            </a:endParaRPr>
          </a:p>
        </p:txBody>
      </p:sp>
      <p:sp>
        <p:nvSpPr>
          <p:cNvPr id="14" name="object 14"/>
          <p:cNvSpPr txBox="1"/>
          <p:nvPr/>
        </p:nvSpPr>
        <p:spPr>
          <a:xfrm>
            <a:off x="232308" y="5731506"/>
            <a:ext cx="126365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Generative</a:t>
            </a:r>
            <a:r>
              <a:rPr sz="1050" spc="-75" dirty="0">
                <a:solidFill>
                  <a:srgbClr val="313131"/>
                </a:solidFill>
                <a:latin typeface="Verdana"/>
                <a:cs typeface="Verdana"/>
              </a:rPr>
              <a:t> </a:t>
            </a:r>
            <a:r>
              <a:rPr sz="1050" spc="-5" dirty="0">
                <a:solidFill>
                  <a:srgbClr val="313131"/>
                </a:solidFill>
                <a:latin typeface="Verdana"/>
                <a:cs typeface="Verdana"/>
              </a:rPr>
              <a:t>Models</a:t>
            </a:r>
            <a:endParaRPr sz="1050">
              <a:solidFill>
                <a:prstClr val="black"/>
              </a:solidFill>
              <a:latin typeface="Verdana"/>
              <a:cs typeface="Verdana"/>
            </a:endParaRPr>
          </a:p>
        </p:txBody>
      </p:sp>
      <p:sp>
        <p:nvSpPr>
          <p:cNvPr id="15" name="object 15"/>
          <p:cNvSpPr txBox="1"/>
          <p:nvPr/>
        </p:nvSpPr>
        <p:spPr>
          <a:xfrm>
            <a:off x="8214149" y="5775027"/>
            <a:ext cx="67691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Slide</a:t>
            </a:r>
            <a:r>
              <a:rPr sz="1050" spc="-75" dirty="0">
                <a:solidFill>
                  <a:srgbClr val="313131"/>
                </a:solidFill>
                <a:latin typeface="Verdana"/>
                <a:cs typeface="Verdana"/>
              </a:rPr>
              <a:t> </a:t>
            </a:r>
            <a:r>
              <a:rPr sz="1050" spc="-5" dirty="0">
                <a:solidFill>
                  <a:srgbClr val="313131"/>
                </a:solidFill>
                <a:latin typeface="Verdana"/>
                <a:cs typeface="Verdana"/>
              </a:rPr>
              <a:t>#44</a:t>
            </a:r>
            <a:endParaRPr sz="1050">
              <a:solidFill>
                <a:prstClr val="black"/>
              </a:solidFill>
              <a:latin typeface="Verdana"/>
              <a:cs typeface="Verdana"/>
            </a:endParaRPr>
          </a:p>
        </p:txBody>
      </p:sp>
      <p:pic>
        <p:nvPicPr>
          <p:cNvPr id="18" name="Picture 2" descr="E:\NIET\Project\xLogo11.png.pagespeed.ic.pydHLuCQEZ.png">
            <a:extLst>
              <a:ext uri="{FF2B5EF4-FFF2-40B4-BE49-F238E27FC236}">
                <a16:creationId xmlns:a16="http://schemas.microsoft.com/office/drawing/2014/main" id="{29DF1AB4-95B4-068D-A5DC-4A5D00CECCE4}"/>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9" name="Title 1">
            <a:extLst>
              <a:ext uri="{FF2B5EF4-FFF2-40B4-BE49-F238E27FC236}">
                <a16:creationId xmlns:a16="http://schemas.microsoft.com/office/drawing/2014/main" id="{C8AA58D9-2EB1-C807-CBEA-104E4B786140}"/>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Evaluation metrics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2384425" cy="330200"/>
          </a:xfrm>
          <a:prstGeom prst="rect">
            <a:avLst/>
          </a:prstGeom>
        </p:spPr>
        <p:txBody>
          <a:bodyPr vert="horz" wrap="square" lIns="0" tIns="12700" rIns="0" bIns="0" rtlCol="0">
            <a:spAutoFit/>
          </a:bodyPr>
          <a:lstStyle/>
          <a:p>
            <a:pPr marL="12700">
              <a:spcBef>
                <a:spcPts val="100"/>
              </a:spcBef>
            </a:pPr>
            <a:r>
              <a:rPr spc="-5" dirty="0"/>
              <a:t>Evaluation</a:t>
            </a:r>
            <a:r>
              <a:rPr spc="-85" dirty="0"/>
              <a:t> </a:t>
            </a:r>
            <a:r>
              <a:rPr spc="-5" dirty="0"/>
              <a:t>metrics</a:t>
            </a:r>
          </a:p>
        </p:txBody>
      </p:sp>
      <p:sp>
        <p:nvSpPr>
          <p:cNvPr id="3" name="object 3"/>
          <p:cNvSpPr/>
          <p:nvPr/>
        </p:nvSpPr>
        <p:spPr>
          <a:xfrm>
            <a:off x="3955284" y="2601913"/>
            <a:ext cx="168275" cy="213360"/>
          </a:xfrm>
          <a:custGeom>
            <a:avLst/>
            <a:gdLst/>
            <a:ahLst/>
            <a:cxnLst/>
            <a:rect l="l" t="t" r="r" b="b"/>
            <a:pathLst>
              <a:path w="168275" h="213360">
                <a:moveTo>
                  <a:pt x="167722" y="213359"/>
                </a:moveTo>
                <a:lnTo>
                  <a:pt x="0" y="213359"/>
                </a:lnTo>
                <a:lnTo>
                  <a:pt x="0" y="0"/>
                </a:lnTo>
                <a:lnTo>
                  <a:pt x="167722" y="0"/>
                </a:lnTo>
                <a:lnTo>
                  <a:pt x="167722" y="213359"/>
                </a:lnTo>
                <a:close/>
              </a:path>
            </a:pathLst>
          </a:custGeom>
          <a:solidFill>
            <a:srgbClr val="F7F9FA"/>
          </a:solidFill>
        </p:spPr>
        <p:txBody>
          <a:bodyPr wrap="square" lIns="0" tIns="0" rIns="0" bIns="0" rtlCol="0"/>
          <a:lstStyle/>
          <a:p>
            <a:endParaRPr>
              <a:solidFill>
                <a:prstClr val="black"/>
              </a:solidFill>
              <a:latin typeface="Calibri"/>
            </a:endParaRPr>
          </a:p>
        </p:txBody>
      </p:sp>
      <p:sp>
        <p:nvSpPr>
          <p:cNvPr id="4" name="object 4"/>
          <p:cNvSpPr/>
          <p:nvPr/>
        </p:nvSpPr>
        <p:spPr>
          <a:xfrm>
            <a:off x="2762224" y="3021013"/>
            <a:ext cx="158115" cy="213360"/>
          </a:xfrm>
          <a:custGeom>
            <a:avLst/>
            <a:gdLst/>
            <a:ahLst/>
            <a:cxnLst/>
            <a:rect l="l" t="t" r="r" b="b"/>
            <a:pathLst>
              <a:path w="158114" h="213360">
                <a:moveTo>
                  <a:pt x="157917" y="213359"/>
                </a:moveTo>
                <a:lnTo>
                  <a:pt x="0" y="213359"/>
                </a:lnTo>
                <a:lnTo>
                  <a:pt x="0" y="0"/>
                </a:lnTo>
                <a:lnTo>
                  <a:pt x="157917" y="0"/>
                </a:lnTo>
                <a:lnTo>
                  <a:pt x="157917" y="213359"/>
                </a:lnTo>
                <a:close/>
              </a:path>
            </a:pathLst>
          </a:custGeom>
          <a:solidFill>
            <a:srgbClr val="F7F9FA"/>
          </a:solidFill>
        </p:spPr>
        <p:txBody>
          <a:bodyPr wrap="square" lIns="0" tIns="0" rIns="0" bIns="0" rtlCol="0"/>
          <a:lstStyle/>
          <a:p>
            <a:endParaRPr>
              <a:solidFill>
                <a:prstClr val="black"/>
              </a:solidFill>
              <a:latin typeface="Calibri"/>
            </a:endParaRPr>
          </a:p>
        </p:txBody>
      </p:sp>
      <p:sp>
        <p:nvSpPr>
          <p:cNvPr id="5" name="object 5"/>
          <p:cNvSpPr/>
          <p:nvPr/>
        </p:nvSpPr>
        <p:spPr>
          <a:xfrm>
            <a:off x="3309123" y="3440113"/>
            <a:ext cx="168275" cy="213360"/>
          </a:xfrm>
          <a:custGeom>
            <a:avLst/>
            <a:gdLst/>
            <a:ahLst/>
            <a:cxnLst/>
            <a:rect l="l" t="t" r="r" b="b"/>
            <a:pathLst>
              <a:path w="168275" h="213360">
                <a:moveTo>
                  <a:pt x="167722" y="213360"/>
                </a:moveTo>
                <a:lnTo>
                  <a:pt x="0" y="213360"/>
                </a:lnTo>
                <a:lnTo>
                  <a:pt x="0" y="0"/>
                </a:lnTo>
                <a:lnTo>
                  <a:pt x="167722" y="0"/>
                </a:lnTo>
                <a:lnTo>
                  <a:pt x="167722" y="213360"/>
                </a:lnTo>
                <a:close/>
              </a:path>
            </a:pathLst>
          </a:custGeom>
          <a:solidFill>
            <a:srgbClr val="F7F9FA"/>
          </a:solidFill>
        </p:spPr>
        <p:txBody>
          <a:bodyPr wrap="square" lIns="0" tIns="0" rIns="0" bIns="0" rtlCol="0"/>
          <a:lstStyle/>
          <a:p>
            <a:endParaRPr>
              <a:solidFill>
                <a:prstClr val="black"/>
              </a:solidFill>
              <a:latin typeface="Calibri"/>
            </a:endParaRPr>
          </a:p>
        </p:txBody>
      </p:sp>
      <p:sp>
        <p:nvSpPr>
          <p:cNvPr id="6" name="object 6"/>
          <p:cNvSpPr txBox="1"/>
          <p:nvPr/>
        </p:nvSpPr>
        <p:spPr>
          <a:xfrm>
            <a:off x="457794" y="2163000"/>
            <a:ext cx="4013835" cy="14960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How</a:t>
            </a:r>
            <a:r>
              <a:rPr sz="1400" spc="-20" dirty="0">
                <a:solidFill>
                  <a:srgbClr val="313131"/>
                </a:solidFill>
                <a:latin typeface="Verdana"/>
                <a:cs typeface="Verdana"/>
              </a:rPr>
              <a:t> </a:t>
            </a:r>
            <a:r>
              <a:rPr sz="1400" spc="-5" dirty="0">
                <a:solidFill>
                  <a:srgbClr val="313131"/>
                </a:solidFill>
                <a:latin typeface="Verdana"/>
                <a:cs typeface="Verdana"/>
              </a:rPr>
              <a:t>to</a:t>
            </a:r>
            <a:r>
              <a:rPr sz="1400" spc="-20" dirty="0">
                <a:solidFill>
                  <a:srgbClr val="313131"/>
                </a:solidFill>
                <a:latin typeface="Verdana"/>
                <a:cs typeface="Verdana"/>
              </a:rPr>
              <a:t> </a:t>
            </a:r>
            <a:r>
              <a:rPr sz="1400" spc="-5" dirty="0">
                <a:solidFill>
                  <a:srgbClr val="313131"/>
                </a:solidFill>
                <a:latin typeface="Verdana"/>
                <a:cs typeface="Verdana"/>
              </a:rPr>
              <a:t>evaluate</a:t>
            </a:r>
            <a:r>
              <a:rPr sz="1400" spc="-20" dirty="0">
                <a:solidFill>
                  <a:srgbClr val="313131"/>
                </a:solidFill>
                <a:latin typeface="Verdana"/>
                <a:cs typeface="Verdana"/>
              </a:rPr>
              <a:t> </a:t>
            </a:r>
            <a:r>
              <a:rPr sz="1400" spc="-5" dirty="0">
                <a:solidFill>
                  <a:srgbClr val="313131"/>
                </a:solidFill>
                <a:latin typeface="Verdana"/>
                <a:cs typeface="Verdana"/>
              </a:rPr>
              <a:t>the</a:t>
            </a:r>
            <a:r>
              <a:rPr sz="1400" spc="-20" dirty="0">
                <a:solidFill>
                  <a:srgbClr val="313131"/>
                </a:solidFill>
                <a:latin typeface="Verdana"/>
                <a:cs typeface="Verdana"/>
              </a:rPr>
              <a:t> </a:t>
            </a:r>
            <a:r>
              <a:rPr sz="1400" spc="-5" dirty="0">
                <a:solidFill>
                  <a:srgbClr val="313131"/>
                </a:solidFill>
                <a:latin typeface="Verdana"/>
                <a:cs typeface="Verdana"/>
              </a:rPr>
              <a:t>generated</a:t>
            </a:r>
            <a:r>
              <a:rPr sz="1400" spc="-20" dirty="0">
                <a:solidFill>
                  <a:srgbClr val="313131"/>
                </a:solidFill>
                <a:latin typeface="Verdana"/>
                <a:cs typeface="Verdana"/>
              </a:rPr>
              <a:t> </a:t>
            </a:r>
            <a:r>
              <a:rPr sz="1400" spc="-5" dirty="0">
                <a:solidFill>
                  <a:srgbClr val="313131"/>
                </a:solidFill>
                <a:latin typeface="Verdana"/>
                <a:cs typeface="Verdana"/>
              </a:rPr>
              <a:t>samples?</a:t>
            </a:r>
            <a:endParaRPr sz="1400">
              <a:solidFill>
                <a:prstClr val="black"/>
              </a:solidFill>
              <a:latin typeface="Verdana"/>
              <a:cs typeface="Verdana"/>
            </a:endParaRPr>
          </a:p>
          <a:p>
            <a:pPr marL="616585" lvl="1" indent="-293370">
              <a:spcBef>
                <a:spcPts val="1620"/>
              </a:spcBef>
              <a:buClr>
                <a:srgbClr val="B10639"/>
              </a:buClr>
              <a:buFont typeface="Arial MT"/>
              <a:buChar char="■"/>
              <a:tabLst>
                <a:tab pos="616585" algn="l"/>
                <a:tab pos="617220" algn="l"/>
              </a:tabLst>
            </a:pPr>
            <a:r>
              <a:rPr sz="1400" spc="-5" dirty="0">
                <a:solidFill>
                  <a:srgbClr val="313131"/>
                </a:solidFill>
                <a:latin typeface="Verdana"/>
                <a:cs typeface="Verdana"/>
              </a:rPr>
              <a:t>Cannot</a:t>
            </a:r>
            <a:r>
              <a:rPr sz="1400" spc="-20" dirty="0">
                <a:solidFill>
                  <a:srgbClr val="313131"/>
                </a:solidFill>
                <a:latin typeface="Verdana"/>
                <a:cs typeface="Verdana"/>
              </a:rPr>
              <a:t> </a:t>
            </a:r>
            <a:r>
              <a:rPr sz="1400" spc="-5" dirty="0">
                <a:solidFill>
                  <a:srgbClr val="313131"/>
                </a:solidFill>
                <a:latin typeface="Verdana"/>
                <a:cs typeface="Verdana"/>
              </a:rPr>
              <a:t>rely</a:t>
            </a:r>
            <a:r>
              <a:rPr sz="1400" spc="-15" dirty="0">
                <a:solidFill>
                  <a:srgbClr val="313131"/>
                </a:solidFill>
                <a:latin typeface="Verdana"/>
                <a:cs typeface="Verdana"/>
              </a:rPr>
              <a:t> </a:t>
            </a:r>
            <a:r>
              <a:rPr sz="1400" spc="-5" dirty="0">
                <a:solidFill>
                  <a:srgbClr val="313131"/>
                </a:solidFill>
                <a:latin typeface="Verdana"/>
                <a:cs typeface="Verdana"/>
              </a:rPr>
              <a:t>on</a:t>
            </a:r>
            <a:r>
              <a:rPr sz="1400" spc="-15" dirty="0">
                <a:solidFill>
                  <a:srgbClr val="313131"/>
                </a:solidFill>
                <a:latin typeface="Verdana"/>
                <a:cs typeface="Verdana"/>
              </a:rPr>
              <a:t> </a:t>
            </a:r>
            <a:r>
              <a:rPr sz="1400" spc="-5" dirty="0">
                <a:solidFill>
                  <a:srgbClr val="313131"/>
                </a:solidFill>
                <a:latin typeface="Verdana"/>
                <a:cs typeface="Verdana"/>
              </a:rPr>
              <a:t>the</a:t>
            </a:r>
            <a:r>
              <a:rPr sz="1400" spc="-20" dirty="0">
                <a:solidFill>
                  <a:srgbClr val="313131"/>
                </a:solidFill>
                <a:latin typeface="Verdana"/>
                <a:cs typeface="Verdana"/>
              </a:rPr>
              <a:t> </a:t>
            </a:r>
            <a:r>
              <a:rPr sz="1400" spc="-5" dirty="0">
                <a:solidFill>
                  <a:srgbClr val="313131"/>
                </a:solidFill>
                <a:latin typeface="Verdana"/>
                <a:cs typeface="Verdana"/>
              </a:rPr>
              <a:t>models’</a:t>
            </a:r>
            <a:r>
              <a:rPr sz="1400" spc="-15" dirty="0">
                <a:solidFill>
                  <a:srgbClr val="313131"/>
                </a:solidFill>
                <a:latin typeface="Verdana"/>
                <a:cs typeface="Verdana"/>
              </a:rPr>
              <a:t> </a:t>
            </a:r>
            <a:r>
              <a:rPr sz="1400" spc="-5" dirty="0">
                <a:solidFill>
                  <a:srgbClr val="313131"/>
                </a:solidFill>
                <a:latin typeface="Verdana"/>
                <a:cs typeface="Verdana"/>
              </a:rPr>
              <a:t>loss</a:t>
            </a:r>
            <a:r>
              <a:rPr sz="1400" spc="15" dirty="0">
                <a:solidFill>
                  <a:srgbClr val="313131"/>
                </a:solidFill>
                <a:latin typeface="Verdana"/>
                <a:cs typeface="Verdana"/>
              </a:rPr>
              <a:t> </a:t>
            </a:r>
            <a:r>
              <a:rPr sz="1400" spc="-5" dirty="0">
                <a:solidFill>
                  <a:srgbClr val="222222"/>
                </a:solidFill>
                <a:latin typeface="Arial MT"/>
                <a:cs typeface="Arial MT"/>
              </a:rPr>
              <a:t>:-(</a:t>
            </a:r>
            <a:endParaRPr sz="1400">
              <a:solidFill>
                <a:prstClr val="black"/>
              </a:solidFill>
              <a:latin typeface="Arial MT"/>
              <a:cs typeface="Arial MT"/>
            </a:endParaRPr>
          </a:p>
          <a:p>
            <a:pPr lvl="1">
              <a:spcBef>
                <a:spcPts val="10"/>
              </a:spcBef>
              <a:buClr>
                <a:srgbClr val="B10639"/>
              </a:buClr>
              <a:buFont typeface="Arial MT"/>
              <a:buChar char="■"/>
            </a:pPr>
            <a:endParaRPr sz="1400">
              <a:solidFill>
                <a:prstClr val="black"/>
              </a:solidFill>
              <a:latin typeface="Arial MT"/>
              <a:cs typeface="Arial MT"/>
            </a:endParaRPr>
          </a:p>
          <a:p>
            <a:pPr marL="616585" lvl="1" indent="-293370">
              <a:buClr>
                <a:srgbClr val="B10639"/>
              </a:buClr>
              <a:buFont typeface="Arial MT"/>
              <a:buChar char="■"/>
              <a:tabLst>
                <a:tab pos="616585" algn="l"/>
                <a:tab pos="617220" algn="l"/>
              </a:tabLst>
            </a:pPr>
            <a:r>
              <a:rPr sz="1400" spc="-5" dirty="0">
                <a:solidFill>
                  <a:srgbClr val="313131"/>
                </a:solidFill>
                <a:latin typeface="Verdana"/>
                <a:cs typeface="Verdana"/>
              </a:rPr>
              <a:t>Human</a:t>
            </a:r>
            <a:r>
              <a:rPr sz="1400" spc="-35" dirty="0">
                <a:solidFill>
                  <a:srgbClr val="313131"/>
                </a:solidFill>
                <a:latin typeface="Verdana"/>
                <a:cs typeface="Verdana"/>
              </a:rPr>
              <a:t> </a:t>
            </a:r>
            <a:r>
              <a:rPr sz="1400" spc="-5" dirty="0">
                <a:solidFill>
                  <a:srgbClr val="313131"/>
                </a:solidFill>
                <a:latin typeface="Verdana"/>
                <a:cs typeface="Verdana"/>
              </a:rPr>
              <a:t>evaluation</a:t>
            </a:r>
            <a:r>
              <a:rPr sz="1400" spc="-20" dirty="0">
                <a:solidFill>
                  <a:srgbClr val="313131"/>
                </a:solidFill>
                <a:latin typeface="Verdana"/>
                <a:cs typeface="Verdana"/>
              </a:rPr>
              <a:t> </a:t>
            </a:r>
            <a:r>
              <a:rPr sz="1400" spc="-5" dirty="0">
                <a:solidFill>
                  <a:srgbClr val="222222"/>
                </a:solidFill>
                <a:latin typeface="Arial MT"/>
                <a:cs typeface="Arial MT"/>
              </a:rPr>
              <a:t>:-/</a:t>
            </a:r>
            <a:endParaRPr sz="1400">
              <a:solidFill>
                <a:prstClr val="black"/>
              </a:solidFill>
              <a:latin typeface="Arial MT"/>
              <a:cs typeface="Arial MT"/>
            </a:endParaRPr>
          </a:p>
          <a:p>
            <a:pPr lvl="1">
              <a:spcBef>
                <a:spcPts val="10"/>
              </a:spcBef>
              <a:buClr>
                <a:srgbClr val="B10639"/>
              </a:buClr>
              <a:buFont typeface="Arial MT"/>
              <a:buChar char="■"/>
            </a:pPr>
            <a:endParaRPr sz="1400">
              <a:solidFill>
                <a:prstClr val="black"/>
              </a:solidFill>
              <a:latin typeface="Arial MT"/>
              <a:cs typeface="Arial MT"/>
            </a:endParaRPr>
          </a:p>
          <a:p>
            <a:pPr marL="616585" lvl="1" indent="-293370">
              <a:buClr>
                <a:srgbClr val="B10639"/>
              </a:buClr>
              <a:buFont typeface="Arial MT"/>
              <a:buChar char="■"/>
              <a:tabLst>
                <a:tab pos="616585" algn="l"/>
                <a:tab pos="617220" algn="l"/>
              </a:tabLst>
            </a:pPr>
            <a:r>
              <a:rPr sz="1400" spc="-5" dirty="0">
                <a:solidFill>
                  <a:srgbClr val="313131"/>
                </a:solidFill>
                <a:latin typeface="Verdana"/>
                <a:cs typeface="Verdana"/>
              </a:rPr>
              <a:t>Use</a:t>
            </a:r>
            <a:r>
              <a:rPr sz="1400" spc="-25" dirty="0">
                <a:solidFill>
                  <a:srgbClr val="313131"/>
                </a:solidFill>
                <a:latin typeface="Verdana"/>
                <a:cs typeface="Verdana"/>
              </a:rPr>
              <a:t> </a:t>
            </a:r>
            <a:r>
              <a:rPr sz="1400" dirty="0">
                <a:solidFill>
                  <a:srgbClr val="313131"/>
                </a:solidFill>
                <a:latin typeface="Verdana"/>
                <a:cs typeface="Verdana"/>
              </a:rPr>
              <a:t>a</a:t>
            </a:r>
            <a:r>
              <a:rPr sz="1400" spc="-20" dirty="0">
                <a:solidFill>
                  <a:srgbClr val="313131"/>
                </a:solidFill>
                <a:latin typeface="Verdana"/>
                <a:cs typeface="Verdana"/>
              </a:rPr>
              <a:t> </a:t>
            </a:r>
            <a:r>
              <a:rPr sz="1400" spc="-5" dirty="0">
                <a:solidFill>
                  <a:srgbClr val="313131"/>
                </a:solidFill>
                <a:latin typeface="Verdana"/>
                <a:cs typeface="Verdana"/>
              </a:rPr>
              <a:t>pre-trained</a:t>
            </a:r>
            <a:r>
              <a:rPr sz="1400" spc="-25" dirty="0">
                <a:solidFill>
                  <a:srgbClr val="313131"/>
                </a:solidFill>
                <a:latin typeface="Verdana"/>
                <a:cs typeface="Verdana"/>
              </a:rPr>
              <a:t> </a:t>
            </a:r>
            <a:r>
              <a:rPr sz="1400" spc="-5" dirty="0">
                <a:solidFill>
                  <a:srgbClr val="313131"/>
                </a:solidFill>
                <a:latin typeface="Verdana"/>
                <a:cs typeface="Verdana"/>
              </a:rPr>
              <a:t>model </a:t>
            </a:r>
            <a:r>
              <a:rPr sz="1400" spc="-5" dirty="0">
                <a:solidFill>
                  <a:srgbClr val="222222"/>
                </a:solidFill>
                <a:latin typeface="Arial MT"/>
                <a:cs typeface="Arial MT"/>
              </a:rPr>
              <a:t>:-)</a:t>
            </a:r>
            <a:endParaRPr sz="1400">
              <a:solidFill>
                <a:prstClr val="black"/>
              </a:solidFill>
              <a:latin typeface="Arial MT"/>
              <a:cs typeface="Arial MT"/>
            </a:endParaRPr>
          </a:p>
        </p:txBody>
      </p:sp>
      <p:sp>
        <p:nvSpPr>
          <p:cNvPr id="7" name="object 7"/>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0" name="Picture 2" descr="E:\NIET\Project\xLogo11.png.pagespeed.ic.pydHLuCQEZ.png">
            <a:extLst>
              <a:ext uri="{FF2B5EF4-FFF2-40B4-BE49-F238E27FC236}">
                <a16:creationId xmlns:a16="http://schemas.microsoft.com/office/drawing/2014/main" id="{4CD6A4D7-490F-42D5-CCA0-FE321895FC3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329801FB-3133-CF60-059E-2329880D8929}"/>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Limitations of GANs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819400" y="6248400"/>
            <a:ext cx="47244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1"/>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425355" y="1143000"/>
            <a:ext cx="8534400" cy="1005788"/>
          </a:xfrm>
          <a:prstGeom prst="rect">
            <a:avLst/>
          </a:prstGeom>
        </p:spPr>
        <p:txBody>
          <a:bodyPr wrap="square">
            <a:spAutoFit/>
          </a:bodyPr>
          <a:lstStyle/>
          <a:p>
            <a:pPr marL="66675" algn="just" fontAlgn="base">
              <a:lnSpc>
                <a:spcPct val="106000"/>
              </a:lnSpc>
              <a:spcAft>
                <a:spcPts val="800"/>
              </a:spcAft>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Course Objective:</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To </a:t>
            </a:r>
            <a:r>
              <a:rPr lang="en-GB" kern="100" dirty="0">
                <a:latin typeface="Times New Roman" panose="02020603050405020304" pitchFamily="18" charset="0"/>
                <a:ea typeface="Calibri" panose="020F0502020204030204" pitchFamily="34" charset="0"/>
                <a:cs typeface="Times New Roman" panose="02020603050405020304" pitchFamily="18" charset="0"/>
              </a:rPr>
              <a:t>learn about</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key features of Computer Vision, design, implement and</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provide continuous improvement in the accuracy and outcomes of various datasets with more reliable and concise analysis results.</a:t>
            </a:r>
            <a:r>
              <a:rPr lang="en-GB" kern="1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8" name="Picture 4" descr="Computer 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551296" y="2474625"/>
            <a:ext cx="5794375" cy="304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65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2384425" cy="330200"/>
          </a:xfrm>
          <a:prstGeom prst="rect">
            <a:avLst/>
          </a:prstGeom>
        </p:spPr>
        <p:txBody>
          <a:bodyPr vert="horz" wrap="square" lIns="0" tIns="12700" rIns="0" bIns="0" rtlCol="0">
            <a:spAutoFit/>
          </a:bodyPr>
          <a:lstStyle/>
          <a:p>
            <a:pPr marL="12700">
              <a:spcBef>
                <a:spcPts val="100"/>
              </a:spcBef>
            </a:pPr>
            <a:r>
              <a:rPr spc="-5" dirty="0"/>
              <a:t>Evaluation</a:t>
            </a:r>
            <a:r>
              <a:rPr spc="-85" dirty="0"/>
              <a:t> </a:t>
            </a:r>
            <a:r>
              <a:rPr spc="-5" dirty="0"/>
              <a:t>metrics</a:t>
            </a:r>
          </a:p>
        </p:txBody>
      </p:sp>
      <p:sp>
        <p:nvSpPr>
          <p:cNvPr id="3" name="object 3"/>
          <p:cNvSpPr txBox="1"/>
          <p:nvPr/>
        </p:nvSpPr>
        <p:spPr>
          <a:xfrm>
            <a:off x="457793" y="2163000"/>
            <a:ext cx="5930900" cy="101981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b="1" spc="-5" dirty="0">
                <a:solidFill>
                  <a:srgbClr val="313131"/>
                </a:solidFill>
                <a:latin typeface="Verdana"/>
                <a:cs typeface="Verdana"/>
              </a:rPr>
              <a:t>Inception</a:t>
            </a:r>
            <a:r>
              <a:rPr sz="1400" b="1" spc="-20" dirty="0">
                <a:solidFill>
                  <a:srgbClr val="313131"/>
                </a:solidFill>
                <a:latin typeface="Verdana"/>
                <a:cs typeface="Verdana"/>
              </a:rPr>
              <a:t> </a:t>
            </a:r>
            <a:r>
              <a:rPr sz="1400" b="1" spc="-5" dirty="0">
                <a:solidFill>
                  <a:srgbClr val="313131"/>
                </a:solidFill>
                <a:latin typeface="Verdana"/>
                <a:cs typeface="Verdana"/>
              </a:rPr>
              <a:t>Score</a:t>
            </a:r>
            <a:r>
              <a:rPr sz="1400" b="1" spc="20" dirty="0">
                <a:solidFill>
                  <a:srgbClr val="313131"/>
                </a:solidFill>
                <a:latin typeface="Verdana"/>
                <a:cs typeface="Verdana"/>
              </a:rPr>
              <a:t> </a:t>
            </a:r>
            <a:r>
              <a:rPr sz="1400" b="1" spc="-5" dirty="0">
                <a:solidFill>
                  <a:srgbClr val="313131"/>
                </a:solidFill>
                <a:latin typeface="Verdana"/>
                <a:cs typeface="Verdana"/>
              </a:rPr>
              <a:t>(IS)</a:t>
            </a:r>
            <a:r>
              <a:rPr sz="1400" b="1" spc="-10" dirty="0">
                <a:solidFill>
                  <a:srgbClr val="313131"/>
                </a:solidFill>
                <a:latin typeface="Verdana"/>
                <a:cs typeface="Verdana"/>
              </a:rPr>
              <a:t> </a:t>
            </a:r>
            <a:r>
              <a:rPr sz="1000" spc="-5" dirty="0">
                <a:solidFill>
                  <a:srgbClr val="313131"/>
                </a:solidFill>
                <a:latin typeface="Verdana"/>
                <a:cs typeface="Verdana"/>
              </a:rPr>
              <a:t>[Salimans</a:t>
            </a:r>
            <a:r>
              <a:rPr sz="1000" spc="-15" dirty="0">
                <a:solidFill>
                  <a:srgbClr val="313131"/>
                </a:solidFill>
                <a:latin typeface="Verdana"/>
                <a:cs typeface="Verdana"/>
              </a:rPr>
              <a:t> </a:t>
            </a:r>
            <a:r>
              <a:rPr sz="1000" spc="-5" dirty="0">
                <a:solidFill>
                  <a:srgbClr val="313131"/>
                </a:solidFill>
                <a:latin typeface="Verdana"/>
                <a:cs typeface="Verdana"/>
              </a:rPr>
              <a:t>et</a:t>
            </a:r>
            <a:r>
              <a:rPr sz="1000" spc="-15" dirty="0">
                <a:solidFill>
                  <a:srgbClr val="313131"/>
                </a:solidFill>
                <a:latin typeface="Verdana"/>
                <a:cs typeface="Verdana"/>
              </a:rPr>
              <a:t> </a:t>
            </a:r>
            <a:r>
              <a:rPr sz="1000" spc="-5" dirty="0">
                <a:solidFill>
                  <a:srgbClr val="313131"/>
                </a:solidFill>
                <a:latin typeface="Verdana"/>
                <a:cs typeface="Verdana"/>
              </a:rPr>
              <a:t>al.,</a:t>
            </a:r>
            <a:r>
              <a:rPr sz="1000" spc="-10" dirty="0">
                <a:solidFill>
                  <a:srgbClr val="313131"/>
                </a:solidFill>
                <a:latin typeface="Verdana"/>
                <a:cs typeface="Verdana"/>
              </a:rPr>
              <a:t> </a:t>
            </a:r>
            <a:r>
              <a:rPr sz="1000" spc="-5" dirty="0">
                <a:solidFill>
                  <a:srgbClr val="313131"/>
                </a:solidFill>
                <a:latin typeface="Verdana"/>
                <a:cs typeface="Verdana"/>
              </a:rPr>
              <a:t>2016]</a:t>
            </a:r>
            <a:endParaRPr sz="1000">
              <a:solidFill>
                <a:prstClr val="black"/>
              </a:solidFill>
              <a:latin typeface="Verdana"/>
              <a:cs typeface="Verdana"/>
            </a:endParaRPr>
          </a:p>
          <a:p>
            <a:pPr marL="616585" lvl="1" indent="-262890">
              <a:spcBef>
                <a:spcPts val="1170"/>
              </a:spcBef>
              <a:buClr>
                <a:srgbClr val="B10639"/>
              </a:buClr>
              <a:buSzPct val="71428"/>
              <a:buFont typeface="Arial MT"/>
              <a:buChar char="■"/>
              <a:tabLst>
                <a:tab pos="616585" algn="l"/>
                <a:tab pos="617220" algn="l"/>
              </a:tabLst>
            </a:pPr>
            <a:r>
              <a:rPr sz="1400" spc="-5" dirty="0">
                <a:solidFill>
                  <a:srgbClr val="313131"/>
                </a:solidFill>
                <a:latin typeface="Verdana"/>
                <a:cs typeface="Verdana"/>
              </a:rPr>
              <a:t>Inception</a:t>
            </a:r>
            <a:r>
              <a:rPr sz="1400" spc="-15" dirty="0">
                <a:solidFill>
                  <a:srgbClr val="313131"/>
                </a:solidFill>
                <a:latin typeface="Verdana"/>
                <a:cs typeface="Verdana"/>
              </a:rPr>
              <a:t> </a:t>
            </a:r>
            <a:r>
              <a:rPr sz="1400" spc="-5" dirty="0">
                <a:solidFill>
                  <a:srgbClr val="313131"/>
                </a:solidFill>
                <a:latin typeface="Verdana"/>
                <a:cs typeface="Verdana"/>
              </a:rPr>
              <a:t>model</a:t>
            </a:r>
            <a:r>
              <a:rPr sz="1400" spc="10" dirty="0">
                <a:solidFill>
                  <a:srgbClr val="313131"/>
                </a:solidFill>
                <a:latin typeface="Verdana"/>
                <a:cs typeface="Verdana"/>
              </a:rPr>
              <a:t> </a:t>
            </a:r>
            <a:r>
              <a:rPr sz="1000" spc="-5" dirty="0">
                <a:solidFill>
                  <a:srgbClr val="313131"/>
                </a:solidFill>
                <a:latin typeface="Verdana"/>
                <a:cs typeface="Verdana"/>
              </a:rPr>
              <a:t>(Szegedy</a:t>
            </a:r>
            <a:r>
              <a:rPr sz="1000" spc="-10" dirty="0">
                <a:solidFill>
                  <a:srgbClr val="313131"/>
                </a:solidFill>
                <a:latin typeface="Verdana"/>
                <a:cs typeface="Verdana"/>
              </a:rPr>
              <a:t> </a:t>
            </a:r>
            <a:r>
              <a:rPr sz="1000" spc="-5" dirty="0">
                <a:solidFill>
                  <a:srgbClr val="313131"/>
                </a:solidFill>
                <a:latin typeface="Verdana"/>
                <a:cs typeface="Verdana"/>
              </a:rPr>
              <a:t>et</a:t>
            </a:r>
            <a:r>
              <a:rPr sz="1000" spc="-10" dirty="0">
                <a:solidFill>
                  <a:srgbClr val="313131"/>
                </a:solidFill>
                <a:latin typeface="Verdana"/>
                <a:cs typeface="Verdana"/>
              </a:rPr>
              <a:t> </a:t>
            </a:r>
            <a:r>
              <a:rPr sz="1000" spc="-5" dirty="0">
                <a:solidFill>
                  <a:srgbClr val="313131"/>
                </a:solidFill>
                <a:latin typeface="Verdana"/>
                <a:cs typeface="Verdana"/>
              </a:rPr>
              <a:t>al.,</a:t>
            </a:r>
            <a:r>
              <a:rPr sz="1000" spc="-10" dirty="0">
                <a:solidFill>
                  <a:srgbClr val="313131"/>
                </a:solidFill>
                <a:latin typeface="Verdana"/>
                <a:cs typeface="Verdana"/>
              </a:rPr>
              <a:t> </a:t>
            </a:r>
            <a:r>
              <a:rPr sz="1000" spc="-5" dirty="0">
                <a:solidFill>
                  <a:srgbClr val="313131"/>
                </a:solidFill>
                <a:latin typeface="Verdana"/>
                <a:cs typeface="Verdana"/>
              </a:rPr>
              <a:t>2015)</a:t>
            </a:r>
            <a:r>
              <a:rPr sz="1000" spc="5" dirty="0">
                <a:solidFill>
                  <a:srgbClr val="313131"/>
                </a:solidFill>
                <a:latin typeface="Verdana"/>
                <a:cs typeface="Verdana"/>
              </a:rPr>
              <a:t> </a:t>
            </a:r>
            <a:r>
              <a:rPr sz="1400" spc="-5" dirty="0">
                <a:solidFill>
                  <a:srgbClr val="313131"/>
                </a:solidFill>
                <a:latin typeface="Verdana"/>
                <a:cs typeface="Verdana"/>
              </a:rPr>
              <a:t>trained</a:t>
            </a:r>
            <a:r>
              <a:rPr sz="1400" spc="-15" dirty="0">
                <a:solidFill>
                  <a:srgbClr val="313131"/>
                </a:solidFill>
                <a:latin typeface="Verdana"/>
                <a:cs typeface="Verdana"/>
              </a:rPr>
              <a:t> </a:t>
            </a:r>
            <a:r>
              <a:rPr sz="1400" spc="-5" dirty="0">
                <a:solidFill>
                  <a:srgbClr val="313131"/>
                </a:solidFill>
                <a:latin typeface="Verdana"/>
                <a:cs typeface="Verdana"/>
              </a:rPr>
              <a:t>on</a:t>
            </a:r>
            <a:r>
              <a:rPr sz="1400" spc="-10" dirty="0">
                <a:solidFill>
                  <a:srgbClr val="313131"/>
                </a:solidFill>
                <a:latin typeface="Verdana"/>
                <a:cs typeface="Verdana"/>
              </a:rPr>
              <a:t> </a:t>
            </a:r>
            <a:r>
              <a:rPr sz="1400" spc="-5" dirty="0">
                <a:solidFill>
                  <a:srgbClr val="313131"/>
                </a:solidFill>
                <a:latin typeface="Verdana"/>
                <a:cs typeface="Verdana"/>
              </a:rPr>
              <a:t>ImageNet</a:t>
            </a:r>
            <a:endParaRPr sz="1400">
              <a:solidFill>
                <a:prstClr val="black"/>
              </a:solidFill>
              <a:latin typeface="Verdana"/>
              <a:cs typeface="Verdana"/>
            </a:endParaRPr>
          </a:p>
          <a:p>
            <a:pPr lvl="1">
              <a:spcBef>
                <a:spcPts val="40"/>
              </a:spcBef>
              <a:buClr>
                <a:srgbClr val="B10639"/>
              </a:buClr>
              <a:buFont typeface="Arial MT"/>
              <a:buChar char="■"/>
            </a:pPr>
            <a:endParaRPr sz="1300">
              <a:solidFill>
                <a:prstClr val="black"/>
              </a:solidFill>
              <a:latin typeface="Verdana"/>
              <a:cs typeface="Verdana"/>
            </a:endParaRPr>
          </a:p>
          <a:p>
            <a:pPr marL="616585" lvl="1" indent="-262890">
              <a:buClr>
                <a:srgbClr val="B10639"/>
              </a:buClr>
              <a:buSzPct val="71428"/>
              <a:buFont typeface="Arial MT"/>
              <a:buChar char="■"/>
              <a:tabLst>
                <a:tab pos="616585" algn="l"/>
                <a:tab pos="617220" algn="l"/>
              </a:tabLst>
            </a:pPr>
            <a:r>
              <a:rPr sz="1400" spc="-5" dirty="0">
                <a:solidFill>
                  <a:srgbClr val="313131"/>
                </a:solidFill>
                <a:latin typeface="Verdana"/>
                <a:cs typeface="Verdana"/>
              </a:rPr>
              <a:t>Given</a:t>
            </a:r>
            <a:r>
              <a:rPr sz="1400" spc="-10" dirty="0">
                <a:solidFill>
                  <a:srgbClr val="313131"/>
                </a:solidFill>
                <a:latin typeface="Verdana"/>
                <a:cs typeface="Verdana"/>
              </a:rPr>
              <a:t> </a:t>
            </a:r>
            <a:r>
              <a:rPr sz="1400" spc="-5" dirty="0">
                <a:solidFill>
                  <a:srgbClr val="313131"/>
                </a:solidFill>
                <a:latin typeface="Verdana"/>
                <a:cs typeface="Verdana"/>
              </a:rPr>
              <a:t>generated</a:t>
            </a:r>
            <a:r>
              <a:rPr sz="1400" spc="-10" dirty="0">
                <a:solidFill>
                  <a:srgbClr val="313131"/>
                </a:solidFill>
                <a:latin typeface="Verdana"/>
                <a:cs typeface="Verdana"/>
              </a:rPr>
              <a:t> </a:t>
            </a:r>
            <a:r>
              <a:rPr sz="1400" spc="-5" dirty="0">
                <a:solidFill>
                  <a:srgbClr val="313131"/>
                </a:solidFill>
                <a:latin typeface="Verdana"/>
                <a:cs typeface="Verdana"/>
              </a:rPr>
              <a:t>image </a:t>
            </a:r>
            <a:r>
              <a:rPr sz="1400" i="1" spc="-5" dirty="0">
                <a:solidFill>
                  <a:srgbClr val="313131"/>
                </a:solidFill>
                <a:latin typeface="Verdana"/>
                <a:cs typeface="Verdana"/>
              </a:rPr>
              <a:t>x</a:t>
            </a:r>
            <a:r>
              <a:rPr sz="1400" spc="-5" dirty="0">
                <a:solidFill>
                  <a:srgbClr val="313131"/>
                </a:solidFill>
                <a:latin typeface="Verdana"/>
                <a:cs typeface="Verdana"/>
              </a:rPr>
              <a:t>,</a:t>
            </a:r>
            <a:r>
              <a:rPr sz="1400" spc="-10" dirty="0">
                <a:solidFill>
                  <a:srgbClr val="313131"/>
                </a:solidFill>
                <a:latin typeface="Verdana"/>
                <a:cs typeface="Verdana"/>
              </a:rPr>
              <a:t> </a:t>
            </a:r>
            <a:r>
              <a:rPr sz="1400" spc="-5" dirty="0">
                <a:solidFill>
                  <a:srgbClr val="313131"/>
                </a:solidFill>
                <a:latin typeface="Verdana"/>
                <a:cs typeface="Verdana"/>
              </a:rPr>
              <a:t>assigned</a:t>
            </a:r>
            <a:r>
              <a:rPr sz="1400" spc="-10"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label</a:t>
            </a:r>
            <a:r>
              <a:rPr sz="1400" spc="5" dirty="0">
                <a:solidFill>
                  <a:srgbClr val="313131"/>
                </a:solidFill>
                <a:latin typeface="Verdana"/>
                <a:cs typeface="Verdana"/>
              </a:rPr>
              <a:t> </a:t>
            </a:r>
            <a:r>
              <a:rPr sz="1400" i="1" dirty="0">
                <a:solidFill>
                  <a:srgbClr val="313131"/>
                </a:solidFill>
                <a:latin typeface="Verdana"/>
                <a:cs typeface="Verdana"/>
              </a:rPr>
              <a:t>y</a:t>
            </a:r>
            <a:r>
              <a:rPr sz="1400" i="1" spc="-10" dirty="0">
                <a:solidFill>
                  <a:srgbClr val="313131"/>
                </a:solidFill>
                <a:latin typeface="Verdana"/>
                <a:cs typeface="Verdana"/>
              </a:rPr>
              <a:t> </a:t>
            </a:r>
            <a:r>
              <a:rPr sz="1400" spc="-5" dirty="0">
                <a:solidFill>
                  <a:srgbClr val="313131"/>
                </a:solidFill>
                <a:latin typeface="Verdana"/>
                <a:cs typeface="Verdana"/>
              </a:rPr>
              <a:t>by</a:t>
            </a:r>
            <a:r>
              <a:rPr sz="1400" spc="-10" dirty="0">
                <a:solidFill>
                  <a:srgbClr val="313131"/>
                </a:solidFill>
                <a:latin typeface="Verdana"/>
                <a:cs typeface="Verdana"/>
              </a:rPr>
              <a:t> </a:t>
            </a:r>
            <a:r>
              <a:rPr sz="1400" spc="-5" dirty="0">
                <a:solidFill>
                  <a:srgbClr val="313131"/>
                </a:solidFill>
                <a:latin typeface="Verdana"/>
                <a:cs typeface="Verdana"/>
              </a:rPr>
              <a:t>model</a:t>
            </a:r>
            <a:r>
              <a:rPr sz="1400" dirty="0">
                <a:solidFill>
                  <a:srgbClr val="313131"/>
                </a:solidFill>
                <a:latin typeface="Verdana"/>
                <a:cs typeface="Verdana"/>
              </a:rPr>
              <a:t> </a:t>
            </a:r>
            <a:r>
              <a:rPr sz="1400" i="1" spc="-5" dirty="0">
                <a:solidFill>
                  <a:srgbClr val="313131"/>
                </a:solidFill>
                <a:latin typeface="Verdana"/>
                <a:cs typeface="Verdana"/>
              </a:rPr>
              <a:t>p</a:t>
            </a:r>
            <a:r>
              <a:rPr sz="1400" spc="-5" dirty="0">
                <a:solidFill>
                  <a:srgbClr val="313131"/>
                </a:solidFill>
                <a:latin typeface="Verdana"/>
                <a:cs typeface="Verdana"/>
              </a:rPr>
              <a:t>:</a:t>
            </a:r>
            <a:endParaRPr sz="1400">
              <a:solidFill>
                <a:prstClr val="black"/>
              </a:solidFill>
              <a:latin typeface="Verdana"/>
              <a:cs typeface="Verdana"/>
            </a:endParaRPr>
          </a:p>
        </p:txBody>
      </p:sp>
      <p:sp>
        <p:nvSpPr>
          <p:cNvPr id="4" name="object 4"/>
          <p:cNvSpPr txBox="1"/>
          <p:nvPr/>
        </p:nvSpPr>
        <p:spPr>
          <a:xfrm>
            <a:off x="3819424" y="3363151"/>
            <a:ext cx="2121535" cy="228268"/>
          </a:xfrm>
          <a:prstGeom prst="rect">
            <a:avLst/>
          </a:prstGeom>
        </p:spPr>
        <p:txBody>
          <a:bodyPr vert="horz" wrap="square" lIns="0" tIns="12700" rIns="0" bIns="0" rtlCol="0">
            <a:spAutoFit/>
          </a:bodyPr>
          <a:lstStyle/>
          <a:p>
            <a:pPr marL="12700">
              <a:spcBef>
                <a:spcPts val="100"/>
              </a:spcBef>
            </a:pPr>
            <a:r>
              <a:rPr sz="1400" spc="-5" dirty="0">
                <a:solidFill>
                  <a:srgbClr val="313131"/>
                </a:solidFill>
                <a:latin typeface="Verdana"/>
                <a:cs typeface="Verdana"/>
              </a:rPr>
              <a:t>low</a:t>
            </a:r>
            <a:r>
              <a:rPr sz="1400" spc="-35" dirty="0">
                <a:solidFill>
                  <a:srgbClr val="313131"/>
                </a:solidFill>
                <a:latin typeface="Verdana"/>
                <a:cs typeface="Verdana"/>
              </a:rPr>
              <a:t> </a:t>
            </a:r>
            <a:r>
              <a:rPr sz="1400" spc="-5" dirty="0">
                <a:solidFill>
                  <a:srgbClr val="313131"/>
                </a:solidFill>
                <a:latin typeface="Verdana"/>
                <a:cs typeface="Verdana"/>
              </a:rPr>
              <a:t>entropy</a:t>
            </a:r>
            <a:r>
              <a:rPr sz="1400" spc="-30" dirty="0">
                <a:solidFill>
                  <a:srgbClr val="313131"/>
                </a:solidFill>
                <a:latin typeface="Verdana"/>
                <a:cs typeface="Verdana"/>
              </a:rPr>
              <a:t> </a:t>
            </a:r>
            <a:r>
              <a:rPr sz="1400" spc="-5" dirty="0">
                <a:solidFill>
                  <a:srgbClr val="313131"/>
                </a:solidFill>
                <a:latin typeface="Verdana"/>
                <a:cs typeface="Verdana"/>
              </a:rPr>
              <a:t>(one</a:t>
            </a:r>
            <a:r>
              <a:rPr sz="1400" spc="-30" dirty="0">
                <a:solidFill>
                  <a:srgbClr val="313131"/>
                </a:solidFill>
                <a:latin typeface="Verdana"/>
                <a:cs typeface="Verdana"/>
              </a:rPr>
              <a:t> </a:t>
            </a:r>
            <a:r>
              <a:rPr sz="1400" spc="-5" dirty="0">
                <a:solidFill>
                  <a:srgbClr val="313131"/>
                </a:solidFill>
                <a:latin typeface="Verdana"/>
                <a:cs typeface="Verdana"/>
              </a:rPr>
              <a:t>class)</a:t>
            </a:r>
            <a:endParaRPr sz="1400">
              <a:solidFill>
                <a:prstClr val="black"/>
              </a:solidFill>
              <a:latin typeface="Verdana"/>
              <a:cs typeface="Verdana"/>
            </a:endParaRPr>
          </a:p>
        </p:txBody>
      </p:sp>
      <p:sp>
        <p:nvSpPr>
          <p:cNvPr id="5" name="object 5"/>
          <p:cNvSpPr txBox="1"/>
          <p:nvPr/>
        </p:nvSpPr>
        <p:spPr>
          <a:xfrm>
            <a:off x="768969" y="3782252"/>
            <a:ext cx="5694045" cy="448309"/>
          </a:xfrm>
          <a:prstGeom prst="rect">
            <a:avLst/>
          </a:prstGeom>
        </p:spPr>
        <p:txBody>
          <a:bodyPr vert="horz" wrap="square" lIns="0" tIns="22860" rIns="0" bIns="0" rtlCol="0">
            <a:spAutoFit/>
          </a:bodyPr>
          <a:lstStyle/>
          <a:p>
            <a:pPr marL="305435" marR="5080" indent="-293370">
              <a:lnSpc>
                <a:spcPts val="1650"/>
              </a:lnSpc>
              <a:spcBef>
                <a:spcPts val="180"/>
              </a:spcBef>
              <a:buClr>
                <a:srgbClr val="B10639"/>
              </a:buClr>
              <a:buFont typeface="Arial MT"/>
              <a:buChar char="■"/>
              <a:tabLst>
                <a:tab pos="305435" algn="l"/>
                <a:tab pos="306070" algn="l"/>
              </a:tabLst>
            </a:pPr>
            <a:r>
              <a:rPr sz="1400" spc="-5" dirty="0">
                <a:solidFill>
                  <a:srgbClr val="313131"/>
                </a:solidFill>
                <a:latin typeface="Verdana"/>
                <a:cs typeface="Verdana"/>
              </a:rPr>
              <a:t>The distribution over all generated images should be spread </a:t>
            </a:r>
            <a:r>
              <a:rPr sz="1400" spc="-480" dirty="0">
                <a:solidFill>
                  <a:srgbClr val="313131"/>
                </a:solidFill>
                <a:latin typeface="Verdana"/>
                <a:cs typeface="Verdana"/>
              </a:rPr>
              <a:t> </a:t>
            </a:r>
            <a:r>
              <a:rPr sz="1400" spc="-5" dirty="0">
                <a:solidFill>
                  <a:srgbClr val="313131"/>
                </a:solidFill>
                <a:latin typeface="Verdana"/>
                <a:cs typeface="Verdana"/>
              </a:rPr>
              <a:t>(evaluating</a:t>
            </a:r>
            <a:r>
              <a:rPr sz="1400" spc="-10" dirty="0">
                <a:solidFill>
                  <a:srgbClr val="313131"/>
                </a:solidFill>
                <a:latin typeface="Verdana"/>
                <a:cs typeface="Verdana"/>
              </a:rPr>
              <a:t> </a:t>
            </a:r>
            <a:r>
              <a:rPr sz="1400" spc="-5" dirty="0">
                <a:solidFill>
                  <a:srgbClr val="313131"/>
                </a:solidFill>
                <a:latin typeface="Verdana"/>
                <a:cs typeface="Verdana"/>
              </a:rPr>
              <a:t>mode collapse)</a:t>
            </a:r>
            <a:endParaRPr sz="1400">
              <a:solidFill>
                <a:prstClr val="black"/>
              </a:solidFill>
              <a:latin typeface="Verdana"/>
              <a:cs typeface="Verdana"/>
            </a:endParaRPr>
          </a:p>
        </p:txBody>
      </p:sp>
      <p:sp>
        <p:nvSpPr>
          <p:cNvPr id="6" name="object 6"/>
          <p:cNvSpPr txBox="1"/>
          <p:nvPr/>
        </p:nvSpPr>
        <p:spPr>
          <a:xfrm>
            <a:off x="768969" y="4410900"/>
            <a:ext cx="5622925" cy="867410"/>
          </a:xfrm>
          <a:prstGeom prst="rect">
            <a:avLst/>
          </a:prstGeom>
        </p:spPr>
        <p:txBody>
          <a:bodyPr vert="horz" wrap="square" lIns="0" tIns="12700" rIns="0" bIns="0" rtlCol="0">
            <a:spAutoFit/>
          </a:bodyPr>
          <a:lstStyle/>
          <a:p>
            <a:pPr marL="3062605">
              <a:spcBef>
                <a:spcPts val="100"/>
              </a:spcBef>
            </a:pPr>
            <a:r>
              <a:rPr sz="1400" spc="-5" dirty="0">
                <a:solidFill>
                  <a:srgbClr val="313131"/>
                </a:solidFill>
                <a:latin typeface="Verdana"/>
                <a:cs typeface="Verdana"/>
              </a:rPr>
              <a:t>high</a:t>
            </a:r>
            <a:r>
              <a:rPr sz="1400" spc="-35" dirty="0">
                <a:solidFill>
                  <a:srgbClr val="313131"/>
                </a:solidFill>
                <a:latin typeface="Verdana"/>
                <a:cs typeface="Verdana"/>
              </a:rPr>
              <a:t> </a:t>
            </a:r>
            <a:r>
              <a:rPr sz="1400" spc="-5" dirty="0">
                <a:solidFill>
                  <a:srgbClr val="313131"/>
                </a:solidFill>
                <a:latin typeface="Verdana"/>
                <a:cs typeface="Verdana"/>
              </a:rPr>
              <a:t>entropy</a:t>
            </a:r>
            <a:r>
              <a:rPr sz="1400" spc="-30" dirty="0">
                <a:solidFill>
                  <a:srgbClr val="313131"/>
                </a:solidFill>
                <a:latin typeface="Verdana"/>
                <a:cs typeface="Verdana"/>
              </a:rPr>
              <a:t> </a:t>
            </a:r>
            <a:r>
              <a:rPr sz="1400" spc="-5" dirty="0">
                <a:solidFill>
                  <a:srgbClr val="313131"/>
                </a:solidFill>
                <a:latin typeface="Verdana"/>
                <a:cs typeface="Verdana"/>
              </a:rPr>
              <a:t>(many</a:t>
            </a:r>
            <a:r>
              <a:rPr sz="1400" spc="-30" dirty="0">
                <a:solidFill>
                  <a:srgbClr val="313131"/>
                </a:solidFill>
                <a:latin typeface="Verdana"/>
                <a:cs typeface="Verdana"/>
              </a:rPr>
              <a:t> </a:t>
            </a:r>
            <a:r>
              <a:rPr sz="1400" spc="-5" dirty="0">
                <a:solidFill>
                  <a:srgbClr val="313131"/>
                </a:solidFill>
                <a:latin typeface="Verdana"/>
                <a:cs typeface="Verdana"/>
              </a:rPr>
              <a:t>classes)</a:t>
            </a:r>
            <a:endParaRPr sz="1400">
              <a:solidFill>
                <a:prstClr val="black"/>
              </a:solidFill>
              <a:latin typeface="Verdana"/>
              <a:cs typeface="Verdana"/>
            </a:endParaRPr>
          </a:p>
          <a:p>
            <a:endParaRPr sz="1700">
              <a:solidFill>
                <a:prstClr val="black"/>
              </a:solidFill>
              <a:latin typeface="Verdana"/>
              <a:cs typeface="Verdana"/>
            </a:endParaRPr>
          </a:p>
          <a:p>
            <a:pPr marL="305435" indent="-293370">
              <a:spcBef>
                <a:spcPts val="1200"/>
              </a:spcBef>
              <a:buClr>
                <a:srgbClr val="B10639"/>
              </a:buClr>
              <a:buFont typeface="Arial MT"/>
              <a:buChar char="■"/>
              <a:tabLst>
                <a:tab pos="305435" algn="l"/>
                <a:tab pos="306070" algn="l"/>
              </a:tabLst>
            </a:pPr>
            <a:r>
              <a:rPr sz="1400" spc="-5" dirty="0">
                <a:solidFill>
                  <a:srgbClr val="313131"/>
                </a:solidFill>
                <a:latin typeface="Verdana"/>
                <a:cs typeface="Verdana"/>
              </a:rPr>
              <a:t>Combining</a:t>
            </a:r>
            <a:r>
              <a:rPr sz="1400" spc="-15" dirty="0">
                <a:solidFill>
                  <a:srgbClr val="313131"/>
                </a:solidFill>
                <a:latin typeface="Verdana"/>
                <a:cs typeface="Verdana"/>
              </a:rPr>
              <a:t> </a:t>
            </a:r>
            <a:r>
              <a:rPr sz="1400" spc="-5" dirty="0">
                <a:solidFill>
                  <a:srgbClr val="313131"/>
                </a:solidFill>
                <a:latin typeface="Verdana"/>
                <a:cs typeface="Verdana"/>
              </a:rPr>
              <a:t>the</a:t>
            </a:r>
            <a:r>
              <a:rPr sz="1400" spc="-15" dirty="0">
                <a:solidFill>
                  <a:srgbClr val="313131"/>
                </a:solidFill>
                <a:latin typeface="Verdana"/>
                <a:cs typeface="Verdana"/>
              </a:rPr>
              <a:t> </a:t>
            </a:r>
            <a:r>
              <a:rPr sz="1400" spc="-5" dirty="0">
                <a:solidFill>
                  <a:srgbClr val="313131"/>
                </a:solidFill>
                <a:latin typeface="Verdana"/>
                <a:cs typeface="Verdana"/>
              </a:rPr>
              <a:t>above,</a:t>
            </a:r>
            <a:r>
              <a:rPr sz="1400" spc="-10" dirty="0">
                <a:solidFill>
                  <a:srgbClr val="313131"/>
                </a:solidFill>
                <a:latin typeface="Verdana"/>
                <a:cs typeface="Verdana"/>
              </a:rPr>
              <a:t> </a:t>
            </a:r>
            <a:r>
              <a:rPr sz="1400" spc="-5" dirty="0">
                <a:solidFill>
                  <a:srgbClr val="313131"/>
                </a:solidFill>
                <a:latin typeface="Verdana"/>
                <a:cs typeface="Verdana"/>
              </a:rPr>
              <a:t>we</a:t>
            </a:r>
            <a:r>
              <a:rPr sz="1400" spc="-15" dirty="0">
                <a:solidFill>
                  <a:srgbClr val="313131"/>
                </a:solidFill>
                <a:latin typeface="Verdana"/>
                <a:cs typeface="Verdana"/>
              </a:rPr>
              <a:t> </a:t>
            </a:r>
            <a:r>
              <a:rPr sz="1400" spc="-5" dirty="0">
                <a:solidFill>
                  <a:srgbClr val="313131"/>
                </a:solidFill>
                <a:latin typeface="Verdana"/>
                <a:cs typeface="Verdana"/>
              </a:rPr>
              <a:t>get</a:t>
            </a:r>
            <a:r>
              <a:rPr sz="1400" spc="-15"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final</a:t>
            </a:r>
            <a:r>
              <a:rPr sz="1400" spc="-15" dirty="0">
                <a:solidFill>
                  <a:srgbClr val="313131"/>
                </a:solidFill>
                <a:latin typeface="Verdana"/>
                <a:cs typeface="Verdana"/>
              </a:rPr>
              <a:t> </a:t>
            </a:r>
            <a:r>
              <a:rPr sz="1400" spc="-5" dirty="0">
                <a:solidFill>
                  <a:srgbClr val="313131"/>
                </a:solidFill>
                <a:latin typeface="Verdana"/>
                <a:cs typeface="Verdana"/>
              </a:rPr>
              <a:t>metric:</a:t>
            </a:r>
            <a:endParaRPr sz="1400">
              <a:solidFill>
                <a:prstClr val="black"/>
              </a:solidFill>
              <a:latin typeface="Verdana"/>
              <a:cs typeface="Verdana"/>
            </a:endParaRPr>
          </a:p>
        </p:txBody>
      </p:sp>
      <p:pic>
        <p:nvPicPr>
          <p:cNvPr id="7" name="object 7"/>
          <p:cNvPicPr/>
          <p:nvPr/>
        </p:nvPicPr>
        <p:blipFill>
          <a:blip r:embed="rId2" cstate="print"/>
          <a:stretch>
            <a:fillRect/>
          </a:stretch>
        </p:blipFill>
        <p:spPr>
          <a:xfrm>
            <a:off x="1340837" y="4442211"/>
            <a:ext cx="1924636" cy="274949"/>
          </a:xfrm>
          <a:prstGeom prst="rect">
            <a:avLst/>
          </a:prstGeom>
        </p:spPr>
      </p:pic>
      <p:grpSp>
        <p:nvGrpSpPr>
          <p:cNvPr id="8" name="object 8"/>
          <p:cNvGrpSpPr/>
          <p:nvPr/>
        </p:nvGrpSpPr>
        <p:grpSpPr>
          <a:xfrm>
            <a:off x="159282" y="5509225"/>
            <a:ext cx="4956810" cy="405765"/>
            <a:chOff x="159282" y="4651974"/>
            <a:chExt cx="4956810" cy="405765"/>
          </a:xfrm>
        </p:grpSpPr>
        <p:pic>
          <p:nvPicPr>
            <p:cNvPr id="9" name="object 9"/>
            <p:cNvPicPr/>
            <p:nvPr/>
          </p:nvPicPr>
          <p:blipFill>
            <a:blip r:embed="rId3" cstate="print"/>
            <a:stretch>
              <a:fillRect/>
            </a:stretch>
          </p:blipFill>
          <p:spPr>
            <a:xfrm>
              <a:off x="2483477" y="4651974"/>
              <a:ext cx="2632571" cy="274949"/>
            </a:xfrm>
            <a:prstGeom prst="rect">
              <a:avLst/>
            </a:prstGeom>
          </p:spPr>
        </p:pic>
        <p:sp>
          <p:nvSpPr>
            <p:cNvPr id="10" name="object 10"/>
            <p:cNvSpPr/>
            <p:nvPr/>
          </p:nvSpPr>
          <p:spPr>
            <a:xfrm>
              <a:off x="159282" y="488910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grpSp>
      <p:pic>
        <p:nvPicPr>
          <p:cNvPr id="11" name="object 11"/>
          <p:cNvPicPr/>
          <p:nvPr/>
        </p:nvPicPr>
        <p:blipFill>
          <a:blip r:embed="rId4" cstate="print"/>
          <a:stretch>
            <a:fillRect/>
          </a:stretch>
        </p:blipFill>
        <p:spPr>
          <a:xfrm>
            <a:off x="2514450" y="3371016"/>
            <a:ext cx="751024" cy="302549"/>
          </a:xfrm>
          <a:prstGeom prst="rect">
            <a:avLst/>
          </a:prstGeom>
        </p:spPr>
      </p:pic>
      <p:pic>
        <p:nvPicPr>
          <p:cNvPr id="12" name="object 12"/>
          <p:cNvPicPr/>
          <p:nvPr/>
        </p:nvPicPr>
        <p:blipFill>
          <a:blip r:embed="rId5" cstate="print"/>
          <a:stretch>
            <a:fillRect/>
          </a:stretch>
        </p:blipFill>
        <p:spPr>
          <a:xfrm>
            <a:off x="3426487" y="3460872"/>
            <a:ext cx="218624" cy="104024"/>
          </a:xfrm>
          <a:prstGeom prst="rect">
            <a:avLst/>
          </a:prstGeom>
        </p:spPr>
      </p:pic>
      <p:pic>
        <p:nvPicPr>
          <p:cNvPr id="13" name="object 13"/>
          <p:cNvPicPr/>
          <p:nvPr/>
        </p:nvPicPr>
        <p:blipFill>
          <a:blip r:embed="rId6" cstate="print"/>
          <a:stretch>
            <a:fillRect/>
          </a:stretch>
        </p:blipFill>
        <p:spPr>
          <a:xfrm>
            <a:off x="6913001" y="2417113"/>
            <a:ext cx="1860025" cy="888982"/>
          </a:xfrm>
          <a:prstGeom prst="rect">
            <a:avLst/>
          </a:prstGeom>
        </p:spPr>
      </p:pic>
      <p:pic>
        <p:nvPicPr>
          <p:cNvPr id="14" name="object 14"/>
          <p:cNvPicPr/>
          <p:nvPr/>
        </p:nvPicPr>
        <p:blipFill>
          <a:blip r:embed="rId5" cstate="print"/>
          <a:stretch>
            <a:fillRect/>
          </a:stretch>
        </p:blipFill>
        <p:spPr>
          <a:xfrm>
            <a:off x="3426487" y="4511504"/>
            <a:ext cx="218624" cy="104024"/>
          </a:xfrm>
          <a:prstGeom prst="rect">
            <a:avLst/>
          </a:prstGeom>
        </p:spPr>
      </p:pic>
      <p:sp>
        <p:nvSpPr>
          <p:cNvPr id="15" name="object 15"/>
          <p:cNvSpPr txBox="1"/>
          <p:nvPr/>
        </p:nvSpPr>
        <p:spPr>
          <a:xfrm>
            <a:off x="7035176" y="3407661"/>
            <a:ext cx="1697355" cy="518795"/>
          </a:xfrm>
          <a:prstGeom prst="rect">
            <a:avLst/>
          </a:prstGeom>
        </p:spPr>
        <p:txBody>
          <a:bodyPr vert="horz" wrap="square" lIns="0" tIns="10795" rIns="0" bIns="0" rtlCol="0">
            <a:spAutoFit/>
          </a:bodyPr>
          <a:lstStyle/>
          <a:p>
            <a:pPr marL="12700" marR="21590">
              <a:lnSpc>
                <a:spcPct val="101600"/>
              </a:lnSpc>
              <a:spcBef>
                <a:spcPts val="85"/>
              </a:spcBef>
            </a:pPr>
            <a:r>
              <a:rPr sz="800" spc="-5" dirty="0">
                <a:solidFill>
                  <a:srgbClr val="313131"/>
                </a:solidFill>
                <a:latin typeface="Verdana"/>
                <a:cs typeface="Verdana"/>
              </a:rPr>
              <a:t>https://github.com/Kulbear/dee </a:t>
            </a:r>
            <a:r>
              <a:rPr sz="800" spc="-270" dirty="0">
                <a:solidFill>
                  <a:srgbClr val="313131"/>
                </a:solidFill>
                <a:latin typeface="Verdana"/>
                <a:cs typeface="Verdana"/>
              </a:rPr>
              <a:t> </a:t>
            </a:r>
            <a:r>
              <a:rPr sz="800" dirty="0">
                <a:solidFill>
                  <a:srgbClr val="313131"/>
                </a:solidFill>
                <a:latin typeface="Verdana"/>
                <a:cs typeface="Verdana"/>
              </a:rPr>
              <a:t>p-learning-nano-foundation/wiki</a:t>
            </a:r>
            <a:endParaRPr sz="800">
              <a:solidFill>
                <a:prstClr val="black"/>
              </a:solidFill>
              <a:latin typeface="Verdana"/>
              <a:cs typeface="Verdana"/>
            </a:endParaRPr>
          </a:p>
          <a:p>
            <a:pPr marL="12700" marR="5080">
              <a:lnSpc>
                <a:spcPct val="101600"/>
              </a:lnSpc>
            </a:pPr>
            <a:r>
              <a:rPr sz="800" spc="-5" dirty="0">
                <a:solidFill>
                  <a:srgbClr val="313131"/>
                </a:solidFill>
                <a:latin typeface="Verdana"/>
                <a:cs typeface="Verdana"/>
              </a:rPr>
              <a:t>/ReLU-and-Softmax-Activation-F </a:t>
            </a:r>
            <a:r>
              <a:rPr sz="800" spc="-270" dirty="0">
                <a:solidFill>
                  <a:srgbClr val="313131"/>
                </a:solidFill>
                <a:latin typeface="Verdana"/>
                <a:cs typeface="Verdana"/>
              </a:rPr>
              <a:t> </a:t>
            </a:r>
            <a:r>
              <a:rPr sz="800" spc="-5" dirty="0">
                <a:solidFill>
                  <a:srgbClr val="313131"/>
                </a:solidFill>
                <a:latin typeface="Verdana"/>
                <a:cs typeface="Verdana"/>
              </a:rPr>
              <a:t>unctions</a:t>
            </a:r>
            <a:endParaRPr sz="800">
              <a:solidFill>
                <a:prstClr val="black"/>
              </a:solidFill>
              <a:latin typeface="Verdana"/>
              <a:cs typeface="Verdana"/>
            </a:endParaRPr>
          </a:p>
        </p:txBody>
      </p:sp>
      <p:pic>
        <p:nvPicPr>
          <p:cNvPr id="18" name="Picture 2" descr="E:\NIET\Project\xLogo11.png.pagespeed.ic.pydHLuCQEZ.png">
            <a:extLst>
              <a:ext uri="{FF2B5EF4-FFF2-40B4-BE49-F238E27FC236}">
                <a16:creationId xmlns:a16="http://schemas.microsoft.com/office/drawing/2014/main" id="{9F3AB944-D897-174A-A105-47E484963274}"/>
              </a:ext>
            </a:extLst>
          </p:cNvPr>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9" name="Title 1">
            <a:extLst>
              <a:ext uri="{FF2B5EF4-FFF2-40B4-BE49-F238E27FC236}">
                <a16:creationId xmlns:a16="http://schemas.microsoft.com/office/drawing/2014/main" id="{CD2C31C7-C3F0-18CF-B312-262C8FC01ABB}"/>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Limitations of GANs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254125"/>
            <a:ext cx="2384425" cy="330200"/>
          </a:xfrm>
          <a:prstGeom prst="rect">
            <a:avLst/>
          </a:prstGeom>
        </p:spPr>
        <p:txBody>
          <a:bodyPr vert="horz" wrap="square" lIns="0" tIns="12700" rIns="0" bIns="0" rtlCol="0">
            <a:spAutoFit/>
          </a:bodyPr>
          <a:lstStyle/>
          <a:p>
            <a:pPr marL="12700">
              <a:spcBef>
                <a:spcPts val="100"/>
              </a:spcBef>
            </a:pPr>
            <a:r>
              <a:rPr spc="-5" dirty="0"/>
              <a:t>Evaluation</a:t>
            </a:r>
            <a:r>
              <a:rPr spc="-85" dirty="0"/>
              <a:t> </a:t>
            </a:r>
            <a:r>
              <a:rPr spc="-5" dirty="0"/>
              <a:t>metrics</a:t>
            </a:r>
          </a:p>
        </p:txBody>
      </p:sp>
      <p:sp>
        <p:nvSpPr>
          <p:cNvPr id="3" name="object 3"/>
          <p:cNvSpPr txBox="1"/>
          <p:nvPr/>
        </p:nvSpPr>
        <p:spPr>
          <a:xfrm>
            <a:off x="457793" y="2163012"/>
            <a:ext cx="7677150" cy="19151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b="1" spc="-5" dirty="0">
                <a:solidFill>
                  <a:srgbClr val="313131"/>
                </a:solidFill>
                <a:latin typeface="Verdana"/>
                <a:cs typeface="Verdana"/>
              </a:rPr>
              <a:t>Fréchet</a:t>
            </a:r>
            <a:r>
              <a:rPr sz="1400" b="1" spc="-15" dirty="0">
                <a:solidFill>
                  <a:srgbClr val="313131"/>
                </a:solidFill>
                <a:latin typeface="Verdana"/>
                <a:cs typeface="Verdana"/>
              </a:rPr>
              <a:t> </a:t>
            </a:r>
            <a:r>
              <a:rPr sz="1400" b="1" spc="-5" dirty="0">
                <a:solidFill>
                  <a:srgbClr val="313131"/>
                </a:solidFill>
                <a:latin typeface="Verdana"/>
                <a:cs typeface="Verdana"/>
              </a:rPr>
              <a:t>Inception</a:t>
            </a:r>
            <a:r>
              <a:rPr sz="1400" b="1" spc="-10" dirty="0">
                <a:solidFill>
                  <a:srgbClr val="313131"/>
                </a:solidFill>
                <a:latin typeface="Verdana"/>
                <a:cs typeface="Verdana"/>
              </a:rPr>
              <a:t> </a:t>
            </a:r>
            <a:r>
              <a:rPr sz="1400" b="1" spc="-5" dirty="0">
                <a:solidFill>
                  <a:srgbClr val="313131"/>
                </a:solidFill>
                <a:latin typeface="Verdana"/>
                <a:cs typeface="Verdana"/>
              </a:rPr>
              <a:t>Distance</a:t>
            </a:r>
            <a:r>
              <a:rPr sz="1400" b="1" spc="-10" dirty="0">
                <a:solidFill>
                  <a:srgbClr val="313131"/>
                </a:solidFill>
                <a:latin typeface="Verdana"/>
                <a:cs typeface="Verdana"/>
              </a:rPr>
              <a:t> </a:t>
            </a:r>
            <a:r>
              <a:rPr sz="1400" b="1" spc="-5" dirty="0">
                <a:solidFill>
                  <a:srgbClr val="313131"/>
                </a:solidFill>
                <a:latin typeface="Verdana"/>
                <a:cs typeface="Verdana"/>
              </a:rPr>
              <a:t>(FID)</a:t>
            </a:r>
            <a:r>
              <a:rPr sz="1400" b="1" spc="15" dirty="0">
                <a:solidFill>
                  <a:srgbClr val="313131"/>
                </a:solidFill>
                <a:latin typeface="Verdana"/>
                <a:cs typeface="Verdana"/>
              </a:rPr>
              <a:t> </a:t>
            </a:r>
            <a:r>
              <a:rPr sz="1400" spc="-5" dirty="0">
                <a:solidFill>
                  <a:srgbClr val="313131"/>
                </a:solidFill>
                <a:latin typeface="Verdana"/>
                <a:cs typeface="Verdana"/>
              </a:rPr>
              <a:t>[</a:t>
            </a:r>
            <a:r>
              <a:rPr sz="1000" spc="-5" dirty="0">
                <a:solidFill>
                  <a:srgbClr val="313131"/>
                </a:solidFill>
                <a:latin typeface="Verdana"/>
                <a:cs typeface="Verdana"/>
              </a:rPr>
              <a:t>Heusel et</a:t>
            </a:r>
            <a:r>
              <a:rPr sz="1000" spc="-10" dirty="0">
                <a:solidFill>
                  <a:srgbClr val="313131"/>
                </a:solidFill>
                <a:latin typeface="Verdana"/>
                <a:cs typeface="Verdana"/>
              </a:rPr>
              <a:t> </a:t>
            </a:r>
            <a:r>
              <a:rPr sz="1000" spc="-5" dirty="0">
                <a:solidFill>
                  <a:srgbClr val="313131"/>
                </a:solidFill>
                <a:latin typeface="Verdana"/>
                <a:cs typeface="Verdana"/>
              </a:rPr>
              <a:t>al.,</a:t>
            </a:r>
            <a:r>
              <a:rPr sz="1000" spc="-10" dirty="0">
                <a:solidFill>
                  <a:srgbClr val="313131"/>
                </a:solidFill>
                <a:latin typeface="Verdana"/>
                <a:cs typeface="Verdana"/>
              </a:rPr>
              <a:t> </a:t>
            </a:r>
            <a:r>
              <a:rPr sz="1000" spc="-5" dirty="0">
                <a:solidFill>
                  <a:srgbClr val="313131"/>
                </a:solidFill>
                <a:latin typeface="Verdana"/>
                <a:cs typeface="Verdana"/>
              </a:rPr>
              <a:t>2017</a:t>
            </a:r>
            <a:r>
              <a:rPr sz="1400" spc="-5" dirty="0">
                <a:solidFill>
                  <a:srgbClr val="313131"/>
                </a:solidFill>
                <a:latin typeface="Verdana"/>
                <a:cs typeface="Verdana"/>
              </a:rPr>
              <a:t>]</a:t>
            </a:r>
            <a:endParaRPr sz="1400">
              <a:solidFill>
                <a:prstClr val="black"/>
              </a:solidFill>
              <a:latin typeface="Verdana"/>
              <a:cs typeface="Verdana"/>
            </a:endParaRPr>
          </a:p>
          <a:p>
            <a:pPr marL="616585" lvl="1" indent="-293370">
              <a:spcBef>
                <a:spcPts val="1620"/>
              </a:spcBef>
              <a:buClr>
                <a:srgbClr val="B10639"/>
              </a:buClr>
              <a:buFont typeface="Arial MT"/>
              <a:buChar char="■"/>
              <a:tabLst>
                <a:tab pos="616585" algn="l"/>
                <a:tab pos="617220" algn="l"/>
              </a:tabLst>
            </a:pPr>
            <a:r>
              <a:rPr sz="1400" spc="-5" dirty="0">
                <a:solidFill>
                  <a:srgbClr val="313131"/>
                </a:solidFill>
                <a:latin typeface="Verdana"/>
                <a:cs typeface="Verdana"/>
              </a:rPr>
              <a:t>Calculates</a:t>
            </a:r>
            <a:r>
              <a:rPr sz="1400" spc="-10"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distance</a:t>
            </a:r>
            <a:r>
              <a:rPr sz="1400" spc="-10" dirty="0">
                <a:solidFill>
                  <a:srgbClr val="313131"/>
                </a:solidFill>
                <a:latin typeface="Verdana"/>
                <a:cs typeface="Verdana"/>
              </a:rPr>
              <a:t> </a:t>
            </a:r>
            <a:r>
              <a:rPr sz="1400" spc="-5" dirty="0">
                <a:solidFill>
                  <a:srgbClr val="313131"/>
                </a:solidFill>
                <a:latin typeface="Verdana"/>
                <a:cs typeface="Verdana"/>
              </a:rPr>
              <a:t>between</a:t>
            </a:r>
            <a:r>
              <a:rPr sz="1400" spc="-10" dirty="0">
                <a:solidFill>
                  <a:srgbClr val="313131"/>
                </a:solidFill>
                <a:latin typeface="Verdana"/>
                <a:cs typeface="Verdana"/>
              </a:rPr>
              <a:t> </a:t>
            </a:r>
            <a:r>
              <a:rPr sz="1400" spc="-5" dirty="0">
                <a:solidFill>
                  <a:srgbClr val="313131"/>
                </a:solidFill>
                <a:latin typeface="Verdana"/>
                <a:cs typeface="Verdana"/>
              </a:rPr>
              <a:t>real</a:t>
            </a:r>
            <a:r>
              <a:rPr sz="1400" spc="-10" dirty="0">
                <a:solidFill>
                  <a:srgbClr val="313131"/>
                </a:solidFill>
                <a:latin typeface="Verdana"/>
                <a:cs typeface="Verdana"/>
              </a:rPr>
              <a:t> </a:t>
            </a:r>
            <a:r>
              <a:rPr sz="1400" spc="-5" dirty="0">
                <a:solidFill>
                  <a:srgbClr val="313131"/>
                </a:solidFill>
                <a:latin typeface="Verdana"/>
                <a:cs typeface="Verdana"/>
              </a:rPr>
              <a:t>and</a:t>
            </a:r>
            <a:r>
              <a:rPr sz="1400" spc="-10" dirty="0">
                <a:solidFill>
                  <a:srgbClr val="313131"/>
                </a:solidFill>
                <a:latin typeface="Verdana"/>
                <a:cs typeface="Verdana"/>
              </a:rPr>
              <a:t> </a:t>
            </a:r>
            <a:r>
              <a:rPr sz="1400" spc="-5" dirty="0">
                <a:solidFill>
                  <a:srgbClr val="313131"/>
                </a:solidFill>
                <a:latin typeface="Verdana"/>
                <a:cs typeface="Verdana"/>
              </a:rPr>
              <a:t>fake</a:t>
            </a:r>
            <a:r>
              <a:rPr sz="1400" spc="-10" dirty="0">
                <a:solidFill>
                  <a:srgbClr val="313131"/>
                </a:solidFill>
                <a:latin typeface="Verdana"/>
                <a:cs typeface="Verdana"/>
              </a:rPr>
              <a:t> </a:t>
            </a:r>
            <a:r>
              <a:rPr sz="1400" spc="-5" dirty="0">
                <a:solidFill>
                  <a:srgbClr val="313131"/>
                </a:solidFill>
                <a:latin typeface="Verdana"/>
                <a:cs typeface="Verdana"/>
              </a:rPr>
              <a:t>data</a:t>
            </a:r>
            <a:r>
              <a:rPr sz="1400" spc="-10" dirty="0">
                <a:solidFill>
                  <a:srgbClr val="313131"/>
                </a:solidFill>
                <a:latin typeface="Verdana"/>
                <a:cs typeface="Verdana"/>
              </a:rPr>
              <a:t> </a:t>
            </a:r>
            <a:r>
              <a:rPr sz="1400" spc="-5" dirty="0">
                <a:solidFill>
                  <a:srgbClr val="313131"/>
                </a:solidFill>
                <a:latin typeface="Verdana"/>
                <a:cs typeface="Verdana"/>
              </a:rPr>
              <a:t>(lower</a:t>
            </a:r>
            <a:r>
              <a:rPr sz="1400" spc="-10"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better)</a:t>
            </a:r>
            <a:endParaRPr sz="1400">
              <a:solidFill>
                <a:prstClr val="black"/>
              </a:solidFill>
              <a:latin typeface="Verdana"/>
              <a:cs typeface="Verdana"/>
            </a:endParaRPr>
          </a:p>
          <a:p>
            <a:pPr lvl="1">
              <a:spcBef>
                <a:spcPts val="55"/>
              </a:spcBef>
              <a:buClr>
                <a:srgbClr val="B10639"/>
              </a:buClr>
              <a:buFont typeface="Arial MT"/>
              <a:buChar char="■"/>
            </a:pPr>
            <a:endParaRPr sz="1350">
              <a:solidFill>
                <a:prstClr val="black"/>
              </a:solidFill>
              <a:latin typeface="Verdana"/>
              <a:cs typeface="Verdana"/>
            </a:endParaRPr>
          </a:p>
          <a:p>
            <a:pPr marL="616585" marR="208915" lvl="1" indent="-293370">
              <a:lnSpc>
                <a:spcPts val="1650"/>
              </a:lnSpc>
              <a:spcBef>
                <a:spcPts val="5"/>
              </a:spcBef>
              <a:buClr>
                <a:srgbClr val="B10639"/>
              </a:buClr>
              <a:buFont typeface="Arial MT"/>
              <a:buChar char="■"/>
              <a:tabLst>
                <a:tab pos="616585" algn="l"/>
                <a:tab pos="617220" algn="l"/>
              </a:tabLst>
            </a:pPr>
            <a:r>
              <a:rPr sz="1400" spc="-5" dirty="0">
                <a:solidFill>
                  <a:srgbClr val="313131"/>
                </a:solidFill>
                <a:latin typeface="Verdana"/>
                <a:cs typeface="Verdana"/>
              </a:rPr>
              <a:t>Uses the embeddings of the real and fake data from the last pooling layer of </a:t>
            </a:r>
            <a:r>
              <a:rPr sz="1400" spc="-480" dirty="0">
                <a:solidFill>
                  <a:srgbClr val="313131"/>
                </a:solidFill>
                <a:latin typeface="Verdana"/>
                <a:cs typeface="Verdana"/>
              </a:rPr>
              <a:t> </a:t>
            </a:r>
            <a:r>
              <a:rPr sz="1400" spc="-5" dirty="0">
                <a:solidFill>
                  <a:srgbClr val="313131"/>
                </a:solidFill>
                <a:latin typeface="Verdana"/>
                <a:cs typeface="Verdana"/>
              </a:rPr>
              <a:t>Inception</a:t>
            </a:r>
            <a:r>
              <a:rPr sz="1400" spc="-10" dirty="0">
                <a:solidFill>
                  <a:srgbClr val="313131"/>
                </a:solidFill>
                <a:latin typeface="Verdana"/>
                <a:cs typeface="Verdana"/>
              </a:rPr>
              <a:t> </a:t>
            </a:r>
            <a:r>
              <a:rPr sz="1400" spc="-5" dirty="0">
                <a:solidFill>
                  <a:srgbClr val="313131"/>
                </a:solidFill>
                <a:latin typeface="Verdana"/>
                <a:cs typeface="Verdana"/>
              </a:rPr>
              <a:t>v3.</a:t>
            </a:r>
            <a:endParaRPr sz="1400">
              <a:solidFill>
                <a:prstClr val="black"/>
              </a:solidFill>
              <a:latin typeface="Verdana"/>
              <a:cs typeface="Verdana"/>
            </a:endParaRPr>
          </a:p>
          <a:p>
            <a:pPr lvl="1">
              <a:spcBef>
                <a:spcPts val="50"/>
              </a:spcBef>
              <a:buClr>
                <a:srgbClr val="B10639"/>
              </a:buClr>
              <a:buFont typeface="Arial MT"/>
              <a:buChar char="■"/>
            </a:pPr>
            <a:endParaRPr sz="1250">
              <a:solidFill>
                <a:prstClr val="black"/>
              </a:solidFill>
              <a:latin typeface="Verdana"/>
              <a:cs typeface="Verdana"/>
            </a:endParaRPr>
          </a:p>
          <a:p>
            <a:pPr marL="616585" lvl="1" indent="-293370">
              <a:lnSpc>
                <a:spcPts val="1664"/>
              </a:lnSpc>
              <a:buClr>
                <a:srgbClr val="B10639"/>
              </a:buClr>
              <a:buFont typeface="Arial MT"/>
              <a:buChar char="■"/>
              <a:tabLst>
                <a:tab pos="616585" algn="l"/>
                <a:tab pos="617220" algn="l"/>
              </a:tabLst>
            </a:pPr>
            <a:r>
              <a:rPr sz="1400" spc="-5" dirty="0">
                <a:solidFill>
                  <a:srgbClr val="313131"/>
                </a:solidFill>
                <a:latin typeface="Verdana"/>
                <a:cs typeface="Verdana"/>
              </a:rPr>
              <a:t>Converts</a:t>
            </a:r>
            <a:r>
              <a:rPr sz="1400" spc="-10"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embeddings</a:t>
            </a:r>
            <a:r>
              <a:rPr sz="1400" spc="-10" dirty="0">
                <a:solidFill>
                  <a:srgbClr val="313131"/>
                </a:solidFill>
                <a:latin typeface="Verdana"/>
                <a:cs typeface="Verdana"/>
              </a:rPr>
              <a:t> </a:t>
            </a:r>
            <a:r>
              <a:rPr sz="1400" spc="-5" dirty="0">
                <a:solidFill>
                  <a:srgbClr val="313131"/>
                </a:solidFill>
                <a:latin typeface="Verdana"/>
                <a:cs typeface="Verdana"/>
              </a:rPr>
              <a:t>into</a:t>
            </a:r>
            <a:r>
              <a:rPr sz="1400" spc="-10" dirty="0">
                <a:solidFill>
                  <a:srgbClr val="313131"/>
                </a:solidFill>
                <a:latin typeface="Verdana"/>
                <a:cs typeface="Verdana"/>
              </a:rPr>
              <a:t> </a:t>
            </a:r>
            <a:r>
              <a:rPr sz="1400" spc="-5" dirty="0">
                <a:solidFill>
                  <a:srgbClr val="313131"/>
                </a:solidFill>
                <a:latin typeface="Verdana"/>
                <a:cs typeface="Verdana"/>
              </a:rPr>
              <a:t>continuous</a:t>
            </a:r>
            <a:r>
              <a:rPr sz="1400" spc="-10" dirty="0">
                <a:solidFill>
                  <a:srgbClr val="313131"/>
                </a:solidFill>
                <a:latin typeface="Verdana"/>
                <a:cs typeface="Verdana"/>
              </a:rPr>
              <a:t> </a:t>
            </a:r>
            <a:r>
              <a:rPr sz="1400" spc="-5" dirty="0">
                <a:solidFill>
                  <a:srgbClr val="313131"/>
                </a:solidFill>
                <a:latin typeface="Verdana"/>
                <a:cs typeface="Verdana"/>
              </a:rPr>
              <a:t>distributions</a:t>
            </a:r>
            <a:r>
              <a:rPr sz="1400" spc="-10" dirty="0">
                <a:solidFill>
                  <a:srgbClr val="313131"/>
                </a:solidFill>
                <a:latin typeface="Verdana"/>
                <a:cs typeface="Verdana"/>
              </a:rPr>
              <a:t> </a:t>
            </a:r>
            <a:r>
              <a:rPr sz="1400" spc="-5" dirty="0">
                <a:solidFill>
                  <a:srgbClr val="313131"/>
                </a:solidFill>
                <a:latin typeface="Verdana"/>
                <a:cs typeface="Verdana"/>
              </a:rPr>
              <a:t>and</a:t>
            </a:r>
            <a:r>
              <a:rPr sz="1400" spc="-10" dirty="0">
                <a:solidFill>
                  <a:srgbClr val="313131"/>
                </a:solidFill>
                <a:latin typeface="Verdana"/>
                <a:cs typeface="Verdana"/>
              </a:rPr>
              <a:t> </a:t>
            </a:r>
            <a:r>
              <a:rPr sz="1400" spc="-5" dirty="0">
                <a:solidFill>
                  <a:srgbClr val="313131"/>
                </a:solidFill>
                <a:latin typeface="Verdana"/>
                <a:cs typeface="Verdana"/>
              </a:rPr>
              <a:t>uses</a:t>
            </a:r>
            <a:r>
              <a:rPr sz="1400" spc="-10" dirty="0">
                <a:solidFill>
                  <a:srgbClr val="313131"/>
                </a:solidFill>
                <a:latin typeface="Verdana"/>
                <a:cs typeface="Verdana"/>
              </a:rPr>
              <a:t> </a:t>
            </a:r>
            <a:r>
              <a:rPr sz="1400" spc="-5" dirty="0">
                <a:solidFill>
                  <a:srgbClr val="313131"/>
                </a:solidFill>
                <a:latin typeface="Verdana"/>
                <a:cs typeface="Verdana"/>
              </a:rPr>
              <a:t>the</a:t>
            </a:r>
            <a:r>
              <a:rPr sz="1400" spc="45" dirty="0">
                <a:solidFill>
                  <a:srgbClr val="313131"/>
                </a:solidFill>
                <a:latin typeface="Verdana"/>
                <a:cs typeface="Verdana"/>
              </a:rPr>
              <a:t> </a:t>
            </a:r>
            <a:r>
              <a:rPr sz="1400" i="1" spc="-5" dirty="0">
                <a:solidFill>
                  <a:srgbClr val="313131"/>
                </a:solidFill>
                <a:latin typeface="Verdana"/>
                <a:cs typeface="Verdana"/>
              </a:rPr>
              <a:t>mean</a:t>
            </a:r>
            <a:r>
              <a:rPr sz="1400" i="1" spc="-10" dirty="0">
                <a:solidFill>
                  <a:srgbClr val="313131"/>
                </a:solidFill>
                <a:latin typeface="Verdana"/>
                <a:cs typeface="Verdana"/>
              </a:rPr>
              <a:t> </a:t>
            </a:r>
            <a:r>
              <a:rPr sz="1400" spc="-5" dirty="0">
                <a:solidFill>
                  <a:srgbClr val="313131"/>
                </a:solidFill>
                <a:latin typeface="Verdana"/>
                <a:cs typeface="Verdana"/>
              </a:rPr>
              <a:t>and</a:t>
            </a:r>
            <a:endParaRPr sz="1400">
              <a:solidFill>
                <a:prstClr val="black"/>
              </a:solidFill>
              <a:latin typeface="Verdana"/>
              <a:cs typeface="Verdana"/>
            </a:endParaRPr>
          </a:p>
          <a:p>
            <a:pPr marL="616585">
              <a:lnSpc>
                <a:spcPts val="1664"/>
              </a:lnSpc>
            </a:pPr>
            <a:r>
              <a:rPr sz="1400" i="1" spc="-5" dirty="0">
                <a:solidFill>
                  <a:srgbClr val="313131"/>
                </a:solidFill>
                <a:latin typeface="Verdana"/>
                <a:cs typeface="Verdana"/>
              </a:rPr>
              <a:t>covariance</a:t>
            </a:r>
            <a:r>
              <a:rPr sz="1400" i="1" spc="-10" dirty="0">
                <a:solidFill>
                  <a:srgbClr val="313131"/>
                </a:solidFill>
                <a:latin typeface="Verdana"/>
                <a:cs typeface="Verdana"/>
              </a:rPr>
              <a:t> </a:t>
            </a:r>
            <a:r>
              <a:rPr sz="1400" spc="-5" dirty="0">
                <a:solidFill>
                  <a:srgbClr val="313131"/>
                </a:solidFill>
                <a:latin typeface="Verdana"/>
                <a:cs typeface="Verdana"/>
              </a:rPr>
              <a:t>of</a:t>
            </a:r>
            <a:r>
              <a:rPr sz="1400" spc="-15" dirty="0">
                <a:solidFill>
                  <a:srgbClr val="313131"/>
                </a:solidFill>
                <a:latin typeface="Verdana"/>
                <a:cs typeface="Verdana"/>
              </a:rPr>
              <a:t> </a:t>
            </a:r>
            <a:r>
              <a:rPr sz="1400" spc="-5" dirty="0">
                <a:solidFill>
                  <a:srgbClr val="313131"/>
                </a:solidFill>
                <a:latin typeface="Verdana"/>
                <a:cs typeface="Verdana"/>
              </a:rPr>
              <a:t>each</a:t>
            </a:r>
            <a:r>
              <a:rPr sz="1400" spc="-15" dirty="0">
                <a:solidFill>
                  <a:srgbClr val="313131"/>
                </a:solidFill>
                <a:latin typeface="Verdana"/>
                <a:cs typeface="Verdana"/>
              </a:rPr>
              <a:t> </a:t>
            </a:r>
            <a:r>
              <a:rPr sz="1400" spc="-5" dirty="0">
                <a:solidFill>
                  <a:srgbClr val="313131"/>
                </a:solidFill>
                <a:latin typeface="Verdana"/>
                <a:cs typeface="Verdana"/>
              </a:rPr>
              <a:t>to</a:t>
            </a:r>
            <a:r>
              <a:rPr sz="1400" spc="-15" dirty="0">
                <a:solidFill>
                  <a:srgbClr val="313131"/>
                </a:solidFill>
                <a:latin typeface="Verdana"/>
                <a:cs typeface="Verdana"/>
              </a:rPr>
              <a:t> </a:t>
            </a:r>
            <a:r>
              <a:rPr sz="1400" spc="-5" dirty="0">
                <a:solidFill>
                  <a:srgbClr val="313131"/>
                </a:solidFill>
                <a:latin typeface="Verdana"/>
                <a:cs typeface="Verdana"/>
              </a:rPr>
              <a:t>calculate</a:t>
            </a:r>
            <a:r>
              <a:rPr sz="1400" spc="-15" dirty="0">
                <a:solidFill>
                  <a:srgbClr val="313131"/>
                </a:solidFill>
                <a:latin typeface="Verdana"/>
                <a:cs typeface="Verdana"/>
              </a:rPr>
              <a:t> </a:t>
            </a:r>
            <a:r>
              <a:rPr sz="1400" spc="-5" dirty="0">
                <a:solidFill>
                  <a:srgbClr val="313131"/>
                </a:solidFill>
                <a:latin typeface="Verdana"/>
                <a:cs typeface="Verdana"/>
              </a:rPr>
              <a:t>their</a:t>
            </a:r>
            <a:r>
              <a:rPr sz="1400" spc="-15" dirty="0">
                <a:solidFill>
                  <a:srgbClr val="313131"/>
                </a:solidFill>
                <a:latin typeface="Verdana"/>
                <a:cs typeface="Verdana"/>
              </a:rPr>
              <a:t> </a:t>
            </a:r>
            <a:r>
              <a:rPr sz="1400" spc="-5" dirty="0">
                <a:solidFill>
                  <a:srgbClr val="313131"/>
                </a:solidFill>
                <a:latin typeface="Verdana"/>
                <a:cs typeface="Verdana"/>
              </a:rPr>
              <a:t>distance.</a:t>
            </a:r>
            <a:endParaRPr sz="1400">
              <a:solidFill>
                <a:prstClr val="black"/>
              </a:solidFill>
              <a:latin typeface="Verdana"/>
              <a:cs typeface="Verdana"/>
            </a:endParaRPr>
          </a:p>
        </p:txBody>
      </p:sp>
      <p:grpSp>
        <p:nvGrpSpPr>
          <p:cNvPr id="4" name="object 4"/>
          <p:cNvGrpSpPr/>
          <p:nvPr/>
        </p:nvGrpSpPr>
        <p:grpSpPr>
          <a:xfrm>
            <a:off x="1686350" y="4515657"/>
            <a:ext cx="5598795" cy="327025"/>
            <a:chOff x="1686349" y="3658406"/>
            <a:chExt cx="5598795" cy="327025"/>
          </a:xfrm>
        </p:grpSpPr>
        <p:pic>
          <p:nvPicPr>
            <p:cNvPr id="5" name="object 5"/>
            <p:cNvPicPr/>
            <p:nvPr/>
          </p:nvPicPr>
          <p:blipFill>
            <a:blip r:embed="rId2" cstate="print"/>
            <a:stretch>
              <a:fillRect/>
            </a:stretch>
          </p:blipFill>
          <p:spPr>
            <a:xfrm>
              <a:off x="5513133" y="3658406"/>
              <a:ext cx="1771595" cy="288749"/>
            </a:xfrm>
            <a:prstGeom prst="rect">
              <a:avLst/>
            </a:prstGeom>
          </p:spPr>
        </p:pic>
        <p:pic>
          <p:nvPicPr>
            <p:cNvPr id="6" name="object 6"/>
            <p:cNvPicPr/>
            <p:nvPr/>
          </p:nvPicPr>
          <p:blipFill>
            <a:blip r:embed="rId3" cstate="print"/>
            <a:stretch>
              <a:fillRect/>
            </a:stretch>
          </p:blipFill>
          <p:spPr>
            <a:xfrm>
              <a:off x="1686349" y="3712924"/>
              <a:ext cx="3906949" cy="272199"/>
            </a:xfrm>
            <a:prstGeom prst="rect">
              <a:avLst/>
            </a:prstGeom>
          </p:spPr>
        </p:pic>
      </p:grpSp>
      <p:sp>
        <p:nvSpPr>
          <p:cNvPr id="7" name="object 7"/>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0" name="Picture 2" descr="E:\NIET\Project\xLogo11.png.pagespeed.ic.pydHLuCQEZ.png">
            <a:extLst>
              <a:ext uri="{FF2B5EF4-FFF2-40B4-BE49-F238E27FC236}">
                <a16:creationId xmlns:a16="http://schemas.microsoft.com/office/drawing/2014/main" id="{435CE9DE-33C4-B2C6-B63A-1AB33F9CBDA4}"/>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AFD0A866-7266-BF46-D600-40DC1BD75947}"/>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Evaluation metrics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0126" y="5727135"/>
            <a:ext cx="916305"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Deep</a:t>
            </a:r>
            <a:r>
              <a:rPr sz="1200" spc="-65" dirty="0">
                <a:solidFill>
                  <a:srgbClr val="313131"/>
                </a:solidFill>
                <a:latin typeface="Verdana"/>
                <a:cs typeface="Verdana"/>
              </a:rPr>
              <a:t> </a:t>
            </a:r>
            <a:r>
              <a:rPr sz="1200" spc="-5" dirty="0">
                <a:solidFill>
                  <a:srgbClr val="313131"/>
                </a:solidFill>
                <a:latin typeface="Verdana"/>
                <a:cs typeface="Verdana"/>
              </a:rPr>
              <a:t>Learni</a:t>
            </a:r>
            <a:endParaRPr sz="1200">
              <a:solidFill>
                <a:prstClr val="black"/>
              </a:solidFill>
              <a:latin typeface="Verdana"/>
              <a:cs typeface="Verdana"/>
            </a:endParaRPr>
          </a:p>
        </p:txBody>
      </p:sp>
      <p:sp>
        <p:nvSpPr>
          <p:cNvPr id="3" name="object 3"/>
          <p:cNvSpPr txBox="1"/>
          <p:nvPr/>
        </p:nvSpPr>
        <p:spPr>
          <a:xfrm>
            <a:off x="1076220" y="5727135"/>
            <a:ext cx="1771650" cy="185420"/>
          </a:xfrm>
          <a:prstGeom prst="rect">
            <a:avLst/>
          </a:prstGeom>
        </p:spPr>
        <p:txBody>
          <a:bodyPr vert="horz" wrap="square" lIns="0" tIns="635" rIns="0" bIns="0" rtlCol="0">
            <a:spAutoFit/>
          </a:bodyPr>
          <a:lstStyle/>
          <a:p>
            <a:pPr>
              <a:spcBef>
                <a:spcPts val="5"/>
              </a:spcBef>
            </a:pPr>
            <a:r>
              <a:rPr sz="1200" spc="-5" dirty="0">
                <a:solidFill>
                  <a:srgbClr val="313131"/>
                </a:solidFill>
                <a:latin typeface="Verdana"/>
                <a:cs typeface="Verdana"/>
              </a:rPr>
              <a:t>ng</a:t>
            </a:r>
            <a:r>
              <a:rPr sz="1200" spc="-30" dirty="0">
                <a:solidFill>
                  <a:srgbClr val="313131"/>
                </a:solidFill>
                <a:latin typeface="Verdana"/>
                <a:cs typeface="Verdana"/>
              </a:rPr>
              <a:t> </a:t>
            </a:r>
            <a:r>
              <a:rPr sz="1200" spc="-5" dirty="0">
                <a:solidFill>
                  <a:srgbClr val="313131"/>
                </a:solidFill>
                <a:latin typeface="Verdana"/>
                <a:cs typeface="Verdana"/>
              </a:rPr>
              <a:t>for</a:t>
            </a:r>
            <a:r>
              <a:rPr sz="1200" spc="-25" dirty="0">
                <a:solidFill>
                  <a:srgbClr val="313131"/>
                </a:solidFill>
                <a:latin typeface="Verdana"/>
                <a:cs typeface="Verdana"/>
              </a:rPr>
              <a:t> </a:t>
            </a:r>
            <a:r>
              <a:rPr sz="1200" spc="-5" dirty="0">
                <a:solidFill>
                  <a:srgbClr val="313131"/>
                </a:solidFill>
                <a:latin typeface="Verdana"/>
                <a:cs typeface="Verdana"/>
              </a:rPr>
              <a:t>Computer</a:t>
            </a:r>
            <a:r>
              <a:rPr sz="1200" spc="-25" dirty="0">
                <a:solidFill>
                  <a:srgbClr val="313131"/>
                </a:solidFill>
                <a:latin typeface="Verdana"/>
                <a:cs typeface="Verdana"/>
              </a:rPr>
              <a:t> </a:t>
            </a:r>
            <a:r>
              <a:rPr sz="1200" spc="-5" dirty="0">
                <a:solidFill>
                  <a:srgbClr val="313131"/>
                </a:solidFill>
                <a:latin typeface="Verdana"/>
                <a:cs typeface="Verdana"/>
              </a:rPr>
              <a:t>Vision</a:t>
            </a:r>
            <a:endParaRPr sz="1200">
              <a:solidFill>
                <a:prstClr val="black"/>
              </a:solidFill>
              <a:latin typeface="Verdana"/>
              <a:cs typeface="Verdana"/>
            </a:endParaRPr>
          </a:p>
        </p:txBody>
      </p:sp>
      <p:sp>
        <p:nvSpPr>
          <p:cNvPr id="4" name="object 4"/>
          <p:cNvSpPr/>
          <p:nvPr/>
        </p:nvSpPr>
        <p:spPr>
          <a:xfrm>
            <a:off x="177169" y="857252"/>
            <a:ext cx="7239000" cy="108585"/>
          </a:xfrm>
          <a:custGeom>
            <a:avLst/>
            <a:gdLst/>
            <a:ahLst/>
            <a:cxnLst/>
            <a:rect l="l" t="t" r="r" b="b"/>
            <a:pathLst>
              <a:path w="7239000" h="108585">
                <a:moveTo>
                  <a:pt x="7238699" y="107999"/>
                </a:moveTo>
                <a:lnTo>
                  <a:pt x="0" y="107999"/>
                </a:lnTo>
                <a:lnTo>
                  <a:pt x="0" y="0"/>
                </a:lnTo>
                <a:lnTo>
                  <a:pt x="7238699" y="0"/>
                </a:lnTo>
                <a:lnTo>
                  <a:pt x="7238699" y="107999"/>
                </a:lnTo>
                <a:close/>
              </a:path>
            </a:pathLst>
          </a:custGeom>
          <a:solidFill>
            <a:srgbClr val="F6A800"/>
          </a:solidFill>
        </p:spPr>
        <p:txBody>
          <a:bodyPr wrap="square" lIns="0" tIns="0" rIns="0" bIns="0" rtlCol="0"/>
          <a:lstStyle/>
          <a:p>
            <a:endParaRPr>
              <a:solidFill>
                <a:prstClr val="black"/>
              </a:solidFill>
              <a:latin typeface="Calibri"/>
            </a:endParaRPr>
          </a:p>
        </p:txBody>
      </p:sp>
      <p:sp>
        <p:nvSpPr>
          <p:cNvPr id="5" name="object 5"/>
          <p:cNvSpPr/>
          <p:nvPr/>
        </p:nvSpPr>
        <p:spPr>
          <a:xfrm>
            <a:off x="177169" y="1888828"/>
            <a:ext cx="7239000" cy="25400"/>
          </a:xfrm>
          <a:custGeom>
            <a:avLst/>
            <a:gdLst/>
            <a:ahLst/>
            <a:cxnLst/>
            <a:rect l="l" t="t" r="r" b="b"/>
            <a:pathLst>
              <a:path w="7239000" h="25400">
                <a:moveTo>
                  <a:pt x="7238699" y="25199"/>
                </a:moveTo>
                <a:lnTo>
                  <a:pt x="0" y="25199"/>
                </a:lnTo>
                <a:lnTo>
                  <a:pt x="0" y="0"/>
                </a:lnTo>
                <a:lnTo>
                  <a:pt x="7238699" y="0"/>
                </a:lnTo>
                <a:lnTo>
                  <a:pt x="7238699" y="25199"/>
                </a:lnTo>
                <a:close/>
              </a:path>
            </a:pathLst>
          </a:custGeom>
          <a:solidFill>
            <a:srgbClr val="DD640C"/>
          </a:solidFill>
        </p:spPr>
        <p:txBody>
          <a:bodyPr wrap="square" lIns="0" tIns="0" rIns="0" bIns="0" rtlCol="0"/>
          <a:lstStyle/>
          <a:p>
            <a:endParaRPr>
              <a:solidFill>
                <a:prstClr val="black"/>
              </a:solidFill>
              <a:latin typeface="Calibri"/>
            </a:endParaRPr>
          </a:p>
        </p:txBody>
      </p:sp>
      <p:sp>
        <p:nvSpPr>
          <p:cNvPr id="15" name="Footer Placeholder 14">
            <a:extLst>
              <a:ext uri="{FF2B5EF4-FFF2-40B4-BE49-F238E27FC236}">
                <a16:creationId xmlns:a16="http://schemas.microsoft.com/office/drawing/2014/main" id="{00F9A47C-E718-A4BF-BF24-54FFB5E50F51}"/>
              </a:ext>
            </a:extLst>
          </p:cNvPr>
          <p:cNvSpPr>
            <a:spLocks noGrp="1"/>
          </p:cNvSpPr>
          <p:nvPr>
            <p:ph type="ftr" sz="quarter" idx="5"/>
          </p:nvPr>
        </p:nvSpPr>
        <p:spPr/>
        <p:txBody>
          <a:bodyPr/>
          <a:lstStyle/>
          <a:p>
            <a:pPr>
              <a:spcBef>
                <a:spcPts val="5"/>
              </a:spcBef>
            </a:pPr>
            <a:endParaRPr lang="en-IN" spc="-5" dirty="0"/>
          </a:p>
        </p:txBody>
      </p:sp>
      <p:sp>
        <p:nvSpPr>
          <p:cNvPr id="7" name="object 7"/>
          <p:cNvSpPr txBox="1">
            <a:spLocks noGrp="1"/>
          </p:cNvSpPr>
          <p:nvPr>
            <p:ph type="title" idx="4294967295"/>
          </p:nvPr>
        </p:nvSpPr>
        <p:spPr>
          <a:xfrm>
            <a:off x="1" y="1254125"/>
            <a:ext cx="2384425" cy="330200"/>
          </a:xfrm>
          <a:prstGeom prst="rect">
            <a:avLst/>
          </a:prstGeom>
        </p:spPr>
        <p:txBody>
          <a:bodyPr vert="horz" wrap="square" lIns="0" tIns="12700" rIns="0" bIns="0" rtlCol="0">
            <a:spAutoFit/>
          </a:bodyPr>
          <a:lstStyle/>
          <a:p>
            <a:pPr marL="12700">
              <a:spcBef>
                <a:spcPts val="100"/>
              </a:spcBef>
            </a:pPr>
            <a:r>
              <a:rPr spc="-5" dirty="0"/>
              <a:t>Evaluation</a:t>
            </a:r>
            <a:r>
              <a:rPr spc="-85" dirty="0"/>
              <a:t> </a:t>
            </a:r>
            <a:r>
              <a:rPr spc="-5" dirty="0"/>
              <a:t>metrics</a:t>
            </a:r>
          </a:p>
        </p:txBody>
      </p:sp>
      <p:pic>
        <p:nvPicPr>
          <p:cNvPr id="8" name="object 8"/>
          <p:cNvPicPr/>
          <p:nvPr/>
        </p:nvPicPr>
        <p:blipFill>
          <a:blip r:embed="rId2" cstate="print"/>
          <a:stretch>
            <a:fillRect/>
          </a:stretch>
        </p:blipFill>
        <p:spPr>
          <a:xfrm>
            <a:off x="4804539" y="1924786"/>
            <a:ext cx="4339460" cy="3392675"/>
          </a:xfrm>
          <a:prstGeom prst="rect">
            <a:avLst/>
          </a:prstGeom>
        </p:spPr>
      </p:pic>
      <p:sp>
        <p:nvSpPr>
          <p:cNvPr id="9" name="object 9"/>
          <p:cNvSpPr txBox="1"/>
          <p:nvPr/>
        </p:nvSpPr>
        <p:spPr>
          <a:xfrm>
            <a:off x="373368" y="2163001"/>
            <a:ext cx="3590290" cy="2367315"/>
          </a:xfrm>
          <a:prstGeom prst="rect">
            <a:avLst/>
          </a:prstGeom>
        </p:spPr>
        <p:txBody>
          <a:bodyPr vert="horz" wrap="square" lIns="0" tIns="12700" rIns="0" bIns="0" rtlCol="0">
            <a:spAutoFit/>
          </a:bodyPr>
          <a:lstStyle/>
          <a:p>
            <a:pPr marL="429895" indent="-334010">
              <a:spcBef>
                <a:spcPts val="100"/>
              </a:spcBef>
              <a:buClr>
                <a:srgbClr val="B10639"/>
              </a:buClr>
              <a:buFont typeface="Yu Gothic UI"/>
              <a:buChar char="▪"/>
              <a:tabLst>
                <a:tab pos="429259" algn="l"/>
                <a:tab pos="430530" algn="l"/>
              </a:tabLst>
            </a:pPr>
            <a:r>
              <a:rPr sz="1400" spc="-5" dirty="0">
                <a:solidFill>
                  <a:srgbClr val="313131"/>
                </a:solidFill>
                <a:latin typeface="Verdana"/>
                <a:cs typeface="Verdana"/>
              </a:rPr>
              <a:t>IS</a:t>
            </a:r>
            <a:r>
              <a:rPr sz="1400" spc="-40" dirty="0">
                <a:solidFill>
                  <a:srgbClr val="313131"/>
                </a:solidFill>
                <a:latin typeface="Verdana"/>
                <a:cs typeface="Verdana"/>
              </a:rPr>
              <a:t> </a:t>
            </a:r>
            <a:r>
              <a:rPr sz="1400" spc="-5" dirty="0">
                <a:solidFill>
                  <a:srgbClr val="313131"/>
                </a:solidFill>
                <a:latin typeface="Verdana"/>
                <a:cs typeface="Verdana"/>
              </a:rPr>
              <a:t>vs</a:t>
            </a:r>
            <a:r>
              <a:rPr sz="1400" spc="-35" dirty="0">
                <a:solidFill>
                  <a:srgbClr val="313131"/>
                </a:solidFill>
                <a:latin typeface="Verdana"/>
                <a:cs typeface="Verdana"/>
              </a:rPr>
              <a:t> </a:t>
            </a:r>
            <a:r>
              <a:rPr sz="1400" spc="-5" dirty="0">
                <a:solidFill>
                  <a:srgbClr val="313131"/>
                </a:solidFill>
                <a:latin typeface="Verdana"/>
                <a:cs typeface="Verdana"/>
              </a:rPr>
              <a:t>FID</a:t>
            </a:r>
            <a:endParaRPr sz="1400">
              <a:solidFill>
                <a:prstClr val="black"/>
              </a:solidFill>
              <a:latin typeface="Verdana"/>
              <a:cs typeface="Verdana"/>
            </a:endParaRPr>
          </a:p>
          <a:p>
            <a:pPr marL="429895" indent="-417830">
              <a:spcBef>
                <a:spcPts val="1620"/>
              </a:spcBef>
              <a:buClr>
                <a:srgbClr val="B10639"/>
              </a:buClr>
              <a:buFont typeface="Yu Gothic UI"/>
              <a:buChar char="✓"/>
              <a:tabLst>
                <a:tab pos="429259" algn="l"/>
                <a:tab pos="430530" algn="l"/>
              </a:tabLst>
            </a:pPr>
            <a:r>
              <a:rPr sz="1400" spc="-5" dirty="0">
                <a:solidFill>
                  <a:srgbClr val="313131"/>
                </a:solidFill>
                <a:latin typeface="Verdana"/>
                <a:cs typeface="Verdana"/>
              </a:rPr>
              <a:t>FID</a:t>
            </a:r>
            <a:r>
              <a:rPr sz="1400" spc="-25" dirty="0">
                <a:solidFill>
                  <a:srgbClr val="313131"/>
                </a:solidFill>
                <a:latin typeface="Verdana"/>
                <a:cs typeface="Verdana"/>
              </a:rPr>
              <a:t> </a:t>
            </a:r>
            <a:r>
              <a:rPr sz="1400" spc="-5" dirty="0">
                <a:solidFill>
                  <a:srgbClr val="313131"/>
                </a:solidFill>
                <a:latin typeface="Verdana"/>
                <a:cs typeface="Verdana"/>
              </a:rPr>
              <a:t>considers</a:t>
            </a:r>
            <a:r>
              <a:rPr sz="1400" spc="-20" dirty="0">
                <a:solidFill>
                  <a:srgbClr val="313131"/>
                </a:solidFill>
                <a:latin typeface="Verdana"/>
                <a:cs typeface="Verdana"/>
              </a:rPr>
              <a:t> </a:t>
            </a:r>
            <a:r>
              <a:rPr sz="1400" spc="-5" dirty="0">
                <a:solidFill>
                  <a:srgbClr val="313131"/>
                </a:solidFill>
                <a:latin typeface="Verdana"/>
                <a:cs typeface="Verdana"/>
              </a:rPr>
              <a:t>the</a:t>
            </a:r>
            <a:r>
              <a:rPr sz="1400" spc="-20" dirty="0">
                <a:solidFill>
                  <a:srgbClr val="313131"/>
                </a:solidFill>
                <a:latin typeface="Verdana"/>
                <a:cs typeface="Verdana"/>
              </a:rPr>
              <a:t> </a:t>
            </a:r>
            <a:r>
              <a:rPr sz="1400" spc="-5" dirty="0">
                <a:solidFill>
                  <a:srgbClr val="313131"/>
                </a:solidFill>
                <a:latin typeface="Verdana"/>
                <a:cs typeface="Verdana"/>
              </a:rPr>
              <a:t>real</a:t>
            </a:r>
            <a:r>
              <a:rPr sz="1400" spc="-20" dirty="0">
                <a:solidFill>
                  <a:srgbClr val="313131"/>
                </a:solidFill>
                <a:latin typeface="Verdana"/>
                <a:cs typeface="Verdana"/>
              </a:rPr>
              <a:t> </a:t>
            </a:r>
            <a:r>
              <a:rPr sz="1400" spc="-5" dirty="0">
                <a:solidFill>
                  <a:srgbClr val="313131"/>
                </a:solidFill>
                <a:latin typeface="Verdana"/>
                <a:cs typeface="Verdana"/>
              </a:rPr>
              <a:t>dataset</a:t>
            </a:r>
            <a:endParaRPr sz="1400">
              <a:solidFill>
                <a:prstClr val="black"/>
              </a:solidFill>
              <a:latin typeface="Verdana"/>
              <a:cs typeface="Verdana"/>
            </a:endParaRPr>
          </a:p>
          <a:p>
            <a:pPr marL="71120" marR="48260" indent="-59055">
              <a:lnSpc>
                <a:spcPts val="1650"/>
              </a:lnSpc>
              <a:spcBef>
                <a:spcPts val="1700"/>
              </a:spcBef>
              <a:buClr>
                <a:srgbClr val="B10639"/>
              </a:buClr>
              <a:buFont typeface="Yu Gothic UI"/>
              <a:buChar char="✓"/>
              <a:tabLst>
                <a:tab pos="429259" algn="l"/>
                <a:tab pos="430530" algn="l"/>
              </a:tabLst>
            </a:pPr>
            <a:r>
              <a:rPr sz="1400" spc="-5" dirty="0">
                <a:solidFill>
                  <a:srgbClr val="313131"/>
                </a:solidFill>
                <a:latin typeface="Verdana"/>
                <a:cs typeface="Verdana"/>
              </a:rPr>
              <a:t>FID requires less sampling (faster) </a:t>
            </a:r>
            <a:r>
              <a:rPr sz="1400" spc="-480" dirty="0">
                <a:solidFill>
                  <a:srgbClr val="313131"/>
                </a:solidFill>
                <a:latin typeface="Verdana"/>
                <a:cs typeface="Verdana"/>
              </a:rPr>
              <a:t> </a:t>
            </a:r>
            <a:r>
              <a:rPr sz="1400" spc="-5" dirty="0">
                <a:solidFill>
                  <a:srgbClr val="313131"/>
                </a:solidFill>
                <a:latin typeface="Verdana"/>
                <a:cs typeface="Verdana"/>
              </a:rPr>
              <a:t>(~10k</a:t>
            </a:r>
            <a:r>
              <a:rPr sz="1400" spc="-10" dirty="0">
                <a:solidFill>
                  <a:srgbClr val="313131"/>
                </a:solidFill>
                <a:latin typeface="Verdana"/>
                <a:cs typeface="Verdana"/>
              </a:rPr>
              <a:t> </a:t>
            </a:r>
            <a:r>
              <a:rPr sz="1400" spc="-5" dirty="0">
                <a:solidFill>
                  <a:srgbClr val="313131"/>
                </a:solidFill>
                <a:latin typeface="Verdana"/>
                <a:cs typeface="Verdana"/>
              </a:rPr>
              <a:t>instead</a:t>
            </a:r>
            <a:r>
              <a:rPr sz="1400" spc="-10" dirty="0">
                <a:solidFill>
                  <a:srgbClr val="313131"/>
                </a:solidFill>
                <a:latin typeface="Verdana"/>
                <a:cs typeface="Verdana"/>
              </a:rPr>
              <a:t> </a:t>
            </a:r>
            <a:r>
              <a:rPr sz="1400" spc="-5" dirty="0">
                <a:solidFill>
                  <a:srgbClr val="313131"/>
                </a:solidFill>
                <a:latin typeface="Verdana"/>
                <a:cs typeface="Verdana"/>
              </a:rPr>
              <a:t>of</a:t>
            </a:r>
            <a:r>
              <a:rPr sz="1400" spc="-10" dirty="0">
                <a:solidFill>
                  <a:srgbClr val="313131"/>
                </a:solidFill>
                <a:latin typeface="Verdana"/>
                <a:cs typeface="Verdana"/>
              </a:rPr>
              <a:t> </a:t>
            </a:r>
            <a:r>
              <a:rPr sz="1400" spc="-5" dirty="0">
                <a:solidFill>
                  <a:srgbClr val="313131"/>
                </a:solidFill>
                <a:latin typeface="Verdana"/>
                <a:cs typeface="Verdana"/>
              </a:rPr>
              <a:t>50k in</a:t>
            </a:r>
            <a:r>
              <a:rPr sz="1400" spc="-10" dirty="0">
                <a:solidFill>
                  <a:srgbClr val="313131"/>
                </a:solidFill>
                <a:latin typeface="Verdana"/>
                <a:cs typeface="Verdana"/>
              </a:rPr>
              <a:t> </a:t>
            </a:r>
            <a:r>
              <a:rPr sz="1400" spc="-5" dirty="0">
                <a:solidFill>
                  <a:srgbClr val="313131"/>
                </a:solidFill>
                <a:latin typeface="Verdana"/>
                <a:cs typeface="Verdana"/>
              </a:rPr>
              <a:t>IS)</a:t>
            </a:r>
            <a:endParaRPr sz="1400">
              <a:solidFill>
                <a:prstClr val="black"/>
              </a:solidFill>
              <a:latin typeface="Verdana"/>
              <a:cs typeface="Verdana"/>
            </a:endParaRPr>
          </a:p>
          <a:p>
            <a:pPr>
              <a:spcBef>
                <a:spcPts val="5"/>
              </a:spcBef>
              <a:buClr>
                <a:srgbClr val="B10639"/>
              </a:buClr>
              <a:buFont typeface="Yu Gothic UI"/>
              <a:buChar char="✓"/>
            </a:pPr>
            <a:endParaRPr sz="1350">
              <a:solidFill>
                <a:prstClr val="black"/>
              </a:solidFill>
              <a:latin typeface="Verdana"/>
              <a:cs typeface="Verdana"/>
            </a:endParaRPr>
          </a:p>
          <a:p>
            <a:pPr marL="133350" marR="522605" indent="-121285">
              <a:lnSpc>
                <a:spcPts val="1650"/>
              </a:lnSpc>
              <a:spcBef>
                <a:spcPts val="5"/>
              </a:spcBef>
              <a:buClr>
                <a:srgbClr val="B10639"/>
              </a:buClr>
              <a:buFont typeface="Yu Gothic UI"/>
              <a:buChar char="✓"/>
              <a:tabLst>
                <a:tab pos="429259" algn="l"/>
                <a:tab pos="430530" algn="l"/>
              </a:tabLst>
            </a:pPr>
            <a:r>
              <a:rPr sz="1400" spc="-5" dirty="0">
                <a:solidFill>
                  <a:srgbClr val="313131"/>
                </a:solidFill>
                <a:latin typeface="Verdana"/>
                <a:cs typeface="Verdana"/>
              </a:rPr>
              <a:t>FID more robust to noise and </a:t>
            </a:r>
            <a:r>
              <a:rPr sz="1400" spc="-484" dirty="0">
                <a:solidFill>
                  <a:srgbClr val="313131"/>
                </a:solidFill>
                <a:latin typeface="Verdana"/>
                <a:cs typeface="Verdana"/>
              </a:rPr>
              <a:t> </a:t>
            </a:r>
            <a:r>
              <a:rPr sz="1400" spc="-5" dirty="0">
                <a:solidFill>
                  <a:srgbClr val="313131"/>
                </a:solidFill>
                <a:latin typeface="Verdana"/>
                <a:cs typeface="Verdana"/>
              </a:rPr>
              <a:t>human</a:t>
            </a:r>
            <a:r>
              <a:rPr sz="1400" spc="-10" dirty="0">
                <a:solidFill>
                  <a:srgbClr val="313131"/>
                </a:solidFill>
                <a:latin typeface="Verdana"/>
                <a:cs typeface="Verdana"/>
              </a:rPr>
              <a:t> </a:t>
            </a:r>
            <a:r>
              <a:rPr sz="1400" spc="-5" dirty="0">
                <a:solidFill>
                  <a:srgbClr val="313131"/>
                </a:solidFill>
                <a:latin typeface="Verdana"/>
                <a:cs typeface="Verdana"/>
              </a:rPr>
              <a:t>judgement</a:t>
            </a:r>
            <a:endParaRPr sz="1400">
              <a:solidFill>
                <a:prstClr val="black"/>
              </a:solidFill>
              <a:latin typeface="Verdana"/>
              <a:cs typeface="Verdana"/>
            </a:endParaRPr>
          </a:p>
          <a:p>
            <a:pPr>
              <a:spcBef>
                <a:spcPts val="50"/>
              </a:spcBef>
              <a:buClr>
                <a:srgbClr val="B10639"/>
              </a:buClr>
              <a:buFont typeface="Yu Gothic UI"/>
              <a:buChar char="✓"/>
            </a:pPr>
            <a:endParaRPr sz="1250">
              <a:solidFill>
                <a:prstClr val="black"/>
              </a:solidFill>
              <a:latin typeface="Verdana"/>
              <a:cs typeface="Verdana"/>
            </a:endParaRPr>
          </a:p>
          <a:p>
            <a:pPr marL="429895" indent="-417830">
              <a:buClr>
                <a:srgbClr val="B10639"/>
              </a:buClr>
              <a:buFont typeface="Yu Gothic UI"/>
              <a:buChar char="✓"/>
              <a:tabLst>
                <a:tab pos="429259" algn="l"/>
                <a:tab pos="430530" algn="l"/>
              </a:tabLst>
            </a:pPr>
            <a:r>
              <a:rPr sz="1400" spc="-5" dirty="0">
                <a:solidFill>
                  <a:srgbClr val="313131"/>
                </a:solidFill>
                <a:latin typeface="Verdana"/>
                <a:cs typeface="Verdana"/>
              </a:rPr>
              <a:t>FID</a:t>
            </a:r>
            <a:r>
              <a:rPr sz="1400" spc="-20" dirty="0">
                <a:solidFill>
                  <a:srgbClr val="313131"/>
                </a:solidFill>
                <a:latin typeface="Verdana"/>
                <a:cs typeface="Verdana"/>
              </a:rPr>
              <a:t> </a:t>
            </a:r>
            <a:r>
              <a:rPr sz="1400" spc="-5" dirty="0">
                <a:solidFill>
                  <a:srgbClr val="313131"/>
                </a:solidFill>
                <a:latin typeface="Verdana"/>
                <a:cs typeface="Verdana"/>
              </a:rPr>
              <a:t>also</a:t>
            </a:r>
            <a:r>
              <a:rPr sz="1400" spc="-20" dirty="0">
                <a:solidFill>
                  <a:srgbClr val="313131"/>
                </a:solidFill>
                <a:latin typeface="Verdana"/>
                <a:cs typeface="Verdana"/>
              </a:rPr>
              <a:t> </a:t>
            </a:r>
            <a:r>
              <a:rPr sz="1400" spc="-5" dirty="0">
                <a:solidFill>
                  <a:srgbClr val="313131"/>
                </a:solidFill>
                <a:latin typeface="Verdana"/>
                <a:cs typeface="Verdana"/>
              </a:rPr>
              <a:t>sensitive</a:t>
            </a:r>
            <a:r>
              <a:rPr sz="1400" spc="-20" dirty="0">
                <a:solidFill>
                  <a:srgbClr val="313131"/>
                </a:solidFill>
                <a:latin typeface="Verdana"/>
                <a:cs typeface="Verdana"/>
              </a:rPr>
              <a:t> </a:t>
            </a:r>
            <a:r>
              <a:rPr sz="1400" spc="-5" dirty="0">
                <a:solidFill>
                  <a:srgbClr val="313131"/>
                </a:solidFill>
                <a:latin typeface="Verdana"/>
                <a:cs typeface="Verdana"/>
              </a:rPr>
              <a:t>to</a:t>
            </a:r>
            <a:r>
              <a:rPr sz="1400" spc="-20" dirty="0">
                <a:solidFill>
                  <a:srgbClr val="313131"/>
                </a:solidFill>
                <a:latin typeface="Verdana"/>
                <a:cs typeface="Verdana"/>
              </a:rPr>
              <a:t> </a:t>
            </a:r>
            <a:r>
              <a:rPr sz="1400" spc="-5" dirty="0">
                <a:solidFill>
                  <a:srgbClr val="313131"/>
                </a:solidFill>
                <a:latin typeface="Verdana"/>
                <a:cs typeface="Verdana"/>
              </a:rPr>
              <a:t>mode</a:t>
            </a:r>
            <a:r>
              <a:rPr sz="1400" spc="-15" dirty="0">
                <a:solidFill>
                  <a:srgbClr val="313131"/>
                </a:solidFill>
                <a:latin typeface="Verdana"/>
                <a:cs typeface="Verdana"/>
              </a:rPr>
              <a:t> </a:t>
            </a:r>
            <a:r>
              <a:rPr sz="1400" spc="-5" dirty="0">
                <a:solidFill>
                  <a:srgbClr val="313131"/>
                </a:solidFill>
                <a:latin typeface="Verdana"/>
                <a:cs typeface="Verdana"/>
              </a:rPr>
              <a:t>collapse</a:t>
            </a:r>
            <a:endParaRPr sz="1400">
              <a:solidFill>
                <a:prstClr val="black"/>
              </a:solidFill>
              <a:latin typeface="Verdana"/>
              <a:cs typeface="Verdana"/>
            </a:endParaRPr>
          </a:p>
        </p:txBody>
      </p:sp>
      <p:sp>
        <p:nvSpPr>
          <p:cNvPr id="10" name="object 10"/>
          <p:cNvSpPr txBox="1"/>
          <p:nvPr/>
        </p:nvSpPr>
        <p:spPr>
          <a:xfrm>
            <a:off x="5164876" y="5453378"/>
            <a:ext cx="3883660" cy="532130"/>
          </a:xfrm>
          <a:prstGeom prst="rect">
            <a:avLst/>
          </a:prstGeom>
        </p:spPr>
        <p:txBody>
          <a:bodyPr vert="horz" wrap="square" lIns="0" tIns="12700" rIns="0" bIns="0" rtlCol="0">
            <a:spAutoFit/>
          </a:bodyPr>
          <a:lstStyle/>
          <a:p>
            <a:pPr marL="12700">
              <a:spcBef>
                <a:spcPts val="100"/>
              </a:spcBef>
              <a:tabLst>
                <a:tab pos="2359660" algn="l"/>
              </a:tabLst>
            </a:pPr>
            <a:r>
              <a:rPr sz="1400" spc="-5" dirty="0">
                <a:solidFill>
                  <a:prstClr val="black"/>
                </a:solidFill>
                <a:latin typeface="Arial MT"/>
                <a:cs typeface="Arial MT"/>
              </a:rPr>
              <a:t>FID </a:t>
            </a:r>
            <a:r>
              <a:rPr sz="1400" dirty="0">
                <a:solidFill>
                  <a:prstClr val="black"/>
                </a:solidFill>
                <a:latin typeface="Arial MT"/>
                <a:cs typeface="Arial MT"/>
              </a:rPr>
              <a:t>(lower </a:t>
            </a:r>
            <a:r>
              <a:rPr sz="1400" spc="-5" dirty="0">
                <a:solidFill>
                  <a:prstClr val="black"/>
                </a:solidFill>
                <a:latin typeface="Arial MT"/>
                <a:cs typeface="Arial MT"/>
              </a:rPr>
              <a:t>is better)	IS</a:t>
            </a:r>
            <a:r>
              <a:rPr sz="1400" spc="-30" dirty="0">
                <a:solidFill>
                  <a:prstClr val="black"/>
                </a:solidFill>
                <a:latin typeface="Arial MT"/>
                <a:cs typeface="Arial MT"/>
              </a:rPr>
              <a:t> </a:t>
            </a:r>
            <a:r>
              <a:rPr sz="1400" dirty="0">
                <a:solidFill>
                  <a:prstClr val="black"/>
                </a:solidFill>
                <a:latin typeface="Arial MT"/>
                <a:cs typeface="Arial MT"/>
              </a:rPr>
              <a:t>(higher</a:t>
            </a:r>
            <a:r>
              <a:rPr sz="1400" spc="-30" dirty="0">
                <a:solidFill>
                  <a:prstClr val="black"/>
                </a:solidFill>
                <a:latin typeface="Arial MT"/>
                <a:cs typeface="Arial MT"/>
              </a:rPr>
              <a:t> </a:t>
            </a:r>
            <a:r>
              <a:rPr sz="1400" spc="-5" dirty="0">
                <a:solidFill>
                  <a:prstClr val="black"/>
                </a:solidFill>
                <a:latin typeface="Arial MT"/>
                <a:cs typeface="Arial MT"/>
              </a:rPr>
              <a:t>is</a:t>
            </a:r>
            <a:r>
              <a:rPr sz="1400" spc="-35" dirty="0">
                <a:solidFill>
                  <a:prstClr val="black"/>
                </a:solidFill>
                <a:latin typeface="Arial MT"/>
                <a:cs typeface="Arial MT"/>
              </a:rPr>
              <a:t> </a:t>
            </a:r>
            <a:r>
              <a:rPr sz="1400" spc="-5" dirty="0">
                <a:solidFill>
                  <a:prstClr val="black"/>
                </a:solidFill>
                <a:latin typeface="Arial MT"/>
                <a:cs typeface="Arial MT"/>
              </a:rPr>
              <a:t>better)</a:t>
            </a:r>
            <a:endParaRPr sz="1400" dirty="0">
              <a:solidFill>
                <a:prstClr val="black"/>
              </a:solidFill>
              <a:latin typeface="Arial MT"/>
              <a:cs typeface="Arial MT"/>
            </a:endParaRPr>
          </a:p>
          <a:p>
            <a:pPr marL="1349375">
              <a:spcBef>
                <a:spcPts val="1350"/>
              </a:spcBef>
            </a:pPr>
            <a:r>
              <a:rPr sz="800" spc="-5" dirty="0">
                <a:solidFill>
                  <a:prstClr val="black"/>
                </a:solidFill>
                <a:latin typeface="Arial MT"/>
                <a:cs typeface="Arial MT"/>
              </a:rPr>
              <a:t>Images</a:t>
            </a:r>
            <a:r>
              <a:rPr sz="800" spc="-10" dirty="0">
                <a:solidFill>
                  <a:prstClr val="black"/>
                </a:solidFill>
                <a:latin typeface="Arial MT"/>
                <a:cs typeface="Arial MT"/>
              </a:rPr>
              <a:t> </a:t>
            </a:r>
            <a:r>
              <a:rPr sz="800" spc="-5" dirty="0">
                <a:solidFill>
                  <a:prstClr val="black"/>
                </a:solidFill>
                <a:latin typeface="Arial MT"/>
                <a:cs typeface="Arial MT"/>
              </a:rPr>
              <a:t>from</a:t>
            </a:r>
            <a:r>
              <a:rPr sz="800" spc="-10" dirty="0">
                <a:solidFill>
                  <a:prstClr val="black"/>
                </a:solidFill>
                <a:latin typeface="Arial MT"/>
                <a:cs typeface="Arial MT"/>
              </a:rPr>
              <a:t> </a:t>
            </a:r>
            <a:r>
              <a:rPr sz="800" spc="-5" dirty="0">
                <a:solidFill>
                  <a:prstClr val="black"/>
                </a:solidFill>
                <a:latin typeface="Arial MT"/>
                <a:cs typeface="Arial MT"/>
              </a:rPr>
              <a:t>Lucic</a:t>
            </a:r>
            <a:r>
              <a:rPr sz="800" spc="-10" dirty="0">
                <a:solidFill>
                  <a:prstClr val="black"/>
                </a:solidFill>
                <a:latin typeface="Arial MT"/>
                <a:cs typeface="Arial MT"/>
              </a:rPr>
              <a:t> </a:t>
            </a:r>
            <a:r>
              <a:rPr sz="800" spc="-5" dirty="0">
                <a:solidFill>
                  <a:prstClr val="black"/>
                </a:solidFill>
                <a:latin typeface="Arial MT"/>
                <a:cs typeface="Arial MT"/>
              </a:rPr>
              <a:t>et</a:t>
            </a:r>
            <a:r>
              <a:rPr sz="800" spc="-10" dirty="0">
                <a:solidFill>
                  <a:prstClr val="black"/>
                </a:solidFill>
                <a:latin typeface="Arial MT"/>
                <a:cs typeface="Arial MT"/>
              </a:rPr>
              <a:t> </a:t>
            </a:r>
            <a:r>
              <a:rPr sz="800" spc="-5" dirty="0">
                <a:solidFill>
                  <a:prstClr val="black"/>
                </a:solidFill>
                <a:latin typeface="Arial MT"/>
                <a:cs typeface="Arial MT"/>
              </a:rPr>
              <a:t>al.,</a:t>
            </a:r>
            <a:r>
              <a:rPr sz="800" spc="-10" dirty="0">
                <a:solidFill>
                  <a:prstClr val="black"/>
                </a:solidFill>
                <a:latin typeface="Arial MT"/>
                <a:cs typeface="Arial MT"/>
              </a:rPr>
              <a:t> </a:t>
            </a:r>
            <a:r>
              <a:rPr sz="800" spc="-5" dirty="0">
                <a:solidFill>
                  <a:prstClr val="black"/>
                </a:solidFill>
                <a:latin typeface="Arial MT"/>
                <a:cs typeface="Arial MT"/>
              </a:rPr>
              <a:t>2017</a:t>
            </a:r>
            <a:r>
              <a:rPr sz="800" spc="-10" dirty="0">
                <a:solidFill>
                  <a:prstClr val="black"/>
                </a:solidFill>
                <a:latin typeface="Arial MT"/>
                <a:cs typeface="Arial MT"/>
              </a:rPr>
              <a:t> </a:t>
            </a:r>
            <a:r>
              <a:rPr sz="800" spc="-5" dirty="0">
                <a:solidFill>
                  <a:prstClr val="black"/>
                </a:solidFill>
                <a:latin typeface="Arial MT"/>
                <a:cs typeface="Arial MT"/>
              </a:rPr>
              <a:t>and</a:t>
            </a:r>
            <a:r>
              <a:rPr sz="800" dirty="0">
                <a:solidFill>
                  <a:prstClr val="black"/>
                </a:solidFill>
                <a:latin typeface="Arial MT"/>
                <a:cs typeface="Arial MT"/>
              </a:rPr>
              <a:t> </a:t>
            </a:r>
            <a:r>
              <a:rPr sz="800" spc="-5" dirty="0">
                <a:solidFill>
                  <a:srgbClr val="313131"/>
                </a:solidFill>
                <a:latin typeface="Arial MT"/>
                <a:cs typeface="Arial MT"/>
              </a:rPr>
              <a:t>Heusel</a:t>
            </a:r>
            <a:r>
              <a:rPr sz="800" spc="-10" dirty="0">
                <a:solidFill>
                  <a:srgbClr val="313131"/>
                </a:solidFill>
                <a:latin typeface="Arial MT"/>
                <a:cs typeface="Arial MT"/>
              </a:rPr>
              <a:t> </a:t>
            </a:r>
            <a:r>
              <a:rPr sz="800" spc="-5" dirty="0">
                <a:solidFill>
                  <a:srgbClr val="313131"/>
                </a:solidFill>
                <a:latin typeface="Arial MT"/>
                <a:cs typeface="Arial MT"/>
              </a:rPr>
              <a:t>et</a:t>
            </a:r>
            <a:r>
              <a:rPr sz="800" spc="-10" dirty="0">
                <a:solidFill>
                  <a:srgbClr val="313131"/>
                </a:solidFill>
                <a:latin typeface="Arial MT"/>
                <a:cs typeface="Arial MT"/>
              </a:rPr>
              <a:t> </a:t>
            </a:r>
            <a:r>
              <a:rPr sz="800" spc="-5" dirty="0">
                <a:solidFill>
                  <a:srgbClr val="313131"/>
                </a:solidFill>
                <a:latin typeface="Arial MT"/>
                <a:cs typeface="Arial MT"/>
              </a:rPr>
              <a:t>al., 2017</a:t>
            </a:r>
            <a:endParaRPr sz="800" dirty="0">
              <a:solidFill>
                <a:prstClr val="black"/>
              </a:solidFill>
              <a:latin typeface="Arial MT"/>
              <a:cs typeface="Arial MT"/>
            </a:endParaRPr>
          </a:p>
        </p:txBody>
      </p:sp>
      <p:grpSp>
        <p:nvGrpSpPr>
          <p:cNvPr id="11" name="object 11"/>
          <p:cNvGrpSpPr/>
          <p:nvPr/>
        </p:nvGrpSpPr>
        <p:grpSpPr>
          <a:xfrm>
            <a:off x="159283" y="4478324"/>
            <a:ext cx="3815079" cy="1522730"/>
            <a:chOff x="159282" y="3621074"/>
            <a:chExt cx="3815079" cy="1522730"/>
          </a:xfrm>
        </p:grpSpPr>
        <p:pic>
          <p:nvPicPr>
            <p:cNvPr id="12" name="object 12"/>
            <p:cNvPicPr/>
            <p:nvPr/>
          </p:nvPicPr>
          <p:blipFill>
            <a:blip r:embed="rId3" cstate="print"/>
            <a:stretch>
              <a:fillRect/>
            </a:stretch>
          </p:blipFill>
          <p:spPr>
            <a:xfrm>
              <a:off x="1123690" y="3621074"/>
              <a:ext cx="2850355" cy="1522425"/>
            </a:xfrm>
            <a:prstGeom prst="rect">
              <a:avLst/>
            </a:prstGeom>
          </p:spPr>
        </p:pic>
        <p:sp>
          <p:nvSpPr>
            <p:cNvPr id="13" name="object 13"/>
            <p:cNvSpPr/>
            <p:nvPr/>
          </p:nvSpPr>
          <p:spPr>
            <a:xfrm>
              <a:off x="159282" y="488910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grpSp>
      <p:sp>
        <p:nvSpPr>
          <p:cNvPr id="14" name="object 14"/>
          <p:cNvSpPr txBox="1"/>
          <p:nvPr/>
        </p:nvSpPr>
        <p:spPr>
          <a:xfrm>
            <a:off x="232308" y="5731506"/>
            <a:ext cx="1263650" cy="174407"/>
          </a:xfrm>
          <a:prstGeom prst="rect">
            <a:avLst/>
          </a:prstGeom>
        </p:spPr>
        <p:txBody>
          <a:bodyPr vert="horz" wrap="square" lIns="0" tIns="12700" rIns="0" bIns="0" rtlCol="0">
            <a:spAutoFit/>
          </a:bodyPr>
          <a:lstStyle/>
          <a:p>
            <a:pPr marL="12700">
              <a:spcBef>
                <a:spcPts val="100"/>
              </a:spcBef>
            </a:pPr>
            <a:r>
              <a:rPr sz="1050" spc="-5" dirty="0">
                <a:solidFill>
                  <a:srgbClr val="313131"/>
                </a:solidFill>
                <a:latin typeface="Verdana"/>
                <a:cs typeface="Verdana"/>
              </a:rPr>
              <a:t>Generative</a:t>
            </a:r>
            <a:r>
              <a:rPr sz="1050" spc="-75" dirty="0">
                <a:solidFill>
                  <a:srgbClr val="313131"/>
                </a:solidFill>
                <a:latin typeface="Verdana"/>
                <a:cs typeface="Verdana"/>
              </a:rPr>
              <a:t> </a:t>
            </a:r>
            <a:r>
              <a:rPr sz="1050" spc="-5" dirty="0">
                <a:solidFill>
                  <a:srgbClr val="313131"/>
                </a:solidFill>
                <a:latin typeface="Verdana"/>
                <a:cs typeface="Verdana"/>
              </a:rPr>
              <a:t>Models</a:t>
            </a:r>
            <a:endParaRPr sz="1050">
              <a:solidFill>
                <a:prstClr val="black"/>
              </a:solidFill>
              <a:latin typeface="Verdana"/>
              <a:cs typeface="Verdana"/>
            </a:endParaRPr>
          </a:p>
        </p:txBody>
      </p:sp>
      <p:pic>
        <p:nvPicPr>
          <p:cNvPr id="17" name="Picture 2" descr="E:\NIET\Project\xLogo11.png.pagespeed.ic.pydHLuCQEZ.png">
            <a:extLst>
              <a:ext uri="{FF2B5EF4-FFF2-40B4-BE49-F238E27FC236}">
                <a16:creationId xmlns:a16="http://schemas.microsoft.com/office/drawing/2014/main" id="{BE6068B8-1987-5674-F655-F85B773FF07F}"/>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8" name="Title 1">
            <a:extLst>
              <a:ext uri="{FF2B5EF4-FFF2-40B4-BE49-F238E27FC236}">
                <a16:creationId xmlns:a16="http://schemas.microsoft.com/office/drawing/2014/main" id="{A2501AE1-8135-EC51-CA9F-A661A0DA6BFC}"/>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Evaluation metrics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76426" y="3202163"/>
            <a:ext cx="2829989" cy="2145295"/>
          </a:xfrm>
          <a:prstGeom prst="rect">
            <a:avLst/>
          </a:prstGeom>
        </p:spPr>
      </p:pic>
      <p:pic>
        <p:nvPicPr>
          <p:cNvPr id="3" name="object 3"/>
          <p:cNvPicPr/>
          <p:nvPr/>
        </p:nvPicPr>
        <p:blipFill>
          <a:blip r:embed="rId3" cstate="print"/>
          <a:stretch>
            <a:fillRect/>
          </a:stretch>
        </p:blipFill>
        <p:spPr>
          <a:xfrm>
            <a:off x="1204049" y="3210230"/>
            <a:ext cx="2829990" cy="2145314"/>
          </a:xfrm>
          <a:prstGeom prst="rect">
            <a:avLst/>
          </a:prstGeom>
        </p:spPr>
      </p:pic>
      <p:sp>
        <p:nvSpPr>
          <p:cNvPr id="4" name="object 4"/>
          <p:cNvSpPr txBox="1"/>
          <p:nvPr/>
        </p:nvSpPr>
        <p:spPr>
          <a:xfrm>
            <a:off x="457794" y="2201088"/>
            <a:ext cx="2966085" cy="228268"/>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MNIST</a:t>
            </a:r>
            <a:r>
              <a:rPr sz="1400" spc="-45" dirty="0">
                <a:solidFill>
                  <a:srgbClr val="313131"/>
                </a:solidFill>
                <a:latin typeface="Verdana"/>
                <a:cs typeface="Verdana"/>
              </a:rPr>
              <a:t> </a:t>
            </a:r>
            <a:r>
              <a:rPr sz="1400" spc="-5" dirty="0">
                <a:solidFill>
                  <a:srgbClr val="313131"/>
                </a:solidFill>
                <a:latin typeface="Verdana"/>
                <a:cs typeface="Verdana"/>
              </a:rPr>
              <a:t>(handwritten</a:t>
            </a:r>
            <a:r>
              <a:rPr sz="1400" spc="-40" dirty="0">
                <a:solidFill>
                  <a:srgbClr val="313131"/>
                </a:solidFill>
                <a:latin typeface="Verdana"/>
                <a:cs typeface="Verdana"/>
              </a:rPr>
              <a:t> </a:t>
            </a:r>
            <a:r>
              <a:rPr sz="1400" spc="-5" dirty="0">
                <a:solidFill>
                  <a:srgbClr val="313131"/>
                </a:solidFill>
                <a:latin typeface="Verdana"/>
                <a:cs typeface="Verdana"/>
              </a:rPr>
              <a:t>dataset)</a:t>
            </a:r>
            <a:endParaRPr sz="1400">
              <a:solidFill>
                <a:prstClr val="black"/>
              </a:solidFill>
              <a:latin typeface="Verdana"/>
              <a:cs typeface="Verdana"/>
            </a:endParaRPr>
          </a:p>
        </p:txBody>
      </p:sp>
      <p:sp>
        <p:nvSpPr>
          <p:cNvPr id="5" name="object 5"/>
          <p:cNvSpPr txBox="1"/>
          <p:nvPr/>
        </p:nvSpPr>
        <p:spPr>
          <a:xfrm>
            <a:off x="457794" y="2652294"/>
            <a:ext cx="4068445" cy="540385"/>
          </a:xfrm>
          <a:prstGeom prst="rect">
            <a:avLst/>
          </a:prstGeom>
        </p:spPr>
        <p:txBody>
          <a:bodyPr vert="horz" wrap="square" lIns="0" tIns="56515" rIns="0" bIns="0" rtlCol="0">
            <a:spAutoFit/>
          </a:bodyPr>
          <a:lstStyle/>
          <a:p>
            <a:pPr marL="345440" indent="-333375">
              <a:spcBef>
                <a:spcPts val="445"/>
              </a:spcBef>
              <a:buClr>
                <a:srgbClr val="B10639"/>
              </a:buClr>
              <a:buFont typeface="Yu Gothic UI"/>
              <a:buChar char="▪"/>
              <a:tabLst>
                <a:tab pos="344805" algn="l"/>
                <a:tab pos="346075" algn="l"/>
              </a:tabLst>
            </a:pPr>
            <a:r>
              <a:rPr sz="1400" spc="-5" dirty="0">
                <a:solidFill>
                  <a:srgbClr val="313131"/>
                </a:solidFill>
                <a:latin typeface="Verdana"/>
                <a:cs typeface="Verdana"/>
              </a:rPr>
              <a:t>Condition</a:t>
            </a:r>
            <a:r>
              <a:rPr sz="1400" spc="-20" dirty="0">
                <a:solidFill>
                  <a:srgbClr val="313131"/>
                </a:solidFill>
                <a:latin typeface="Verdana"/>
                <a:cs typeface="Verdana"/>
              </a:rPr>
              <a:t> </a:t>
            </a:r>
            <a:r>
              <a:rPr sz="1400" spc="-5" dirty="0">
                <a:solidFill>
                  <a:srgbClr val="313131"/>
                </a:solidFill>
                <a:latin typeface="Verdana"/>
                <a:cs typeface="Verdana"/>
              </a:rPr>
              <a:t>the</a:t>
            </a:r>
            <a:r>
              <a:rPr sz="1400" spc="-20" dirty="0">
                <a:solidFill>
                  <a:srgbClr val="313131"/>
                </a:solidFill>
                <a:latin typeface="Verdana"/>
                <a:cs typeface="Verdana"/>
              </a:rPr>
              <a:t> </a:t>
            </a:r>
            <a:r>
              <a:rPr sz="1400" spc="-5" dirty="0">
                <a:solidFill>
                  <a:srgbClr val="313131"/>
                </a:solidFill>
                <a:latin typeface="Verdana"/>
                <a:cs typeface="Verdana"/>
              </a:rPr>
              <a:t>number</a:t>
            </a:r>
            <a:r>
              <a:rPr sz="1400" spc="-20" dirty="0">
                <a:solidFill>
                  <a:srgbClr val="313131"/>
                </a:solidFill>
                <a:latin typeface="Verdana"/>
                <a:cs typeface="Verdana"/>
              </a:rPr>
              <a:t> </a:t>
            </a:r>
            <a:r>
              <a:rPr sz="1400" spc="-5" dirty="0">
                <a:solidFill>
                  <a:srgbClr val="313131"/>
                </a:solidFill>
                <a:latin typeface="Verdana"/>
                <a:cs typeface="Verdana"/>
              </a:rPr>
              <a:t>generation</a:t>
            </a:r>
            <a:r>
              <a:rPr sz="1400" spc="-15" dirty="0">
                <a:solidFill>
                  <a:srgbClr val="313131"/>
                </a:solidFill>
                <a:latin typeface="Verdana"/>
                <a:cs typeface="Verdana"/>
              </a:rPr>
              <a:t> </a:t>
            </a:r>
            <a:r>
              <a:rPr sz="1400" spc="-5" dirty="0">
                <a:solidFill>
                  <a:srgbClr val="313131"/>
                </a:solidFill>
                <a:latin typeface="Verdana"/>
                <a:cs typeface="Verdana"/>
              </a:rPr>
              <a:t>per</a:t>
            </a:r>
            <a:r>
              <a:rPr sz="1400" spc="-20" dirty="0">
                <a:solidFill>
                  <a:srgbClr val="313131"/>
                </a:solidFill>
                <a:latin typeface="Verdana"/>
                <a:cs typeface="Verdana"/>
              </a:rPr>
              <a:t> </a:t>
            </a:r>
            <a:r>
              <a:rPr sz="1400" spc="-5" dirty="0">
                <a:solidFill>
                  <a:srgbClr val="313131"/>
                </a:solidFill>
                <a:latin typeface="Verdana"/>
                <a:cs typeface="Verdana"/>
              </a:rPr>
              <a:t>row</a:t>
            </a:r>
            <a:endParaRPr sz="1400">
              <a:solidFill>
                <a:prstClr val="black"/>
              </a:solidFill>
              <a:latin typeface="Verdana"/>
              <a:cs typeface="Verdana"/>
            </a:endParaRPr>
          </a:p>
          <a:p>
            <a:pPr marL="199390" algn="ctr">
              <a:spcBef>
                <a:spcPts val="350"/>
              </a:spcBef>
            </a:pPr>
            <a:r>
              <a:rPr sz="1400" spc="-5" dirty="0">
                <a:solidFill>
                  <a:prstClr val="black"/>
                </a:solidFill>
                <a:latin typeface="Arial MT"/>
                <a:cs typeface="Arial MT"/>
              </a:rPr>
              <a:t>GAN</a:t>
            </a:r>
            <a:endParaRPr sz="1400">
              <a:solidFill>
                <a:prstClr val="black"/>
              </a:solidFill>
              <a:latin typeface="Arial MT"/>
              <a:cs typeface="Arial MT"/>
            </a:endParaRPr>
          </a:p>
        </p:txBody>
      </p:sp>
      <p:sp>
        <p:nvSpPr>
          <p:cNvPr id="12" name="object 12"/>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6" name="object 6"/>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7" name="object 7"/>
          <p:cNvSpPr txBox="1"/>
          <p:nvPr/>
        </p:nvSpPr>
        <p:spPr>
          <a:xfrm>
            <a:off x="6192230" y="2953842"/>
            <a:ext cx="539115" cy="228268"/>
          </a:xfrm>
          <a:prstGeom prst="rect">
            <a:avLst/>
          </a:prstGeom>
        </p:spPr>
        <p:txBody>
          <a:bodyPr vert="horz" wrap="square" lIns="0" tIns="12700" rIns="0" bIns="0" rtlCol="0">
            <a:spAutoFit/>
          </a:bodyPr>
          <a:lstStyle/>
          <a:p>
            <a:pPr marL="12700">
              <a:spcBef>
                <a:spcPts val="100"/>
              </a:spcBef>
            </a:pPr>
            <a:r>
              <a:rPr sz="1400" spc="-5" dirty="0">
                <a:solidFill>
                  <a:prstClr val="black"/>
                </a:solidFill>
                <a:latin typeface="Arial MT"/>
                <a:cs typeface="Arial MT"/>
              </a:rPr>
              <a:t>CGAN</a:t>
            </a:r>
            <a:endParaRPr sz="1400">
              <a:solidFill>
                <a:prstClr val="black"/>
              </a:solidFill>
              <a:latin typeface="Arial MT"/>
              <a:cs typeface="Arial MT"/>
            </a:endParaRPr>
          </a:p>
        </p:txBody>
      </p:sp>
      <p:grpSp>
        <p:nvGrpSpPr>
          <p:cNvPr id="8" name="object 8"/>
          <p:cNvGrpSpPr/>
          <p:nvPr/>
        </p:nvGrpSpPr>
        <p:grpSpPr>
          <a:xfrm>
            <a:off x="4289263" y="4126451"/>
            <a:ext cx="540385" cy="267335"/>
            <a:chOff x="4289262" y="3269200"/>
            <a:chExt cx="540385" cy="267335"/>
          </a:xfrm>
        </p:grpSpPr>
        <p:sp>
          <p:nvSpPr>
            <p:cNvPr id="9" name="object 9"/>
            <p:cNvSpPr/>
            <p:nvPr/>
          </p:nvSpPr>
          <p:spPr>
            <a:xfrm>
              <a:off x="4294025" y="3273962"/>
              <a:ext cx="530860" cy="257810"/>
            </a:xfrm>
            <a:custGeom>
              <a:avLst/>
              <a:gdLst/>
              <a:ahLst/>
              <a:cxnLst/>
              <a:rect l="l" t="t" r="r" b="b"/>
              <a:pathLst>
                <a:path w="530860" h="257810">
                  <a:moveTo>
                    <a:pt x="401849" y="257699"/>
                  </a:moveTo>
                  <a:lnTo>
                    <a:pt x="401849" y="193274"/>
                  </a:lnTo>
                  <a:lnTo>
                    <a:pt x="0" y="193274"/>
                  </a:lnTo>
                  <a:lnTo>
                    <a:pt x="0" y="64424"/>
                  </a:lnTo>
                  <a:lnTo>
                    <a:pt x="401849" y="64424"/>
                  </a:lnTo>
                  <a:lnTo>
                    <a:pt x="401849" y="0"/>
                  </a:lnTo>
                  <a:lnTo>
                    <a:pt x="530699" y="128849"/>
                  </a:lnTo>
                  <a:lnTo>
                    <a:pt x="401849" y="257699"/>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p:nvPr/>
          </p:nvSpPr>
          <p:spPr>
            <a:xfrm>
              <a:off x="4294025" y="3273962"/>
              <a:ext cx="530860" cy="257810"/>
            </a:xfrm>
            <a:custGeom>
              <a:avLst/>
              <a:gdLst/>
              <a:ahLst/>
              <a:cxnLst/>
              <a:rect l="l" t="t" r="r" b="b"/>
              <a:pathLst>
                <a:path w="530860" h="257810">
                  <a:moveTo>
                    <a:pt x="0" y="64424"/>
                  </a:moveTo>
                  <a:lnTo>
                    <a:pt x="401849" y="64424"/>
                  </a:lnTo>
                  <a:lnTo>
                    <a:pt x="401849" y="0"/>
                  </a:lnTo>
                  <a:lnTo>
                    <a:pt x="530699" y="128849"/>
                  </a:lnTo>
                  <a:lnTo>
                    <a:pt x="401849" y="257699"/>
                  </a:lnTo>
                  <a:lnTo>
                    <a:pt x="401849" y="193274"/>
                  </a:lnTo>
                  <a:lnTo>
                    <a:pt x="0" y="193274"/>
                  </a:lnTo>
                  <a:lnTo>
                    <a:pt x="0" y="64424"/>
                  </a:lnTo>
                  <a:close/>
                </a:path>
              </a:pathLst>
            </a:custGeom>
            <a:ln w="9524">
              <a:solidFill>
                <a:srgbClr val="000000"/>
              </a:solidFill>
            </a:ln>
          </p:spPr>
          <p:txBody>
            <a:bodyPr wrap="square" lIns="0" tIns="0" rIns="0" bIns="0" rtlCol="0"/>
            <a:lstStyle/>
            <a:p>
              <a:endParaRPr>
                <a:solidFill>
                  <a:prstClr val="black"/>
                </a:solidFill>
                <a:latin typeface="Calibri"/>
              </a:endParaRPr>
            </a:p>
          </p:txBody>
        </p:sp>
      </p:grpSp>
      <p:sp>
        <p:nvSpPr>
          <p:cNvPr id="11" name="object 11"/>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3" name="object 13"/>
          <p:cNvSpPr txBox="1"/>
          <p:nvPr/>
        </p:nvSpPr>
        <p:spPr>
          <a:xfrm>
            <a:off x="2385545" y="5432351"/>
            <a:ext cx="4458970" cy="213520"/>
          </a:xfrm>
          <a:prstGeom prst="rect">
            <a:avLst/>
          </a:prstGeom>
        </p:spPr>
        <p:txBody>
          <a:bodyPr vert="horz" wrap="square" lIns="0" tIns="13335" rIns="0" bIns="0" rtlCol="0">
            <a:spAutoFit/>
          </a:bodyPr>
          <a:lstStyle/>
          <a:p>
            <a:pPr marL="12700">
              <a:spcBef>
                <a:spcPts val="105"/>
              </a:spcBef>
            </a:pPr>
            <a:r>
              <a:rPr sz="1300" u="heavy" spc="-5" dirty="0">
                <a:solidFill>
                  <a:srgbClr val="B10639"/>
                </a:solidFill>
                <a:uFill>
                  <a:solidFill>
                    <a:srgbClr val="B10639"/>
                  </a:solidFill>
                </a:uFill>
                <a:latin typeface="Verdana"/>
                <a:cs typeface="Verdana"/>
                <a:hlinkClick r:id="rId4"/>
              </a:rPr>
              <a:t>https://github.com/gftm/Class_Generative_Networks</a:t>
            </a:r>
            <a:endParaRPr sz="1300">
              <a:solidFill>
                <a:prstClr val="black"/>
              </a:solidFill>
              <a:latin typeface="Verdana"/>
              <a:cs typeface="Verdana"/>
            </a:endParaRPr>
          </a:p>
        </p:txBody>
      </p:sp>
      <p:pic>
        <p:nvPicPr>
          <p:cNvPr id="15" name="Picture 2" descr="E:\NIET\Project\xLogo11.png.pagespeed.ic.pydHLuCQEZ.png">
            <a:extLst>
              <a:ext uri="{FF2B5EF4-FFF2-40B4-BE49-F238E27FC236}">
                <a16:creationId xmlns:a16="http://schemas.microsoft.com/office/drawing/2014/main" id="{21BF69D4-BB73-1239-64FD-B5D38A6BED54}"/>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6" name="Title 1">
            <a:extLst>
              <a:ext uri="{FF2B5EF4-FFF2-40B4-BE49-F238E27FC236}">
                <a16:creationId xmlns:a16="http://schemas.microsoft.com/office/drawing/2014/main" id="{E16A2018-8640-C393-0532-EDA9A9A379E2}"/>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3" name="object 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7794" y="2163000"/>
            <a:ext cx="6629400" cy="14960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0" dirty="0">
                <a:solidFill>
                  <a:srgbClr val="313131"/>
                </a:solidFill>
                <a:latin typeface="Verdana"/>
                <a:cs typeface="Verdana"/>
              </a:rPr>
              <a:t> </a:t>
            </a:r>
            <a:r>
              <a:rPr sz="1400" dirty="0">
                <a:solidFill>
                  <a:srgbClr val="313131"/>
                </a:solidFill>
                <a:latin typeface="Verdana"/>
                <a:cs typeface="Verdana"/>
              </a:rPr>
              <a:t>1</a:t>
            </a:r>
            <a:r>
              <a:rPr sz="1400" spc="-10" dirty="0">
                <a:solidFill>
                  <a:srgbClr val="313131"/>
                </a:solidFill>
                <a:latin typeface="Verdana"/>
                <a:cs typeface="Verdana"/>
              </a:rPr>
              <a:t> </a:t>
            </a:r>
            <a:r>
              <a:rPr sz="1400" dirty="0">
                <a:solidFill>
                  <a:srgbClr val="313131"/>
                </a:solidFill>
                <a:latin typeface="Verdana"/>
                <a:cs typeface="Verdana"/>
              </a:rPr>
              <a:t>-</a:t>
            </a:r>
            <a:r>
              <a:rPr sz="1400" spc="-5" dirty="0">
                <a:solidFill>
                  <a:srgbClr val="313131"/>
                </a:solidFill>
                <a:latin typeface="Verdana"/>
                <a:cs typeface="Verdana"/>
              </a:rPr>
              <a:t> Add</a:t>
            </a:r>
            <a:r>
              <a:rPr sz="1400" spc="-10" dirty="0">
                <a:solidFill>
                  <a:srgbClr val="313131"/>
                </a:solidFill>
                <a:latin typeface="Verdana"/>
                <a:cs typeface="Verdana"/>
              </a:rPr>
              <a:t> </a:t>
            </a:r>
            <a:r>
              <a:rPr sz="1400" spc="-5" dirty="0">
                <a:solidFill>
                  <a:srgbClr val="313131"/>
                </a:solidFill>
                <a:latin typeface="Verdana"/>
                <a:cs typeface="Verdana"/>
              </a:rPr>
              <a:t>label</a:t>
            </a:r>
            <a:r>
              <a:rPr sz="1400" spc="-10" dirty="0">
                <a:solidFill>
                  <a:srgbClr val="313131"/>
                </a:solidFill>
                <a:latin typeface="Verdana"/>
                <a:cs typeface="Verdana"/>
              </a:rPr>
              <a:t> </a:t>
            </a:r>
            <a:r>
              <a:rPr sz="1400" spc="-5" dirty="0">
                <a:solidFill>
                  <a:srgbClr val="313131"/>
                </a:solidFill>
                <a:latin typeface="Verdana"/>
                <a:cs typeface="Verdana"/>
              </a:rPr>
              <a:t>as input</a:t>
            </a:r>
            <a:r>
              <a:rPr sz="1400" spc="-10" dirty="0">
                <a:solidFill>
                  <a:srgbClr val="313131"/>
                </a:solidFill>
                <a:latin typeface="Verdana"/>
                <a:cs typeface="Verdana"/>
              </a:rPr>
              <a:t> </a:t>
            </a:r>
            <a:r>
              <a:rPr sz="1400" spc="-5" dirty="0">
                <a:solidFill>
                  <a:srgbClr val="313131"/>
                </a:solidFill>
                <a:latin typeface="Verdana"/>
                <a:cs typeface="Verdana"/>
              </a:rPr>
              <a:t>to</a:t>
            </a:r>
            <a:r>
              <a:rPr sz="1400" spc="-10" dirty="0">
                <a:solidFill>
                  <a:srgbClr val="313131"/>
                </a:solidFill>
                <a:latin typeface="Verdana"/>
                <a:cs typeface="Verdana"/>
              </a:rPr>
              <a:t> </a:t>
            </a:r>
            <a:r>
              <a:rPr sz="1400" spc="-5" dirty="0">
                <a:solidFill>
                  <a:srgbClr val="313131"/>
                </a:solidFill>
                <a:latin typeface="Verdana"/>
                <a:cs typeface="Verdana"/>
              </a:rPr>
              <a:t>both models</a:t>
            </a:r>
            <a:r>
              <a:rPr sz="1400" spc="-10" dirty="0">
                <a:solidFill>
                  <a:srgbClr val="313131"/>
                </a:solidFill>
                <a:latin typeface="Verdana"/>
                <a:cs typeface="Verdana"/>
              </a:rPr>
              <a:t> </a:t>
            </a:r>
            <a:r>
              <a:rPr sz="1400" spc="-5" dirty="0">
                <a:solidFill>
                  <a:srgbClr val="313131"/>
                </a:solidFill>
                <a:latin typeface="Verdana"/>
                <a:cs typeface="Verdana"/>
              </a:rPr>
              <a:t>(plus</a:t>
            </a:r>
            <a:r>
              <a:rPr sz="1400" spc="-10" dirty="0">
                <a:solidFill>
                  <a:srgbClr val="313131"/>
                </a:solidFill>
                <a:latin typeface="Verdana"/>
                <a:cs typeface="Verdana"/>
              </a:rPr>
              <a:t> </a:t>
            </a:r>
            <a:r>
              <a:rPr sz="1400" spc="-5" dirty="0">
                <a:solidFill>
                  <a:srgbClr val="313131"/>
                </a:solidFill>
                <a:latin typeface="Verdana"/>
                <a:cs typeface="Verdana"/>
              </a:rPr>
              <a:t>the combined</a:t>
            </a:r>
            <a:r>
              <a:rPr sz="1400" spc="-10" dirty="0">
                <a:solidFill>
                  <a:srgbClr val="313131"/>
                </a:solidFill>
                <a:latin typeface="Verdana"/>
                <a:cs typeface="Verdana"/>
              </a:rPr>
              <a:t> </a:t>
            </a:r>
            <a:r>
              <a:rPr sz="1400" spc="-5" dirty="0">
                <a:solidFill>
                  <a:srgbClr val="313131"/>
                </a:solidFill>
                <a:latin typeface="Verdana"/>
                <a:cs typeface="Verdana"/>
              </a:rPr>
              <a:t>model)</a:t>
            </a:r>
            <a:endParaRPr sz="1400">
              <a:solidFill>
                <a:prstClr val="black"/>
              </a:solidFill>
              <a:latin typeface="Verdana"/>
              <a:cs typeface="Verdana"/>
            </a:endParaRPr>
          </a:p>
          <a:p>
            <a:pPr marL="345440" indent="-333375">
              <a:spcBef>
                <a:spcPts val="162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5" dirty="0">
                <a:solidFill>
                  <a:srgbClr val="313131"/>
                </a:solidFill>
                <a:latin typeface="Verdana"/>
                <a:cs typeface="Verdana"/>
              </a:rPr>
              <a:t> </a:t>
            </a:r>
            <a:r>
              <a:rPr sz="1400" dirty="0">
                <a:solidFill>
                  <a:srgbClr val="313131"/>
                </a:solidFill>
                <a:latin typeface="Verdana"/>
                <a:cs typeface="Verdana"/>
              </a:rPr>
              <a:t>2</a:t>
            </a:r>
            <a:r>
              <a:rPr sz="1400" spc="-15" dirty="0">
                <a:solidFill>
                  <a:srgbClr val="313131"/>
                </a:solidFill>
                <a:latin typeface="Verdana"/>
                <a:cs typeface="Verdana"/>
              </a:rPr>
              <a:t> </a:t>
            </a:r>
            <a:r>
              <a:rPr sz="1400" dirty="0">
                <a:solidFill>
                  <a:srgbClr val="313131"/>
                </a:solidFill>
                <a:latin typeface="Verdana"/>
                <a:cs typeface="Verdana"/>
              </a:rPr>
              <a:t>-</a:t>
            </a:r>
            <a:r>
              <a:rPr sz="1400" spc="-15" dirty="0">
                <a:solidFill>
                  <a:srgbClr val="313131"/>
                </a:solidFill>
                <a:latin typeface="Verdana"/>
                <a:cs typeface="Verdana"/>
              </a:rPr>
              <a:t> </a:t>
            </a:r>
            <a:r>
              <a:rPr sz="1400" spc="-5" dirty="0">
                <a:solidFill>
                  <a:srgbClr val="313131"/>
                </a:solidFill>
                <a:latin typeface="Verdana"/>
                <a:cs typeface="Verdana"/>
              </a:rPr>
              <a:t>Get</a:t>
            </a:r>
            <a:r>
              <a:rPr sz="1400" spc="-15" dirty="0">
                <a:solidFill>
                  <a:srgbClr val="313131"/>
                </a:solidFill>
                <a:latin typeface="Verdana"/>
                <a:cs typeface="Verdana"/>
              </a:rPr>
              <a:t> </a:t>
            </a:r>
            <a:r>
              <a:rPr sz="1400" spc="-5" dirty="0">
                <a:solidFill>
                  <a:srgbClr val="313131"/>
                </a:solidFill>
                <a:latin typeface="Verdana"/>
                <a:cs typeface="Verdana"/>
              </a:rPr>
              <a:t>labels</a:t>
            </a:r>
            <a:r>
              <a:rPr sz="1400" spc="-15" dirty="0">
                <a:solidFill>
                  <a:srgbClr val="313131"/>
                </a:solidFill>
                <a:latin typeface="Verdana"/>
                <a:cs typeface="Verdana"/>
              </a:rPr>
              <a:t> </a:t>
            </a:r>
            <a:r>
              <a:rPr sz="1400" spc="-5" dirty="0">
                <a:solidFill>
                  <a:srgbClr val="313131"/>
                </a:solidFill>
                <a:latin typeface="Verdana"/>
                <a:cs typeface="Verdana"/>
              </a:rPr>
              <a:t>(y)</a:t>
            </a:r>
            <a:r>
              <a:rPr sz="1400" spc="-15" dirty="0">
                <a:solidFill>
                  <a:srgbClr val="313131"/>
                </a:solidFill>
                <a:latin typeface="Verdana"/>
                <a:cs typeface="Verdana"/>
              </a:rPr>
              <a:t> </a:t>
            </a:r>
            <a:r>
              <a:rPr sz="1400" spc="-5" dirty="0">
                <a:solidFill>
                  <a:srgbClr val="313131"/>
                </a:solidFill>
                <a:latin typeface="Verdana"/>
                <a:cs typeface="Verdana"/>
              </a:rPr>
              <a:t>from</a:t>
            </a:r>
            <a:r>
              <a:rPr sz="1400" spc="-15" dirty="0">
                <a:solidFill>
                  <a:srgbClr val="313131"/>
                </a:solidFill>
                <a:latin typeface="Verdana"/>
                <a:cs typeface="Verdana"/>
              </a:rPr>
              <a:t> </a:t>
            </a:r>
            <a:r>
              <a:rPr sz="1400" spc="-5" dirty="0">
                <a:solidFill>
                  <a:srgbClr val="313131"/>
                </a:solidFill>
                <a:latin typeface="Verdana"/>
                <a:cs typeface="Verdana"/>
              </a:rPr>
              <a:t>dataset</a:t>
            </a:r>
            <a:endParaRPr sz="1400">
              <a:solidFill>
                <a:prstClr val="black"/>
              </a:solidFill>
              <a:latin typeface="Verdana"/>
              <a:cs typeface="Verdana"/>
            </a:endParaRPr>
          </a:p>
          <a:p>
            <a:pPr marL="345440" indent="-333375">
              <a:spcBef>
                <a:spcPts val="162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5" dirty="0">
                <a:solidFill>
                  <a:srgbClr val="313131"/>
                </a:solidFill>
                <a:latin typeface="Verdana"/>
                <a:cs typeface="Verdana"/>
              </a:rPr>
              <a:t> </a:t>
            </a:r>
            <a:r>
              <a:rPr sz="1400" dirty="0">
                <a:solidFill>
                  <a:srgbClr val="313131"/>
                </a:solidFill>
                <a:latin typeface="Verdana"/>
                <a:cs typeface="Verdana"/>
              </a:rPr>
              <a:t>3</a:t>
            </a:r>
            <a:r>
              <a:rPr sz="1400" spc="-15" dirty="0">
                <a:solidFill>
                  <a:srgbClr val="313131"/>
                </a:solidFill>
                <a:latin typeface="Verdana"/>
                <a:cs typeface="Verdana"/>
              </a:rPr>
              <a:t> </a:t>
            </a:r>
            <a:r>
              <a:rPr sz="1400" dirty="0">
                <a:solidFill>
                  <a:srgbClr val="313131"/>
                </a:solidFill>
                <a:latin typeface="Verdana"/>
                <a:cs typeface="Verdana"/>
              </a:rPr>
              <a:t>-</a:t>
            </a:r>
            <a:r>
              <a:rPr sz="1400" spc="-10" dirty="0">
                <a:solidFill>
                  <a:srgbClr val="313131"/>
                </a:solidFill>
                <a:latin typeface="Verdana"/>
                <a:cs typeface="Verdana"/>
              </a:rPr>
              <a:t> </a:t>
            </a:r>
            <a:r>
              <a:rPr sz="1400" spc="-5" dirty="0">
                <a:solidFill>
                  <a:srgbClr val="313131"/>
                </a:solidFill>
                <a:latin typeface="Verdana"/>
                <a:cs typeface="Verdana"/>
              </a:rPr>
              <a:t>Add</a:t>
            </a:r>
            <a:r>
              <a:rPr sz="1400" spc="-15" dirty="0">
                <a:solidFill>
                  <a:srgbClr val="313131"/>
                </a:solidFill>
                <a:latin typeface="Verdana"/>
                <a:cs typeface="Verdana"/>
              </a:rPr>
              <a:t> </a:t>
            </a:r>
            <a:r>
              <a:rPr sz="1400" spc="-5" dirty="0">
                <a:solidFill>
                  <a:srgbClr val="313131"/>
                </a:solidFill>
                <a:latin typeface="Verdana"/>
                <a:cs typeface="Verdana"/>
              </a:rPr>
              <a:t>labels</a:t>
            </a:r>
            <a:r>
              <a:rPr sz="1400" spc="-10" dirty="0">
                <a:solidFill>
                  <a:srgbClr val="313131"/>
                </a:solidFill>
                <a:latin typeface="Verdana"/>
                <a:cs typeface="Verdana"/>
              </a:rPr>
              <a:t> </a:t>
            </a:r>
            <a:r>
              <a:rPr sz="1400" spc="-5" dirty="0">
                <a:solidFill>
                  <a:srgbClr val="313131"/>
                </a:solidFill>
                <a:latin typeface="Verdana"/>
                <a:cs typeface="Verdana"/>
              </a:rPr>
              <a:t>to</a:t>
            </a:r>
            <a:r>
              <a:rPr sz="1400" spc="-15"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models’</a:t>
            </a:r>
            <a:r>
              <a:rPr sz="1400" spc="-15" dirty="0">
                <a:solidFill>
                  <a:srgbClr val="313131"/>
                </a:solidFill>
                <a:latin typeface="Verdana"/>
                <a:cs typeface="Verdana"/>
              </a:rPr>
              <a:t> </a:t>
            </a:r>
            <a:r>
              <a:rPr sz="1400" spc="-5" dirty="0">
                <a:solidFill>
                  <a:srgbClr val="313131"/>
                </a:solidFill>
                <a:latin typeface="Verdana"/>
                <a:cs typeface="Verdana"/>
              </a:rPr>
              <a:t>losses</a:t>
            </a:r>
            <a:endParaRPr sz="1400">
              <a:solidFill>
                <a:prstClr val="black"/>
              </a:solidFill>
              <a:latin typeface="Verdana"/>
              <a:cs typeface="Verdana"/>
            </a:endParaRPr>
          </a:p>
          <a:p>
            <a:pPr marL="345440" indent="-333375">
              <a:spcBef>
                <a:spcPts val="162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5" dirty="0">
                <a:solidFill>
                  <a:srgbClr val="313131"/>
                </a:solidFill>
                <a:latin typeface="Verdana"/>
                <a:cs typeface="Verdana"/>
              </a:rPr>
              <a:t> </a:t>
            </a:r>
            <a:r>
              <a:rPr sz="1400" dirty="0">
                <a:solidFill>
                  <a:srgbClr val="313131"/>
                </a:solidFill>
                <a:latin typeface="Verdana"/>
                <a:cs typeface="Verdana"/>
              </a:rPr>
              <a:t>4</a:t>
            </a:r>
            <a:r>
              <a:rPr sz="1400" spc="-15" dirty="0">
                <a:solidFill>
                  <a:srgbClr val="313131"/>
                </a:solidFill>
                <a:latin typeface="Verdana"/>
                <a:cs typeface="Verdana"/>
              </a:rPr>
              <a:t> </a:t>
            </a:r>
            <a:r>
              <a:rPr sz="1400" dirty="0">
                <a:solidFill>
                  <a:srgbClr val="313131"/>
                </a:solidFill>
                <a:latin typeface="Verdana"/>
                <a:cs typeface="Verdana"/>
              </a:rPr>
              <a:t>-</a:t>
            </a:r>
            <a:r>
              <a:rPr sz="1400" spc="-10" dirty="0">
                <a:solidFill>
                  <a:srgbClr val="313131"/>
                </a:solidFill>
                <a:latin typeface="Verdana"/>
                <a:cs typeface="Verdana"/>
              </a:rPr>
              <a:t> </a:t>
            </a:r>
            <a:r>
              <a:rPr sz="1400" spc="-5" dirty="0">
                <a:solidFill>
                  <a:srgbClr val="313131"/>
                </a:solidFill>
                <a:latin typeface="Verdana"/>
                <a:cs typeface="Verdana"/>
              </a:rPr>
              <a:t>Generate</a:t>
            </a:r>
            <a:r>
              <a:rPr sz="1400" spc="-15" dirty="0">
                <a:solidFill>
                  <a:srgbClr val="313131"/>
                </a:solidFill>
                <a:latin typeface="Verdana"/>
                <a:cs typeface="Verdana"/>
              </a:rPr>
              <a:t> </a:t>
            </a:r>
            <a:r>
              <a:rPr sz="1400" spc="-5" dirty="0">
                <a:solidFill>
                  <a:srgbClr val="313131"/>
                </a:solidFill>
                <a:latin typeface="Verdana"/>
                <a:cs typeface="Verdana"/>
              </a:rPr>
              <a:t>specific</a:t>
            </a:r>
            <a:r>
              <a:rPr sz="1400" spc="-10" dirty="0">
                <a:solidFill>
                  <a:srgbClr val="313131"/>
                </a:solidFill>
                <a:latin typeface="Verdana"/>
                <a:cs typeface="Verdana"/>
              </a:rPr>
              <a:t> </a:t>
            </a:r>
            <a:r>
              <a:rPr sz="1400" spc="-5" dirty="0">
                <a:solidFill>
                  <a:srgbClr val="313131"/>
                </a:solidFill>
                <a:latin typeface="Verdana"/>
                <a:cs typeface="Verdana"/>
              </a:rPr>
              <a:t>numbers</a:t>
            </a:r>
            <a:r>
              <a:rPr sz="1400" spc="-15" dirty="0">
                <a:solidFill>
                  <a:srgbClr val="313131"/>
                </a:solidFill>
                <a:latin typeface="Verdana"/>
                <a:cs typeface="Verdana"/>
              </a:rPr>
              <a:t> </a:t>
            </a:r>
            <a:r>
              <a:rPr sz="1400" spc="-5" dirty="0">
                <a:solidFill>
                  <a:srgbClr val="313131"/>
                </a:solidFill>
                <a:latin typeface="Verdana"/>
                <a:cs typeface="Verdana"/>
              </a:rPr>
              <a:t>for</a:t>
            </a:r>
            <a:r>
              <a:rPr sz="1400" spc="-10" dirty="0">
                <a:solidFill>
                  <a:srgbClr val="313131"/>
                </a:solidFill>
                <a:latin typeface="Verdana"/>
                <a:cs typeface="Verdana"/>
              </a:rPr>
              <a:t> </a:t>
            </a:r>
            <a:r>
              <a:rPr sz="1400" spc="-5" dirty="0">
                <a:solidFill>
                  <a:srgbClr val="313131"/>
                </a:solidFill>
                <a:latin typeface="Verdana"/>
                <a:cs typeface="Verdana"/>
              </a:rPr>
              <a:t>each</a:t>
            </a:r>
            <a:r>
              <a:rPr sz="1400" spc="-15" dirty="0">
                <a:solidFill>
                  <a:srgbClr val="313131"/>
                </a:solidFill>
                <a:latin typeface="Verdana"/>
                <a:cs typeface="Verdana"/>
              </a:rPr>
              <a:t> </a:t>
            </a:r>
            <a:r>
              <a:rPr sz="1400" spc="-5" dirty="0">
                <a:solidFill>
                  <a:srgbClr val="313131"/>
                </a:solidFill>
                <a:latin typeface="Verdana"/>
                <a:cs typeface="Verdana"/>
              </a:rPr>
              <a:t>row</a:t>
            </a:r>
            <a:endParaRPr sz="1400">
              <a:solidFill>
                <a:prstClr val="black"/>
              </a:solidFill>
              <a:latin typeface="Verdana"/>
              <a:cs typeface="Verdana"/>
            </a:endParaRPr>
          </a:p>
        </p:txBody>
      </p:sp>
      <p:sp>
        <p:nvSpPr>
          <p:cNvPr id="6" name="object 6"/>
          <p:cNvSpPr txBox="1"/>
          <p:nvPr/>
        </p:nvSpPr>
        <p:spPr>
          <a:xfrm>
            <a:off x="2385545" y="5432351"/>
            <a:ext cx="4458970" cy="213520"/>
          </a:xfrm>
          <a:prstGeom prst="rect">
            <a:avLst/>
          </a:prstGeom>
        </p:spPr>
        <p:txBody>
          <a:bodyPr vert="horz" wrap="square" lIns="0" tIns="13335" rIns="0" bIns="0" rtlCol="0">
            <a:spAutoFit/>
          </a:bodyPr>
          <a:lstStyle/>
          <a:p>
            <a:pPr marL="12700">
              <a:spcBef>
                <a:spcPts val="105"/>
              </a:spcBef>
            </a:pPr>
            <a:r>
              <a:rPr sz="1300" u="heavy" spc="-5" dirty="0">
                <a:solidFill>
                  <a:srgbClr val="B10639"/>
                </a:solidFill>
                <a:uFill>
                  <a:solidFill>
                    <a:srgbClr val="B10639"/>
                  </a:solidFill>
                </a:uFill>
                <a:latin typeface="Verdana"/>
                <a:cs typeface="Verdana"/>
                <a:hlinkClick r:id="rId2"/>
              </a:rPr>
              <a:t>https://github.com/gftm/Class_Generative_Networks</a:t>
            </a:r>
            <a:endParaRPr sz="1300">
              <a:solidFill>
                <a:prstClr val="black"/>
              </a:solidFill>
              <a:latin typeface="Verdana"/>
              <a:cs typeface="Verdana"/>
            </a:endParaRPr>
          </a:p>
        </p:txBody>
      </p:sp>
      <p:pic>
        <p:nvPicPr>
          <p:cNvPr id="8" name="Picture 2" descr="E:\NIET\Project\xLogo11.png.pagespeed.ic.pydHLuCQEZ.png">
            <a:extLst>
              <a:ext uri="{FF2B5EF4-FFF2-40B4-BE49-F238E27FC236}">
                <a16:creationId xmlns:a16="http://schemas.microsoft.com/office/drawing/2014/main" id="{97AC501E-52D4-F58C-F601-1D743489EDDB}"/>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5B80F07C-638B-5F6D-5E48-2F567B327943}"/>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3" name="object 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7794" y="2163000"/>
            <a:ext cx="6629400" cy="6578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0" dirty="0">
                <a:solidFill>
                  <a:srgbClr val="313131"/>
                </a:solidFill>
                <a:latin typeface="Verdana"/>
                <a:cs typeface="Verdana"/>
              </a:rPr>
              <a:t> </a:t>
            </a:r>
            <a:r>
              <a:rPr sz="1400" dirty="0">
                <a:solidFill>
                  <a:srgbClr val="313131"/>
                </a:solidFill>
                <a:latin typeface="Verdana"/>
                <a:cs typeface="Verdana"/>
              </a:rPr>
              <a:t>1</a:t>
            </a:r>
            <a:r>
              <a:rPr sz="1400" spc="-10" dirty="0">
                <a:solidFill>
                  <a:srgbClr val="313131"/>
                </a:solidFill>
                <a:latin typeface="Verdana"/>
                <a:cs typeface="Verdana"/>
              </a:rPr>
              <a:t> </a:t>
            </a:r>
            <a:r>
              <a:rPr sz="1400" dirty="0">
                <a:solidFill>
                  <a:srgbClr val="313131"/>
                </a:solidFill>
                <a:latin typeface="Verdana"/>
                <a:cs typeface="Verdana"/>
              </a:rPr>
              <a:t>-</a:t>
            </a:r>
            <a:r>
              <a:rPr sz="1400" spc="-5" dirty="0">
                <a:solidFill>
                  <a:srgbClr val="313131"/>
                </a:solidFill>
                <a:latin typeface="Verdana"/>
                <a:cs typeface="Verdana"/>
              </a:rPr>
              <a:t> Add</a:t>
            </a:r>
            <a:r>
              <a:rPr sz="1400" spc="-10" dirty="0">
                <a:solidFill>
                  <a:srgbClr val="313131"/>
                </a:solidFill>
                <a:latin typeface="Verdana"/>
                <a:cs typeface="Verdana"/>
              </a:rPr>
              <a:t> </a:t>
            </a:r>
            <a:r>
              <a:rPr sz="1400" spc="-5" dirty="0">
                <a:solidFill>
                  <a:srgbClr val="313131"/>
                </a:solidFill>
                <a:latin typeface="Verdana"/>
                <a:cs typeface="Verdana"/>
              </a:rPr>
              <a:t>label</a:t>
            </a:r>
            <a:r>
              <a:rPr sz="1400" spc="-10" dirty="0">
                <a:solidFill>
                  <a:srgbClr val="313131"/>
                </a:solidFill>
                <a:latin typeface="Verdana"/>
                <a:cs typeface="Verdana"/>
              </a:rPr>
              <a:t> </a:t>
            </a:r>
            <a:r>
              <a:rPr sz="1400" spc="-5" dirty="0">
                <a:solidFill>
                  <a:srgbClr val="313131"/>
                </a:solidFill>
                <a:latin typeface="Verdana"/>
                <a:cs typeface="Verdana"/>
              </a:rPr>
              <a:t>as input</a:t>
            </a:r>
            <a:r>
              <a:rPr sz="1400" spc="-10" dirty="0">
                <a:solidFill>
                  <a:srgbClr val="313131"/>
                </a:solidFill>
                <a:latin typeface="Verdana"/>
                <a:cs typeface="Verdana"/>
              </a:rPr>
              <a:t> </a:t>
            </a:r>
            <a:r>
              <a:rPr sz="1400" spc="-5" dirty="0">
                <a:solidFill>
                  <a:srgbClr val="313131"/>
                </a:solidFill>
                <a:latin typeface="Verdana"/>
                <a:cs typeface="Verdana"/>
              </a:rPr>
              <a:t>to</a:t>
            </a:r>
            <a:r>
              <a:rPr sz="1400" spc="-10" dirty="0">
                <a:solidFill>
                  <a:srgbClr val="313131"/>
                </a:solidFill>
                <a:latin typeface="Verdana"/>
                <a:cs typeface="Verdana"/>
              </a:rPr>
              <a:t> </a:t>
            </a:r>
            <a:r>
              <a:rPr sz="1400" spc="-5" dirty="0">
                <a:solidFill>
                  <a:srgbClr val="313131"/>
                </a:solidFill>
                <a:latin typeface="Verdana"/>
                <a:cs typeface="Verdana"/>
              </a:rPr>
              <a:t>both models</a:t>
            </a:r>
            <a:r>
              <a:rPr sz="1400" spc="-10" dirty="0">
                <a:solidFill>
                  <a:srgbClr val="313131"/>
                </a:solidFill>
                <a:latin typeface="Verdana"/>
                <a:cs typeface="Verdana"/>
              </a:rPr>
              <a:t> </a:t>
            </a:r>
            <a:r>
              <a:rPr sz="1400" spc="-5" dirty="0">
                <a:solidFill>
                  <a:srgbClr val="313131"/>
                </a:solidFill>
                <a:latin typeface="Verdana"/>
                <a:cs typeface="Verdana"/>
              </a:rPr>
              <a:t>(plus</a:t>
            </a:r>
            <a:r>
              <a:rPr sz="1400" spc="-10" dirty="0">
                <a:solidFill>
                  <a:srgbClr val="313131"/>
                </a:solidFill>
                <a:latin typeface="Verdana"/>
                <a:cs typeface="Verdana"/>
              </a:rPr>
              <a:t> </a:t>
            </a:r>
            <a:r>
              <a:rPr sz="1400" spc="-5" dirty="0">
                <a:solidFill>
                  <a:srgbClr val="313131"/>
                </a:solidFill>
                <a:latin typeface="Verdana"/>
                <a:cs typeface="Verdana"/>
              </a:rPr>
              <a:t>the combined</a:t>
            </a:r>
            <a:r>
              <a:rPr sz="1400" spc="-10" dirty="0">
                <a:solidFill>
                  <a:srgbClr val="313131"/>
                </a:solidFill>
                <a:latin typeface="Verdana"/>
                <a:cs typeface="Verdana"/>
              </a:rPr>
              <a:t> </a:t>
            </a:r>
            <a:r>
              <a:rPr sz="1400" spc="-5" dirty="0">
                <a:solidFill>
                  <a:srgbClr val="313131"/>
                </a:solidFill>
                <a:latin typeface="Verdana"/>
                <a:cs typeface="Verdana"/>
              </a:rPr>
              <a:t>model)</a:t>
            </a:r>
            <a:endParaRPr sz="1400">
              <a:solidFill>
                <a:prstClr val="black"/>
              </a:solidFill>
              <a:latin typeface="Verdana"/>
              <a:cs typeface="Verdana"/>
            </a:endParaRPr>
          </a:p>
          <a:p>
            <a:pPr>
              <a:spcBef>
                <a:spcPts val="25"/>
              </a:spcBef>
              <a:buClr>
                <a:srgbClr val="B10639"/>
              </a:buClr>
              <a:buFont typeface="Yu Gothic UI"/>
              <a:buChar char="▪"/>
            </a:pPr>
            <a:endParaRPr sz="1600">
              <a:solidFill>
                <a:prstClr val="black"/>
              </a:solidFill>
              <a:latin typeface="Verdana"/>
              <a:cs typeface="Verdana"/>
            </a:endParaRPr>
          </a:p>
          <a:p>
            <a:pPr marL="616585" lvl="1" indent="-293370">
              <a:buClr>
                <a:srgbClr val="B10639"/>
              </a:buClr>
              <a:buSzPct val="133333"/>
              <a:buFont typeface="Arial MT"/>
              <a:buChar char="■"/>
              <a:tabLst>
                <a:tab pos="616585" algn="l"/>
                <a:tab pos="617220" algn="l"/>
              </a:tabLst>
            </a:pPr>
            <a:r>
              <a:rPr sz="1050" spc="-5" dirty="0">
                <a:solidFill>
                  <a:srgbClr val="333333"/>
                </a:solidFill>
                <a:latin typeface="Consolas"/>
                <a:cs typeface="Consolas"/>
              </a:rPr>
              <a:t>def</a:t>
            </a:r>
            <a:r>
              <a:rPr sz="1050" u="sng" spc="1150" dirty="0">
                <a:solidFill>
                  <a:srgbClr val="333333"/>
                </a:solidFill>
                <a:uFill>
                  <a:solidFill>
                    <a:srgbClr val="323232"/>
                  </a:solidFill>
                </a:uFill>
                <a:latin typeface="Consolas"/>
                <a:cs typeface="Consolas"/>
              </a:rPr>
              <a:t> </a:t>
            </a:r>
            <a:r>
              <a:rPr sz="1050" spc="-5" dirty="0">
                <a:solidFill>
                  <a:srgbClr val="333333"/>
                </a:solidFill>
                <a:latin typeface="Consolas"/>
                <a:cs typeface="Consolas"/>
              </a:rPr>
              <a:t>init</a:t>
            </a:r>
            <a:r>
              <a:rPr sz="1050" u="sng" spc="495" dirty="0">
                <a:solidFill>
                  <a:srgbClr val="333333"/>
                </a:solidFill>
                <a:uFill>
                  <a:solidFill>
                    <a:srgbClr val="323232"/>
                  </a:solidFill>
                </a:uFill>
                <a:latin typeface="Consolas"/>
                <a:cs typeface="Consolas"/>
              </a:rPr>
              <a:t> </a:t>
            </a:r>
            <a:r>
              <a:rPr sz="1050" spc="-5" dirty="0">
                <a:solidFill>
                  <a:srgbClr val="333333"/>
                </a:solidFill>
                <a:latin typeface="Consolas"/>
                <a:cs typeface="Consolas"/>
              </a:rPr>
              <a:t>(self):</a:t>
            </a:r>
            <a:endParaRPr sz="1050">
              <a:solidFill>
                <a:prstClr val="black"/>
              </a:solidFill>
              <a:latin typeface="Consolas"/>
              <a:cs typeface="Consolas"/>
            </a:endParaRPr>
          </a:p>
        </p:txBody>
      </p:sp>
      <p:pic>
        <p:nvPicPr>
          <p:cNvPr id="5" name="object 5"/>
          <p:cNvPicPr/>
          <p:nvPr/>
        </p:nvPicPr>
        <p:blipFill>
          <a:blip r:embed="rId2" cstate="print"/>
          <a:stretch>
            <a:fillRect/>
          </a:stretch>
        </p:blipFill>
        <p:spPr>
          <a:xfrm>
            <a:off x="1" y="3014385"/>
            <a:ext cx="9143999" cy="583778"/>
          </a:xfrm>
          <a:prstGeom prst="rect">
            <a:avLst/>
          </a:prstGeom>
        </p:spPr>
      </p:pic>
      <p:pic>
        <p:nvPicPr>
          <p:cNvPr id="6" name="object 6"/>
          <p:cNvPicPr/>
          <p:nvPr/>
        </p:nvPicPr>
        <p:blipFill>
          <a:blip r:embed="rId3" cstate="print"/>
          <a:stretch>
            <a:fillRect/>
          </a:stretch>
        </p:blipFill>
        <p:spPr>
          <a:xfrm>
            <a:off x="0" y="4060887"/>
            <a:ext cx="9143998" cy="145704"/>
          </a:xfrm>
          <a:prstGeom prst="rect">
            <a:avLst/>
          </a:prstGeom>
        </p:spPr>
      </p:pic>
      <p:pic>
        <p:nvPicPr>
          <p:cNvPr id="7" name="object 7"/>
          <p:cNvPicPr/>
          <p:nvPr/>
        </p:nvPicPr>
        <p:blipFill>
          <a:blip r:embed="rId4" cstate="print"/>
          <a:stretch>
            <a:fillRect/>
          </a:stretch>
        </p:blipFill>
        <p:spPr>
          <a:xfrm>
            <a:off x="11196" y="3756042"/>
            <a:ext cx="9096465" cy="145699"/>
          </a:xfrm>
          <a:prstGeom prst="rect">
            <a:avLst/>
          </a:prstGeom>
        </p:spPr>
      </p:pic>
      <p:pic>
        <p:nvPicPr>
          <p:cNvPr id="10" name="Picture 2" descr="E:\NIET\Project\xLogo11.png.pagespeed.ic.pydHLuCQEZ.png">
            <a:extLst>
              <a:ext uri="{FF2B5EF4-FFF2-40B4-BE49-F238E27FC236}">
                <a16:creationId xmlns:a16="http://schemas.microsoft.com/office/drawing/2014/main" id="{A6CF22C9-21E5-2121-9658-29012FB04CAD}"/>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F06DF1CE-48DB-8951-09A2-70994CCE8391}"/>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3" name="object 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7794" y="2163000"/>
            <a:ext cx="6629400" cy="6578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0" dirty="0">
                <a:solidFill>
                  <a:srgbClr val="313131"/>
                </a:solidFill>
                <a:latin typeface="Verdana"/>
                <a:cs typeface="Verdana"/>
              </a:rPr>
              <a:t> </a:t>
            </a:r>
            <a:r>
              <a:rPr sz="1400" dirty="0">
                <a:solidFill>
                  <a:srgbClr val="313131"/>
                </a:solidFill>
                <a:latin typeface="Verdana"/>
                <a:cs typeface="Verdana"/>
              </a:rPr>
              <a:t>1</a:t>
            </a:r>
            <a:r>
              <a:rPr sz="1400" spc="-10" dirty="0">
                <a:solidFill>
                  <a:srgbClr val="313131"/>
                </a:solidFill>
                <a:latin typeface="Verdana"/>
                <a:cs typeface="Verdana"/>
              </a:rPr>
              <a:t> </a:t>
            </a:r>
            <a:r>
              <a:rPr sz="1400" dirty="0">
                <a:solidFill>
                  <a:srgbClr val="313131"/>
                </a:solidFill>
                <a:latin typeface="Verdana"/>
                <a:cs typeface="Verdana"/>
              </a:rPr>
              <a:t>-</a:t>
            </a:r>
            <a:r>
              <a:rPr sz="1400" spc="-5" dirty="0">
                <a:solidFill>
                  <a:srgbClr val="313131"/>
                </a:solidFill>
                <a:latin typeface="Verdana"/>
                <a:cs typeface="Verdana"/>
              </a:rPr>
              <a:t> Add</a:t>
            </a:r>
            <a:r>
              <a:rPr sz="1400" spc="-10" dirty="0">
                <a:solidFill>
                  <a:srgbClr val="313131"/>
                </a:solidFill>
                <a:latin typeface="Verdana"/>
                <a:cs typeface="Verdana"/>
              </a:rPr>
              <a:t> </a:t>
            </a:r>
            <a:r>
              <a:rPr sz="1400" spc="-5" dirty="0">
                <a:solidFill>
                  <a:srgbClr val="313131"/>
                </a:solidFill>
                <a:latin typeface="Verdana"/>
                <a:cs typeface="Verdana"/>
              </a:rPr>
              <a:t>label</a:t>
            </a:r>
            <a:r>
              <a:rPr sz="1400" spc="-10" dirty="0">
                <a:solidFill>
                  <a:srgbClr val="313131"/>
                </a:solidFill>
                <a:latin typeface="Verdana"/>
                <a:cs typeface="Verdana"/>
              </a:rPr>
              <a:t> </a:t>
            </a:r>
            <a:r>
              <a:rPr sz="1400" spc="-5" dirty="0">
                <a:solidFill>
                  <a:srgbClr val="313131"/>
                </a:solidFill>
                <a:latin typeface="Verdana"/>
                <a:cs typeface="Verdana"/>
              </a:rPr>
              <a:t>as input</a:t>
            </a:r>
            <a:r>
              <a:rPr sz="1400" spc="-10" dirty="0">
                <a:solidFill>
                  <a:srgbClr val="313131"/>
                </a:solidFill>
                <a:latin typeface="Verdana"/>
                <a:cs typeface="Verdana"/>
              </a:rPr>
              <a:t> </a:t>
            </a:r>
            <a:r>
              <a:rPr sz="1400" spc="-5" dirty="0">
                <a:solidFill>
                  <a:srgbClr val="313131"/>
                </a:solidFill>
                <a:latin typeface="Verdana"/>
                <a:cs typeface="Verdana"/>
              </a:rPr>
              <a:t>to</a:t>
            </a:r>
            <a:r>
              <a:rPr sz="1400" spc="-10" dirty="0">
                <a:solidFill>
                  <a:srgbClr val="313131"/>
                </a:solidFill>
                <a:latin typeface="Verdana"/>
                <a:cs typeface="Verdana"/>
              </a:rPr>
              <a:t> </a:t>
            </a:r>
            <a:r>
              <a:rPr sz="1400" spc="-5" dirty="0">
                <a:solidFill>
                  <a:srgbClr val="313131"/>
                </a:solidFill>
                <a:latin typeface="Verdana"/>
                <a:cs typeface="Verdana"/>
              </a:rPr>
              <a:t>both models</a:t>
            </a:r>
            <a:r>
              <a:rPr sz="1400" spc="-10" dirty="0">
                <a:solidFill>
                  <a:srgbClr val="313131"/>
                </a:solidFill>
                <a:latin typeface="Verdana"/>
                <a:cs typeface="Verdana"/>
              </a:rPr>
              <a:t> </a:t>
            </a:r>
            <a:r>
              <a:rPr sz="1400" spc="-5" dirty="0">
                <a:solidFill>
                  <a:srgbClr val="313131"/>
                </a:solidFill>
                <a:latin typeface="Verdana"/>
                <a:cs typeface="Verdana"/>
              </a:rPr>
              <a:t>(plus</a:t>
            </a:r>
            <a:r>
              <a:rPr sz="1400" spc="-10" dirty="0">
                <a:solidFill>
                  <a:srgbClr val="313131"/>
                </a:solidFill>
                <a:latin typeface="Verdana"/>
                <a:cs typeface="Verdana"/>
              </a:rPr>
              <a:t> </a:t>
            </a:r>
            <a:r>
              <a:rPr sz="1400" spc="-5" dirty="0">
                <a:solidFill>
                  <a:srgbClr val="313131"/>
                </a:solidFill>
                <a:latin typeface="Verdana"/>
                <a:cs typeface="Verdana"/>
              </a:rPr>
              <a:t>the combined</a:t>
            </a:r>
            <a:r>
              <a:rPr sz="1400" spc="-10" dirty="0">
                <a:solidFill>
                  <a:srgbClr val="313131"/>
                </a:solidFill>
                <a:latin typeface="Verdana"/>
                <a:cs typeface="Verdana"/>
              </a:rPr>
              <a:t> </a:t>
            </a:r>
            <a:r>
              <a:rPr sz="1400" spc="-5" dirty="0">
                <a:solidFill>
                  <a:srgbClr val="313131"/>
                </a:solidFill>
                <a:latin typeface="Verdana"/>
                <a:cs typeface="Verdana"/>
              </a:rPr>
              <a:t>model)</a:t>
            </a:r>
            <a:endParaRPr sz="1400">
              <a:solidFill>
                <a:prstClr val="black"/>
              </a:solidFill>
              <a:latin typeface="Verdana"/>
              <a:cs typeface="Verdana"/>
            </a:endParaRPr>
          </a:p>
          <a:p>
            <a:pPr>
              <a:spcBef>
                <a:spcPts val="25"/>
              </a:spcBef>
              <a:buClr>
                <a:srgbClr val="B10639"/>
              </a:buClr>
              <a:buFont typeface="Yu Gothic UI"/>
              <a:buChar char="▪"/>
            </a:pPr>
            <a:endParaRPr sz="1600">
              <a:solidFill>
                <a:prstClr val="black"/>
              </a:solidFill>
              <a:latin typeface="Verdana"/>
              <a:cs typeface="Verdana"/>
            </a:endParaRPr>
          </a:p>
          <a:p>
            <a:pPr marL="616585" lvl="1" indent="-293370">
              <a:buClr>
                <a:srgbClr val="B10639"/>
              </a:buClr>
              <a:buSzPct val="133333"/>
              <a:buFont typeface="Arial MT"/>
              <a:buChar char="■"/>
              <a:tabLst>
                <a:tab pos="616585" algn="l"/>
                <a:tab pos="617220" algn="l"/>
              </a:tabLst>
            </a:pPr>
            <a:r>
              <a:rPr sz="1050" spc="-5" dirty="0">
                <a:solidFill>
                  <a:srgbClr val="333333"/>
                </a:solidFill>
                <a:latin typeface="Consolas"/>
                <a:cs typeface="Consolas"/>
              </a:rPr>
              <a:t>def</a:t>
            </a:r>
            <a:r>
              <a:rPr sz="1050" spc="-65" dirty="0">
                <a:solidFill>
                  <a:srgbClr val="333333"/>
                </a:solidFill>
                <a:latin typeface="Consolas"/>
                <a:cs typeface="Consolas"/>
              </a:rPr>
              <a:t> </a:t>
            </a:r>
            <a:r>
              <a:rPr sz="1050" spc="-5" dirty="0">
                <a:solidFill>
                  <a:srgbClr val="333333"/>
                </a:solidFill>
                <a:latin typeface="Consolas"/>
                <a:cs typeface="Consolas"/>
              </a:rPr>
              <a:t>build_generator(self):</a:t>
            </a:r>
            <a:endParaRPr sz="1050">
              <a:solidFill>
                <a:prstClr val="black"/>
              </a:solidFill>
              <a:latin typeface="Consolas"/>
              <a:cs typeface="Consolas"/>
            </a:endParaRPr>
          </a:p>
        </p:txBody>
      </p:sp>
      <p:sp>
        <p:nvSpPr>
          <p:cNvPr id="5" name="object 5"/>
          <p:cNvSpPr txBox="1"/>
          <p:nvPr/>
        </p:nvSpPr>
        <p:spPr>
          <a:xfrm>
            <a:off x="768969" y="3855276"/>
            <a:ext cx="2514600" cy="174407"/>
          </a:xfrm>
          <a:prstGeom prst="rect">
            <a:avLst/>
          </a:prstGeom>
        </p:spPr>
        <p:txBody>
          <a:bodyPr vert="horz" wrap="square" lIns="0" tIns="12700" rIns="0" bIns="0" rtlCol="0">
            <a:spAutoFit/>
          </a:bodyPr>
          <a:lstStyle/>
          <a:p>
            <a:pPr marL="305435" indent="-293370">
              <a:spcBef>
                <a:spcPts val="100"/>
              </a:spcBef>
              <a:buClr>
                <a:srgbClr val="B10639"/>
              </a:buClr>
              <a:buSzPct val="133333"/>
              <a:buFont typeface="Arial MT"/>
              <a:buChar char="■"/>
              <a:tabLst>
                <a:tab pos="305435" algn="l"/>
                <a:tab pos="306070" algn="l"/>
              </a:tabLst>
            </a:pPr>
            <a:r>
              <a:rPr sz="1050" spc="-5" dirty="0">
                <a:solidFill>
                  <a:srgbClr val="333333"/>
                </a:solidFill>
                <a:latin typeface="Consolas"/>
                <a:cs typeface="Consolas"/>
              </a:rPr>
              <a:t>def</a:t>
            </a:r>
            <a:r>
              <a:rPr sz="1050" spc="-75" dirty="0">
                <a:solidFill>
                  <a:srgbClr val="333333"/>
                </a:solidFill>
                <a:latin typeface="Consolas"/>
                <a:cs typeface="Consolas"/>
              </a:rPr>
              <a:t> </a:t>
            </a:r>
            <a:r>
              <a:rPr sz="1050" spc="-5" dirty="0">
                <a:solidFill>
                  <a:srgbClr val="333333"/>
                </a:solidFill>
                <a:latin typeface="Consolas"/>
                <a:cs typeface="Consolas"/>
              </a:rPr>
              <a:t>build_discriminator(self):</a:t>
            </a:r>
            <a:endParaRPr sz="1050">
              <a:solidFill>
                <a:prstClr val="black"/>
              </a:solidFill>
              <a:latin typeface="Consolas"/>
              <a:cs typeface="Consolas"/>
            </a:endParaRPr>
          </a:p>
        </p:txBody>
      </p:sp>
      <p:pic>
        <p:nvPicPr>
          <p:cNvPr id="6" name="object 6"/>
          <p:cNvPicPr/>
          <p:nvPr/>
        </p:nvPicPr>
        <p:blipFill>
          <a:blip r:embed="rId2" cstate="print"/>
          <a:stretch>
            <a:fillRect/>
          </a:stretch>
        </p:blipFill>
        <p:spPr>
          <a:xfrm>
            <a:off x="1" y="3070421"/>
            <a:ext cx="9143999" cy="893056"/>
          </a:xfrm>
          <a:prstGeom prst="rect">
            <a:avLst/>
          </a:prstGeom>
        </p:spPr>
      </p:pic>
      <p:pic>
        <p:nvPicPr>
          <p:cNvPr id="7" name="object 7"/>
          <p:cNvPicPr/>
          <p:nvPr/>
        </p:nvPicPr>
        <p:blipFill>
          <a:blip r:embed="rId3" cstate="print"/>
          <a:stretch>
            <a:fillRect/>
          </a:stretch>
        </p:blipFill>
        <p:spPr>
          <a:xfrm>
            <a:off x="27980" y="4357349"/>
            <a:ext cx="9116018" cy="1236424"/>
          </a:xfrm>
          <a:prstGeom prst="rect">
            <a:avLst/>
          </a:prstGeom>
        </p:spPr>
      </p:pic>
      <p:pic>
        <p:nvPicPr>
          <p:cNvPr id="10" name="Picture 2" descr="E:\NIET\Project\xLogo11.png.pagespeed.ic.pydHLuCQEZ.png">
            <a:extLst>
              <a:ext uri="{FF2B5EF4-FFF2-40B4-BE49-F238E27FC236}">
                <a16:creationId xmlns:a16="http://schemas.microsoft.com/office/drawing/2014/main" id="{4391C117-B67B-951F-1086-165A3D53B5EB}"/>
              </a:ext>
            </a:extLst>
          </p:cNvPr>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938F7E9E-108A-7A9A-E809-4318D65D7B37}"/>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3" name="object 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7795" y="2163000"/>
            <a:ext cx="5018405" cy="6578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5" dirty="0">
                <a:solidFill>
                  <a:srgbClr val="313131"/>
                </a:solidFill>
                <a:latin typeface="Verdana"/>
                <a:cs typeface="Verdana"/>
              </a:rPr>
              <a:t> </a:t>
            </a:r>
            <a:r>
              <a:rPr sz="1400" dirty="0">
                <a:solidFill>
                  <a:srgbClr val="313131"/>
                </a:solidFill>
                <a:latin typeface="Verdana"/>
                <a:cs typeface="Verdana"/>
              </a:rPr>
              <a:t>2</a:t>
            </a:r>
            <a:r>
              <a:rPr sz="1400" spc="-15" dirty="0">
                <a:solidFill>
                  <a:srgbClr val="313131"/>
                </a:solidFill>
                <a:latin typeface="Verdana"/>
                <a:cs typeface="Verdana"/>
              </a:rPr>
              <a:t> </a:t>
            </a:r>
            <a:r>
              <a:rPr sz="1400" dirty="0">
                <a:solidFill>
                  <a:srgbClr val="313131"/>
                </a:solidFill>
                <a:latin typeface="Verdana"/>
                <a:cs typeface="Verdana"/>
              </a:rPr>
              <a:t>-</a:t>
            </a:r>
            <a:r>
              <a:rPr sz="1400" spc="-15" dirty="0">
                <a:solidFill>
                  <a:srgbClr val="313131"/>
                </a:solidFill>
                <a:latin typeface="Verdana"/>
                <a:cs typeface="Verdana"/>
              </a:rPr>
              <a:t> </a:t>
            </a:r>
            <a:r>
              <a:rPr sz="1400" spc="-5" dirty="0">
                <a:solidFill>
                  <a:srgbClr val="313131"/>
                </a:solidFill>
                <a:latin typeface="Verdana"/>
                <a:cs typeface="Verdana"/>
              </a:rPr>
              <a:t>Get</a:t>
            </a:r>
            <a:r>
              <a:rPr sz="1400" spc="-15" dirty="0">
                <a:solidFill>
                  <a:srgbClr val="313131"/>
                </a:solidFill>
                <a:latin typeface="Verdana"/>
                <a:cs typeface="Verdana"/>
              </a:rPr>
              <a:t> </a:t>
            </a:r>
            <a:r>
              <a:rPr sz="1400" spc="-5" dirty="0">
                <a:solidFill>
                  <a:srgbClr val="313131"/>
                </a:solidFill>
                <a:latin typeface="Verdana"/>
                <a:cs typeface="Verdana"/>
              </a:rPr>
              <a:t>labels</a:t>
            </a:r>
            <a:r>
              <a:rPr sz="1400" spc="-15" dirty="0">
                <a:solidFill>
                  <a:srgbClr val="313131"/>
                </a:solidFill>
                <a:latin typeface="Verdana"/>
                <a:cs typeface="Verdana"/>
              </a:rPr>
              <a:t> </a:t>
            </a:r>
            <a:r>
              <a:rPr sz="1400" spc="-5" dirty="0">
                <a:solidFill>
                  <a:srgbClr val="313131"/>
                </a:solidFill>
                <a:latin typeface="Verdana"/>
                <a:cs typeface="Verdana"/>
              </a:rPr>
              <a:t>(y)</a:t>
            </a:r>
            <a:r>
              <a:rPr sz="1400" spc="-15" dirty="0">
                <a:solidFill>
                  <a:srgbClr val="313131"/>
                </a:solidFill>
                <a:latin typeface="Verdana"/>
                <a:cs typeface="Verdana"/>
              </a:rPr>
              <a:t> </a:t>
            </a:r>
            <a:r>
              <a:rPr sz="1400" spc="-5" dirty="0">
                <a:solidFill>
                  <a:srgbClr val="313131"/>
                </a:solidFill>
                <a:latin typeface="Verdana"/>
                <a:cs typeface="Verdana"/>
              </a:rPr>
              <a:t>from</a:t>
            </a:r>
            <a:r>
              <a:rPr sz="1400" spc="-15" dirty="0">
                <a:solidFill>
                  <a:srgbClr val="313131"/>
                </a:solidFill>
                <a:latin typeface="Verdana"/>
                <a:cs typeface="Verdana"/>
              </a:rPr>
              <a:t> </a:t>
            </a:r>
            <a:r>
              <a:rPr sz="1400" spc="-5" dirty="0">
                <a:solidFill>
                  <a:srgbClr val="313131"/>
                </a:solidFill>
                <a:latin typeface="Verdana"/>
                <a:cs typeface="Verdana"/>
              </a:rPr>
              <a:t>dataset</a:t>
            </a:r>
            <a:endParaRPr sz="1400">
              <a:solidFill>
                <a:prstClr val="black"/>
              </a:solidFill>
              <a:latin typeface="Verdana"/>
              <a:cs typeface="Verdana"/>
            </a:endParaRPr>
          </a:p>
          <a:p>
            <a:pPr>
              <a:spcBef>
                <a:spcPts val="25"/>
              </a:spcBef>
              <a:buClr>
                <a:srgbClr val="B10639"/>
              </a:buClr>
              <a:buFont typeface="Yu Gothic UI"/>
              <a:buChar char="▪"/>
            </a:pPr>
            <a:endParaRPr sz="1600">
              <a:solidFill>
                <a:prstClr val="black"/>
              </a:solidFill>
              <a:latin typeface="Verdana"/>
              <a:cs typeface="Verdana"/>
            </a:endParaRPr>
          </a:p>
          <a:p>
            <a:pPr marL="616585" lvl="1" indent="-293370">
              <a:buClr>
                <a:srgbClr val="B10639"/>
              </a:buClr>
              <a:buSzPct val="133333"/>
              <a:buFont typeface="Arial MT"/>
              <a:buChar char="■"/>
              <a:tabLst>
                <a:tab pos="616585" algn="l"/>
                <a:tab pos="617220" algn="l"/>
              </a:tabLst>
            </a:pPr>
            <a:r>
              <a:rPr sz="1050" spc="-5" dirty="0">
                <a:solidFill>
                  <a:srgbClr val="333333"/>
                </a:solidFill>
                <a:latin typeface="Consolas"/>
                <a:cs typeface="Consolas"/>
              </a:rPr>
              <a:t>def</a:t>
            </a:r>
            <a:r>
              <a:rPr sz="1050" spc="-25" dirty="0">
                <a:solidFill>
                  <a:srgbClr val="333333"/>
                </a:solidFill>
                <a:latin typeface="Consolas"/>
                <a:cs typeface="Consolas"/>
              </a:rPr>
              <a:t> </a:t>
            </a:r>
            <a:r>
              <a:rPr sz="1050" spc="-5" dirty="0">
                <a:solidFill>
                  <a:srgbClr val="333333"/>
                </a:solidFill>
                <a:latin typeface="Consolas"/>
                <a:cs typeface="Consolas"/>
              </a:rPr>
              <a:t>train(self,</a:t>
            </a:r>
            <a:r>
              <a:rPr sz="1050" spc="-25" dirty="0">
                <a:solidFill>
                  <a:srgbClr val="333333"/>
                </a:solidFill>
                <a:latin typeface="Consolas"/>
                <a:cs typeface="Consolas"/>
              </a:rPr>
              <a:t> </a:t>
            </a:r>
            <a:r>
              <a:rPr sz="1050" spc="-5" dirty="0">
                <a:solidFill>
                  <a:srgbClr val="333333"/>
                </a:solidFill>
                <a:latin typeface="Consolas"/>
                <a:cs typeface="Consolas"/>
              </a:rPr>
              <a:t>epochs,</a:t>
            </a:r>
            <a:r>
              <a:rPr sz="1050" spc="-20" dirty="0">
                <a:solidFill>
                  <a:srgbClr val="333333"/>
                </a:solidFill>
                <a:latin typeface="Consolas"/>
                <a:cs typeface="Consolas"/>
              </a:rPr>
              <a:t> </a:t>
            </a:r>
            <a:r>
              <a:rPr sz="1050" spc="-5" dirty="0">
                <a:solidFill>
                  <a:srgbClr val="333333"/>
                </a:solidFill>
                <a:latin typeface="Consolas"/>
                <a:cs typeface="Consolas"/>
              </a:rPr>
              <a:t>batch_size=128,</a:t>
            </a:r>
            <a:r>
              <a:rPr sz="1050" spc="-25" dirty="0">
                <a:solidFill>
                  <a:srgbClr val="333333"/>
                </a:solidFill>
                <a:latin typeface="Consolas"/>
                <a:cs typeface="Consolas"/>
              </a:rPr>
              <a:t> </a:t>
            </a:r>
            <a:r>
              <a:rPr sz="1050" spc="-5" dirty="0">
                <a:solidFill>
                  <a:srgbClr val="333333"/>
                </a:solidFill>
                <a:latin typeface="Consolas"/>
                <a:cs typeface="Consolas"/>
              </a:rPr>
              <a:t>sample_interval=50):</a:t>
            </a:r>
            <a:endParaRPr sz="1050">
              <a:solidFill>
                <a:prstClr val="black"/>
              </a:solidFill>
              <a:latin typeface="Consolas"/>
              <a:cs typeface="Consolas"/>
            </a:endParaRPr>
          </a:p>
        </p:txBody>
      </p:sp>
      <p:pic>
        <p:nvPicPr>
          <p:cNvPr id="5" name="object 5"/>
          <p:cNvPicPr/>
          <p:nvPr/>
        </p:nvPicPr>
        <p:blipFill>
          <a:blip r:embed="rId2" cstate="print"/>
          <a:stretch>
            <a:fillRect/>
          </a:stretch>
        </p:blipFill>
        <p:spPr>
          <a:xfrm>
            <a:off x="44769" y="2963029"/>
            <a:ext cx="9099229" cy="218321"/>
          </a:xfrm>
          <a:prstGeom prst="rect">
            <a:avLst/>
          </a:prstGeom>
        </p:spPr>
      </p:pic>
      <p:pic>
        <p:nvPicPr>
          <p:cNvPr id="6" name="object 6"/>
          <p:cNvPicPr/>
          <p:nvPr/>
        </p:nvPicPr>
        <p:blipFill>
          <a:blip r:embed="rId3" cstate="print"/>
          <a:stretch>
            <a:fillRect/>
          </a:stretch>
        </p:blipFill>
        <p:spPr>
          <a:xfrm>
            <a:off x="0" y="3375037"/>
            <a:ext cx="9143998" cy="145548"/>
          </a:xfrm>
          <a:prstGeom prst="rect">
            <a:avLst/>
          </a:prstGeom>
        </p:spPr>
      </p:pic>
      <p:pic>
        <p:nvPicPr>
          <p:cNvPr id="7" name="object 7"/>
          <p:cNvPicPr/>
          <p:nvPr/>
        </p:nvPicPr>
        <p:blipFill>
          <a:blip r:embed="rId4" cstate="print"/>
          <a:stretch>
            <a:fillRect/>
          </a:stretch>
        </p:blipFill>
        <p:spPr>
          <a:xfrm>
            <a:off x="23935" y="3688525"/>
            <a:ext cx="9062051" cy="339974"/>
          </a:xfrm>
          <a:prstGeom prst="rect">
            <a:avLst/>
          </a:prstGeom>
        </p:spPr>
      </p:pic>
      <p:pic>
        <p:nvPicPr>
          <p:cNvPr id="10" name="Picture 2" descr="E:\NIET\Project\xLogo11.png.pagespeed.ic.pydHLuCQEZ.png">
            <a:extLst>
              <a:ext uri="{FF2B5EF4-FFF2-40B4-BE49-F238E27FC236}">
                <a16:creationId xmlns:a16="http://schemas.microsoft.com/office/drawing/2014/main" id="{A6A3B34D-B6AB-5ECA-A06F-95001EEE0967}"/>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1" name="Title 1">
            <a:extLst>
              <a:ext uri="{FF2B5EF4-FFF2-40B4-BE49-F238E27FC236}">
                <a16:creationId xmlns:a16="http://schemas.microsoft.com/office/drawing/2014/main" id="{9C81E766-98C9-D362-9A9D-5A2FD8686D26}"/>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3" name="object 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7795" y="2163000"/>
            <a:ext cx="5018405" cy="6578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5" dirty="0">
                <a:solidFill>
                  <a:srgbClr val="313131"/>
                </a:solidFill>
                <a:latin typeface="Verdana"/>
                <a:cs typeface="Verdana"/>
              </a:rPr>
              <a:t> </a:t>
            </a:r>
            <a:r>
              <a:rPr sz="1400" dirty="0">
                <a:solidFill>
                  <a:srgbClr val="313131"/>
                </a:solidFill>
                <a:latin typeface="Verdana"/>
                <a:cs typeface="Verdana"/>
              </a:rPr>
              <a:t>3</a:t>
            </a:r>
            <a:r>
              <a:rPr sz="1400" spc="-15" dirty="0">
                <a:solidFill>
                  <a:srgbClr val="313131"/>
                </a:solidFill>
                <a:latin typeface="Verdana"/>
                <a:cs typeface="Verdana"/>
              </a:rPr>
              <a:t> </a:t>
            </a:r>
            <a:r>
              <a:rPr sz="1400" dirty="0">
                <a:solidFill>
                  <a:srgbClr val="313131"/>
                </a:solidFill>
                <a:latin typeface="Verdana"/>
                <a:cs typeface="Verdana"/>
              </a:rPr>
              <a:t>-</a:t>
            </a:r>
            <a:r>
              <a:rPr sz="1400" spc="-10" dirty="0">
                <a:solidFill>
                  <a:srgbClr val="313131"/>
                </a:solidFill>
                <a:latin typeface="Verdana"/>
                <a:cs typeface="Verdana"/>
              </a:rPr>
              <a:t> </a:t>
            </a:r>
            <a:r>
              <a:rPr sz="1400" spc="-5" dirty="0">
                <a:solidFill>
                  <a:srgbClr val="313131"/>
                </a:solidFill>
                <a:latin typeface="Verdana"/>
                <a:cs typeface="Verdana"/>
              </a:rPr>
              <a:t>Add</a:t>
            </a:r>
            <a:r>
              <a:rPr sz="1400" spc="-15" dirty="0">
                <a:solidFill>
                  <a:srgbClr val="313131"/>
                </a:solidFill>
                <a:latin typeface="Verdana"/>
                <a:cs typeface="Verdana"/>
              </a:rPr>
              <a:t> </a:t>
            </a:r>
            <a:r>
              <a:rPr sz="1400" spc="-5" dirty="0">
                <a:solidFill>
                  <a:srgbClr val="313131"/>
                </a:solidFill>
                <a:latin typeface="Verdana"/>
                <a:cs typeface="Verdana"/>
              </a:rPr>
              <a:t>labels</a:t>
            </a:r>
            <a:r>
              <a:rPr sz="1400" spc="-10" dirty="0">
                <a:solidFill>
                  <a:srgbClr val="313131"/>
                </a:solidFill>
                <a:latin typeface="Verdana"/>
                <a:cs typeface="Verdana"/>
              </a:rPr>
              <a:t> </a:t>
            </a:r>
            <a:r>
              <a:rPr sz="1400" spc="-5" dirty="0">
                <a:solidFill>
                  <a:srgbClr val="313131"/>
                </a:solidFill>
                <a:latin typeface="Verdana"/>
                <a:cs typeface="Verdana"/>
              </a:rPr>
              <a:t>to</a:t>
            </a:r>
            <a:r>
              <a:rPr sz="1400" spc="-15" dirty="0">
                <a:solidFill>
                  <a:srgbClr val="313131"/>
                </a:solidFill>
                <a:latin typeface="Verdana"/>
                <a:cs typeface="Verdana"/>
              </a:rPr>
              <a:t> </a:t>
            </a:r>
            <a:r>
              <a:rPr sz="1400" spc="-5" dirty="0">
                <a:solidFill>
                  <a:srgbClr val="313131"/>
                </a:solidFill>
                <a:latin typeface="Verdana"/>
                <a:cs typeface="Verdana"/>
              </a:rPr>
              <a:t>the</a:t>
            </a:r>
            <a:r>
              <a:rPr sz="1400" spc="-10" dirty="0">
                <a:solidFill>
                  <a:srgbClr val="313131"/>
                </a:solidFill>
                <a:latin typeface="Verdana"/>
                <a:cs typeface="Verdana"/>
              </a:rPr>
              <a:t> </a:t>
            </a:r>
            <a:r>
              <a:rPr sz="1400" spc="-5" dirty="0">
                <a:solidFill>
                  <a:srgbClr val="313131"/>
                </a:solidFill>
                <a:latin typeface="Verdana"/>
                <a:cs typeface="Verdana"/>
              </a:rPr>
              <a:t>models’</a:t>
            </a:r>
            <a:r>
              <a:rPr sz="1400" spc="-15" dirty="0">
                <a:solidFill>
                  <a:srgbClr val="313131"/>
                </a:solidFill>
                <a:latin typeface="Verdana"/>
                <a:cs typeface="Verdana"/>
              </a:rPr>
              <a:t> </a:t>
            </a:r>
            <a:r>
              <a:rPr sz="1400" spc="-5" dirty="0">
                <a:solidFill>
                  <a:srgbClr val="313131"/>
                </a:solidFill>
                <a:latin typeface="Verdana"/>
                <a:cs typeface="Verdana"/>
              </a:rPr>
              <a:t>losses</a:t>
            </a:r>
            <a:endParaRPr sz="1400">
              <a:solidFill>
                <a:prstClr val="black"/>
              </a:solidFill>
              <a:latin typeface="Verdana"/>
              <a:cs typeface="Verdana"/>
            </a:endParaRPr>
          </a:p>
          <a:p>
            <a:pPr>
              <a:spcBef>
                <a:spcPts val="25"/>
              </a:spcBef>
              <a:buClr>
                <a:srgbClr val="B10639"/>
              </a:buClr>
              <a:buFont typeface="Yu Gothic UI"/>
              <a:buChar char="▪"/>
            </a:pPr>
            <a:endParaRPr sz="1600">
              <a:solidFill>
                <a:prstClr val="black"/>
              </a:solidFill>
              <a:latin typeface="Verdana"/>
              <a:cs typeface="Verdana"/>
            </a:endParaRPr>
          </a:p>
          <a:p>
            <a:pPr marL="616585" lvl="1" indent="-293370">
              <a:buClr>
                <a:srgbClr val="B10639"/>
              </a:buClr>
              <a:buSzPct val="133333"/>
              <a:buFont typeface="Arial MT"/>
              <a:buChar char="■"/>
              <a:tabLst>
                <a:tab pos="616585" algn="l"/>
                <a:tab pos="617220" algn="l"/>
              </a:tabLst>
            </a:pPr>
            <a:r>
              <a:rPr sz="1050" spc="-5" dirty="0">
                <a:solidFill>
                  <a:srgbClr val="333333"/>
                </a:solidFill>
                <a:latin typeface="Consolas"/>
                <a:cs typeface="Consolas"/>
              </a:rPr>
              <a:t>def</a:t>
            </a:r>
            <a:r>
              <a:rPr sz="1050" spc="-25" dirty="0">
                <a:solidFill>
                  <a:srgbClr val="333333"/>
                </a:solidFill>
                <a:latin typeface="Consolas"/>
                <a:cs typeface="Consolas"/>
              </a:rPr>
              <a:t> </a:t>
            </a:r>
            <a:r>
              <a:rPr sz="1050" spc="-5" dirty="0">
                <a:solidFill>
                  <a:srgbClr val="333333"/>
                </a:solidFill>
                <a:latin typeface="Consolas"/>
                <a:cs typeface="Consolas"/>
              </a:rPr>
              <a:t>train(self,</a:t>
            </a:r>
            <a:r>
              <a:rPr sz="1050" spc="-25" dirty="0">
                <a:solidFill>
                  <a:srgbClr val="333333"/>
                </a:solidFill>
                <a:latin typeface="Consolas"/>
                <a:cs typeface="Consolas"/>
              </a:rPr>
              <a:t> </a:t>
            </a:r>
            <a:r>
              <a:rPr sz="1050" spc="-5" dirty="0">
                <a:solidFill>
                  <a:srgbClr val="333333"/>
                </a:solidFill>
                <a:latin typeface="Consolas"/>
                <a:cs typeface="Consolas"/>
              </a:rPr>
              <a:t>epochs,</a:t>
            </a:r>
            <a:r>
              <a:rPr sz="1050" spc="-20" dirty="0">
                <a:solidFill>
                  <a:srgbClr val="333333"/>
                </a:solidFill>
                <a:latin typeface="Consolas"/>
                <a:cs typeface="Consolas"/>
              </a:rPr>
              <a:t> </a:t>
            </a:r>
            <a:r>
              <a:rPr sz="1050" spc="-5" dirty="0">
                <a:solidFill>
                  <a:srgbClr val="333333"/>
                </a:solidFill>
                <a:latin typeface="Consolas"/>
                <a:cs typeface="Consolas"/>
              </a:rPr>
              <a:t>batch_size=128,</a:t>
            </a:r>
            <a:r>
              <a:rPr sz="1050" spc="-25" dirty="0">
                <a:solidFill>
                  <a:srgbClr val="333333"/>
                </a:solidFill>
                <a:latin typeface="Consolas"/>
                <a:cs typeface="Consolas"/>
              </a:rPr>
              <a:t> </a:t>
            </a:r>
            <a:r>
              <a:rPr sz="1050" spc="-5" dirty="0">
                <a:solidFill>
                  <a:srgbClr val="333333"/>
                </a:solidFill>
                <a:latin typeface="Consolas"/>
                <a:cs typeface="Consolas"/>
              </a:rPr>
              <a:t>sample_interval=50):</a:t>
            </a:r>
            <a:endParaRPr sz="1050">
              <a:solidFill>
                <a:prstClr val="black"/>
              </a:solidFill>
              <a:latin typeface="Consolas"/>
              <a:cs typeface="Consolas"/>
            </a:endParaRPr>
          </a:p>
        </p:txBody>
      </p:sp>
      <p:pic>
        <p:nvPicPr>
          <p:cNvPr id="5" name="object 5"/>
          <p:cNvPicPr/>
          <p:nvPr/>
        </p:nvPicPr>
        <p:blipFill>
          <a:blip r:embed="rId2" cstate="print"/>
          <a:stretch>
            <a:fillRect/>
          </a:stretch>
        </p:blipFill>
        <p:spPr>
          <a:xfrm>
            <a:off x="1" y="2892514"/>
            <a:ext cx="9143999" cy="1561170"/>
          </a:xfrm>
          <a:prstGeom prst="rect">
            <a:avLst/>
          </a:prstGeom>
        </p:spPr>
      </p:pic>
      <p:pic>
        <p:nvPicPr>
          <p:cNvPr id="6" name="object 6"/>
          <p:cNvPicPr/>
          <p:nvPr/>
        </p:nvPicPr>
        <p:blipFill>
          <a:blip r:embed="rId3" cstate="print"/>
          <a:stretch>
            <a:fillRect/>
          </a:stretch>
        </p:blipFill>
        <p:spPr>
          <a:xfrm>
            <a:off x="0" y="4805045"/>
            <a:ext cx="9130048" cy="588308"/>
          </a:xfrm>
          <a:prstGeom prst="rect">
            <a:avLst/>
          </a:prstGeom>
        </p:spPr>
      </p:pic>
      <p:sp>
        <p:nvSpPr>
          <p:cNvPr id="9" name="Title 1">
            <a:extLst>
              <a:ext uri="{FF2B5EF4-FFF2-40B4-BE49-F238E27FC236}">
                <a16:creationId xmlns:a16="http://schemas.microsoft.com/office/drawing/2014/main" id="{9C55C816-6D08-CA63-1837-925C4B8E0208}"/>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635" rIns="0" bIns="0" rtlCol="0">
            <a:spAutoFit/>
          </a:bodyPr>
          <a:lstStyle/>
          <a:p>
            <a:pPr>
              <a:spcBef>
                <a:spcPts val="5"/>
              </a:spcBef>
            </a:pPr>
            <a:endParaRPr spc="-5" dirty="0"/>
          </a:p>
        </p:txBody>
      </p:sp>
      <p:sp>
        <p:nvSpPr>
          <p:cNvPr id="2" name="object 2"/>
          <p:cNvSpPr txBox="1">
            <a:spLocks noGrp="1"/>
          </p:cNvSpPr>
          <p:nvPr>
            <p:ph type="title" idx="4294967295"/>
          </p:nvPr>
        </p:nvSpPr>
        <p:spPr>
          <a:xfrm>
            <a:off x="1" y="1479550"/>
            <a:ext cx="2244725" cy="330200"/>
          </a:xfrm>
          <a:prstGeom prst="rect">
            <a:avLst/>
          </a:prstGeom>
        </p:spPr>
        <p:txBody>
          <a:bodyPr vert="horz" wrap="square" lIns="0" tIns="12700" rIns="0" bIns="0" rtlCol="0">
            <a:spAutoFit/>
          </a:bodyPr>
          <a:lstStyle/>
          <a:p>
            <a:pPr marL="12700">
              <a:spcBef>
                <a:spcPts val="100"/>
              </a:spcBef>
            </a:pPr>
            <a:r>
              <a:rPr spc="-5" dirty="0"/>
              <a:t>Practical</a:t>
            </a:r>
            <a:r>
              <a:rPr spc="-85" dirty="0"/>
              <a:t> </a:t>
            </a:r>
            <a:r>
              <a:rPr spc="-5" dirty="0"/>
              <a:t>scenario</a:t>
            </a:r>
          </a:p>
        </p:txBody>
      </p:sp>
      <p:sp>
        <p:nvSpPr>
          <p:cNvPr id="3" name="object 3"/>
          <p:cNvSpPr/>
          <p:nvPr/>
        </p:nvSpPr>
        <p:spPr>
          <a:xfrm>
            <a:off x="159282" y="5746351"/>
            <a:ext cx="2814320" cy="168910"/>
          </a:xfrm>
          <a:custGeom>
            <a:avLst/>
            <a:gdLst/>
            <a:ahLst/>
            <a:cxnLst/>
            <a:rect l="l" t="t" r="r" b="b"/>
            <a:pathLst>
              <a:path w="2814320" h="168910">
                <a:moveTo>
                  <a:pt x="2813999" y="168299"/>
                </a:moveTo>
                <a:lnTo>
                  <a:pt x="0" y="168299"/>
                </a:lnTo>
                <a:lnTo>
                  <a:pt x="0" y="0"/>
                </a:lnTo>
                <a:lnTo>
                  <a:pt x="2813999" y="0"/>
                </a:lnTo>
                <a:lnTo>
                  <a:pt x="2813999" y="168299"/>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457794" y="2163000"/>
            <a:ext cx="4709160" cy="657860"/>
          </a:xfrm>
          <a:prstGeom prst="rect">
            <a:avLst/>
          </a:prstGeom>
        </p:spPr>
        <p:txBody>
          <a:bodyPr vert="horz" wrap="square" lIns="0" tIns="12700" rIns="0" bIns="0" rtlCol="0">
            <a:spAutoFit/>
          </a:bodyPr>
          <a:lstStyle/>
          <a:p>
            <a:pPr marL="345440" indent="-333375">
              <a:spcBef>
                <a:spcPts val="100"/>
              </a:spcBef>
              <a:buClr>
                <a:srgbClr val="B10639"/>
              </a:buClr>
              <a:buFont typeface="Yu Gothic UI"/>
              <a:buChar char="▪"/>
              <a:tabLst>
                <a:tab pos="344805" algn="l"/>
                <a:tab pos="346075" algn="l"/>
              </a:tabLst>
            </a:pPr>
            <a:r>
              <a:rPr sz="1400" spc="-5" dirty="0">
                <a:solidFill>
                  <a:srgbClr val="313131"/>
                </a:solidFill>
                <a:latin typeface="Verdana"/>
                <a:cs typeface="Verdana"/>
              </a:rPr>
              <a:t>Task</a:t>
            </a:r>
            <a:r>
              <a:rPr sz="1400" spc="-15" dirty="0">
                <a:solidFill>
                  <a:srgbClr val="313131"/>
                </a:solidFill>
                <a:latin typeface="Verdana"/>
                <a:cs typeface="Verdana"/>
              </a:rPr>
              <a:t> </a:t>
            </a:r>
            <a:r>
              <a:rPr sz="1400" dirty="0">
                <a:solidFill>
                  <a:srgbClr val="313131"/>
                </a:solidFill>
                <a:latin typeface="Verdana"/>
                <a:cs typeface="Verdana"/>
              </a:rPr>
              <a:t>4</a:t>
            </a:r>
            <a:r>
              <a:rPr sz="1400" spc="-15" dirty="0">
                <a:solidFill>
                  <a:srgbClr val="313131"/>
                </a:solidFill>
                <a:latin typeface="Verdana"/>
                <a:cs typeface="Verdana"/>
              </a:rPr>
              <a:t> </a:t>
            </a:r>
            <a:r>
              <a:rPr sz="1400" dirty="0">
                <a:solidFill>
                  <a:srgbClr val="313131"/>
                </a:solidFill>
                <a:latin typeface="Verdana"/>
                <a:cs typeface="Verdana"/>
              </a:rPr>
              <a:t>-</a:t>
            </a:r>
            <a:r>
              <a:rPr sz="1400" spc="-10" dirty="0">
                <a:solidFill>
                  <a:srgbClr val="313131"/>
                </a:solidFill>
                <a:latin typeface="Verdana"/>
                <a:cs typeface="Verdana"/>
              </a:rPr>
              <a:t> </a:t>
            </a:r>
            <a:r>
              <a:rPr sz="1400" spc="-5" dirty="0">
                <a:solidFill>
                  <a:srgbClr val="313131"/>
                </a:solidFill>
                <a:latin typeface="Verdana"/>
                <a:cs typeface="Verdana"/>
              </a:rPr>
              <a:t>Generate</a:t>
            </a:r>
            <a:r>
              <a:rPr sz="1400" spc="-15" dirty="0">
                <a:solidFill>
                  <a:srgbClr val="313131"/>
                </a:solidFill>
                <a:latin typeface="Verdana"/>
                <a:cs typeface="Verdana"/>
              </a:rPr>
              <a:t> </a:t>
            </a:r>
            <a:r>
              <a:rPr sz="1400" spc="-5" dirty="0">
                <a:solidFill>
                  <a:srgbClr val="313131"/>
                </a:solidFill>
                <a:latin typeface="Verdana"/>
                <a:cs typeface="Verdana"/>
              </a:rPr>
              <a:t>specific</a:t>
            </a:r>
            <a:r>
              <a:rPr sz="1400" spc="-15" dirty="0">
                <a:solidFill>
                  <a:srgbClr val="313131"/>
                </a:solidFill>
                <a:latin typeface="Verdana"/>
                <a:cs typeface="Verdana"/>
              </a:rPr>
              <a:t> </a:t>
            </a:r>
            <a:r>
              <a:rPr sz="1400" spc="-5" dirty="0">
                <a:solidFill>
                  <a:srgbClr val="313131"/>
                </a:solidFill>
                <a:latin typeface="Verdana"/>
                <a:cs typeface="Verdana"/>
              </a:rPr>
              <a:t>numbers</a:t>
            </a:r>
            <a:r>
              <a:rPr sz="1400" spc="-10" dirty="0">
                <a:solidFill>
                  <a:srgbClr val="313131"/>
                </a:solidFill>
                <a:latin typeface="Verdana"/>
                <a:cs typeface="Verdana"/>
              </a:rPr>
              <a:t> </a:t>
            </a:r>
            <a:r>
              <a:rPr sz="1400" spc="-5" dirty="0">
                <a:solidFill>
                  <a:srgbClr val="313131"/>
                </a:solidFill>
                <a:latin typeface="Verdana"/>
                <a:cs typeface="Verdana"/>
              </a:rPr>
              <a:t>for</a:t>
            </a:r>
            <a:r>
              <a:rPr sz="1400" spc="-15" dirty="0">
                <a:solidFill>
                  <a:srgbClr val="313131"/>
                </a:solidFill>
                <a:latin typeface="Verdana"/>
                <a:cs typeface="Verdana"/>
              </a:rPr>
              <a:t> </a:t>
            </a:r>
            <a:r>
              <a:rPr sz="1400" spc="-5" dirty="0">
                <a:solidFill>
                  <a:srgbClr val="313131"/>
                </a:solidFill>
                <a:latin typeface="Verdana"/>
                <a:cs typeface="Verdana"/>
              </a:rPr>
              <a:t>each</a:t>
            </a:r>
            <a:r>
              <a:rPr sz="1400" spc="-15" dirty="0">
                <a:solidFill>
                  <a:srgbClr val="313131"/>
                </a:solidFill>
                <a:latin typeface="Verdana"/>
                <a:cs typeface="Verdana"/>
              </a:rPr>
              <a:t> </a:t>
            </a:r>
            <a:r>
              <a:rPr sz="1400" spc="-5" dirty="0">
                <a:solidFill>
                  <a:srgbClr val="313131"/>
                </a:solidFill>
                <a:latin typeface="Verdana"/>
                <a:cs typeface="Verdana"/>
              </a:rPr>
              <a:t>row</a:t>
            </a:r>
            <a:endParaRPr sz="1400">
              <a:solidFill>
                <a:prstClr val="black"/>
              </a:solidFill>
              <a:latin typeface="Verdana"/>
              <a:cs typeface="Verdana"/>
            </a:endParaRPr>
          </a:p>
          <a:p>
            <a:pPr>
              <a:spcBef>
                <a:spcPts val="25"/>
              </a:spcBef>
              <a:buClr>
                <a:srgbClr val="B10639"/>
              </a:buClr>
              <a:buFont typeface="Yu Gothic UI"/>
              <a:buChar char="▪"/>
            </a:pPr>
            <a:endParaRPr sz="1600">
              <a:solidFill>
                <a:prstClr val="black"/>
              </a:solidFill>
              <a:latin typeface="Verdana"/>
              <a:cs typeface="Verdana"/>
            </a:endParaRPr>
          </a:p>
          <a:p>
            <a:pPr marL="616585" lvl="1" indent="-293370">
              <a:buClr>
                <a:srgbClr val="B10639"/>
              </a:buClr>
              <a:buSzPct val="133333"/>
              <a:buFont typeface="Arial MT"/>
              <a:buChar char="■"/>
              <a:tabLst>
                <a:tab pos="616585" algn="l"/>
                <a:tab pos="617220" algn="l"/>
              </a:tabLst>
            </a:pPr>
            <a:r>
              <a:rPr sz="1050" spc="-5" dirty="0">
                <a:solidFill>
                  <a:srgbClr val="333333"/>
                </a:solidFill>
                <a:latin typeface="Consolas"/>
                <a:cs typeface="Consolas"/>
              </a:rPr>
              <a:t>def</a:t>
            </a:r>
            <a:r>
              <a:rPr sz="1050" spc="-40" dirty="0">
                <a:solidFill>
                  <a:srgbClr val="333333"/>
                </a:solidFill>
                <a:latin typeface="Consolas"/>
                <a:cs typeface="Consolas"/>
              </a:rPr>
              <a:t> </a:t>
            </a:r>
            <a:r>
              <a:rPr sz="1050" spc="-5" dirty="0">
                <a:solidFill>
                  <a:srgbClr val="333333"/>
                </a:solidFill>
                <a:latin typeface="Consolas"/>
                <a:cs typeface="Consolas"/>
              </a:rPr>
              <a:t>sample_images(self,</a:t>
            </a:r>
            <a:r>
              <a:rPr sz="1050" spc="-40" dirty="0">
                <a:solidFill>
                  <a:srgbClr val="333333"/>
                </a:solidFill>
                <a:latin typeface="Consolas"/>
                <a:cs typeface="Consolas"/>
              </a:rPr>
              <a:t> </a:t>
            </a:r>
            <a:r>
              <a:rPr sz="1050" spc="-5" dirty="0">
                <a:solidFill>
                  <a:srgbClr val="333333"/>
                </a:solidFill>
                <a:latin typeface="Consolas"/>
                <a:cs typeface="Consolas"/>
              </a:rPr>
              <a:t>epoch):</a:t>
            </a:r>
            <a:endParaRPr sz="1050">
              <a:solidFill>
                <a:prstClr val="black"/>
              </a:solidFill>
              <a:latin typeface="Consolas"/>
              <a:cs typeface="Consolas"/>
            </a:endParaRPr>
          </a:p>
        </p:txBody>
      </p:sp>
      <p:pic>
        <p:nvPicPr>
          <p:cNvPr id="5" name="object 5"/>
          <p:cNvPicPr/>
          <p:nvPr/>
        </p:nvPicPr>
        <p:blipFill>
          <a:blip r:embed="rId2" cstate="print"/>
          <a:stretch>
            <a:fillRect/>
          </a:stretch>
        </p:blipFill>
        <p:spPr>
          <a:xfrm>
            <a:off x="12189" y="2922182"/>
            <a:ext cx="9131811" cy="553334"/>
          </a:xfrm>
          <a:prstGeom prst="rect">
            <a:avLst/>
          </a:prstGeom>
        </p:spPr>
      </p:pic>
      <p:pic>
        <p:nvPicPr>
          <p:cNvPr id="8" name="Picture 2" descr="E:\NIET\Project\xLogo11.png.pagespeed.ic.pydHLuCQEZ.png">
            <a:extLst>
              <a:ext uri="{FF2B5EF4-FFF2-40B4-BE49-F238E27FC236}">
                <a16:creationId xmlns:a16="http://schemas.microsoft.com/office/drawing/2014/main" id="{3323D549-C699-3861-7D68-BE977A5E09A2}"/>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A6FEB5F6-E03D-D390-6ACA-7F794E7E00A9}"/>
              </a:ext>
            </a:extLst>
          </p:cNvPr>
          <p:cNvSpPr txBox="1">
            <a:spLocks/>
          </p:cNvSpPr>
          <p:nvPr/>
        </p:nvSpPr>
        <p:spPr>
          <a:xfrm>
            <a:off x="1371600" y="21366"/>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52CD1B4-CBE6-4C86-91E5-F19A2479A621}"/>
              </a:ext>
            </a:extLst>
          </p:cNvPr>
          <p:cNvGraphicFramePr>
            <a:graphicFrameLocks noGrp="1"/>
          </p:cNvGraphicFramePr>
          <p:nvPr>
            <p:ph idx="1"/>
            <p:extLst>
              <p:ext uri="{D42A27DB-BD31-4B8C-83A1-F6EECF244321}">
                <p14:modId xmlns:p14="http://schemas.microsoft.com/office/powerpoint/2010/main" val="1160078154"/>
              </p:ext>
            </p:extLst>
          </p:nvPr>
        </p:nvGraphicFramePr>
        <p:xfrm>
          <a:off x="457200" y="1287869"/>
          <a:ext cx="7924800" cy="4905646"/>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1779417915"/>
                    </a:ext>
                  </a:extLst>
                </a:gridCol>
                <a:gridCol w="5334000">
                  <a:extLst>
                    <a:ext uri="{9D8B030D-6E8A-4147-A177-3AD203B41FA5}">
                      <a16:colId xmlns:a16="http://schemas.microsoft.com/office/drawing/2014/main" val="4036850883"/>
                    </a:ext>
                  </a:extLst>
                </a:gridCol>
                <a:gridCol w="1905000">
                  <a:extLst>
                    <a:ext uri="{9D8B030D-6E8A-4147-A177-3AD203B41FA5}">
                      <a16:colId xmlns:a16="http://schemas.microsoft.com/office/drawing/2014/main" val="3465314929"/>
                    </a:ext>
                  </a:extLst>
                </a:gridCol>
              </a:tblGrid>
              <a:tr h="293146">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Description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Bloom’s Taxonomy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629727"/>
                  </a:ext>
                </a:extLst>
              </a:tr>
              <a:tr h="859514">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IN" sz="1800" kern="0">
                          <a:effectLst/>
                          <a:latin typeface="Times New Roman" panose="02020603050405020304" pitchFamily="18" charset="0"/>
                          <a:ea typeface="Calibri" panose="020F0502020204030204" pitchFamily="34" charset="0"/>
                          <a:cs typeface="Times New Roman" panose="02020603050405020304" pitchFamily="18" charset="0"/>
                        </a:rPr>
                        <a:t>Analyse</a:t>
                      </a: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knowledge of deep architectures used for solving various Vision and Pattern Association tasks.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112578"/>
                  </a:ext>
                </a:extLst>
              </a:tr>
              <a:tr h="861927">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0">
                          <a:effectLst/>
                          <a:latin typeface="Times New Roman" panose="02020603050405020304" pitchFamily="18" charset="0"/>
                          <a:ea typeface="Calibri" panose="020F0502020204030204" pitchFamily="34" charset="0"/>
                          <a:cs typeface="Times New Roman" panose="02020603050405020304" pitchFamily="18" charset="0"/>
                        </a:rPr>
                        <a:t>Develop</a:t>
                      </a: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appropriate learning rules for each of the architectures of perceptron and learn about different factors of back propagation.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K2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814104"/>
                  </a:ext>
                </a:extLst>
              </a:tr>
              <a:tr h="859514">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pPr>
                      <a:r>
                        <a:rPr lang="en-GB" sz="1800" kern="100">
                          <a:effectLst/>
                          <a:latin typeface="Times New Roman" panose="02020603050405020304" pitchFamily="18" charset="0"/>
                          <a:cs typeface="Times New Roman" panose="02020603050405020304" pitchFamily="18" charset="0"/>
                        </a:rPr>
                        <a:t>Deploy training algorithm for pattern association with the help of memory network.</a:t>
                      </a:r>
                      <a:endParaRPr lang="en-IN" sz="1800" kern="100">
                        <a:effectLst/>
                        <a:latin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095310"/>
                  </a:ext>
                </a:extLst>
              </a:tr>
              <a:tr h="641435">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Design and deploy the models of deep learning with the help of use cases.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K5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387003"/>
                  </a:ext>
                </a:extLst>
              </a:tr>
              <a:tr h="1077593">
                <a:tc>
                  <a:txBody>
                    <a:bodyPr/>
                    <a:lstStyle/>
                    <a:p>
                      <a:pPr algn="just">
                        <a:lnSpc>
                          <a:spcPct val="115000"/>
                        </a:lnSpc>
                        <a:spcAft>
                          <a:spcPts val="0"/>
                        </a:spcAft>
                      </a:pPr>
                      <a:r>
                        <a:rPr lang="en-US" sz="1800">
                          <a:effectLst/>
                          <a:latin typeface="Times New Roman" panose="02020603050405020304" pitchFamily="18" charset="0"/>
                          <a:cs typeface="Times New Roman" panose="02020603050405020304" pitchFamily="18" charset="0"/>
                        </a:rPr>
                        <a:t>CO5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Understand, Analyse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different theories of deep learning using neural networks.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6000"/>
                        </a:lnSpc>
                        <a:spcAft>
                          <a:spcPts val="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K3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547450"/>
                  </a:ext>
                </a:extLst>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514600" y="6356350"/>
            <a:ext cx="5029200" cy="365125"/>
          </a:xfrm>
        </p:spPr>
        <p:txBody>
          <a:bodyPr/>
          <a:lstStyle/>
          <a:p>
            <a:r>
              <a:rPr lang="it-IT"/>
              <a:t>Dr Preeti Gera            COMPUTER VISION  UNIT- IV</a:t>
            </a:r>
            <a:endParaRPr lang="en-US" dirty="0"/>
          </a:p>
        </p:txBody>
      </p:sp>
      <p:sp>
        <p:nvSpPr>
          <p:cNvPr id="6" name="Slide Number Placeholder 5"/>
          <p:cNvSpPr>
            <a:spLocks noGrp="1"/>
          </p:cNvSpPr>
          <p:nvPr>
            <p:ph type="sldNum" sz="quarter" idx="12"/>
          </p:nvPr>
        </p:nvSpPr>
        <p:spPr>
          <a:xfrm>
            <a:off x="6477000" y="6384399"/>
            <a:ext cx="2133600" cy="365125"/>
          </a:xfrm>
        </p:spPr>
        <p:txBody>
          <a:bodyPr/>
          <a:lstStyle/>
          <a:p>
            <a:fld id="{B6F15528-21DE-4FAA-801E-634DDDAF4B2B}" type="slidenum">
              <a:rPr lang="en-US" smtClean="0"/>
              <a:pPr/>
              <a:t>9</a:t>
            </a:fld>
            <a:endParaRPr lang="en-US"/>
          </a:p>
        </p:txBody>
      </p:sp>
      <p:sp>
        <p:nvSpPr>
          <p:cNvPr id="7" name="Title 1"/>
          <p:cNvSpPr txBox="1">
            <a:spLocks/>
          </p:cNvSpPr>
          <p:nvPr/>
        </p:nvSpPr>
        <p:spPr>
          <a:xfrm>
            <a:off x="1348154"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24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Outcome</a:t>
            </a:r>
            <a:endParaRPr kumimoji="0" lang="en-US" sz="24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3446" y="0"/>
            <a:ext cx="1522828" cy="817163"/>
          </a:xfrm>
          <a:prstGeom prst="rect">
            <a:avLst/>
          </a:prstGeom>
          <a:noFill/>
        </p:spPr>
      </p:pic>
      <p:sp>
        <p:nvSpPr>
          <p:cNvPr id="10" name="Rectangle 9">
            <a:extLst>
              <a:ext uri="{FF2B5EF4-FFF2-40B4-BE49-F238E27FC236}">
                <a16:creationId xmlns:a16="http://schemas.microsoft.com/office/drawing/2014/main" id="{541E00FF-D043-46A6-B039-CD5B92081618}"/>
              </a:ext>
            </a:extLst>
          </p:cNvPr>
          <p:cNvSpPr/>
          <p:nvPr/>
        </p:nvSpPr>
        <p:spPr>
          <a:xfrm>
            <a:off x="784860" y="928405"/>
            <a:ext cx="8359140" cy="410882"/>
          </a:xfrm>
          <a:prstGeom prst="rect">
            <a:avLst/>
          </a:prstGeom>
        </p:spPr>
        <p:txBody>
          <a:bodyPr wrap="square">
            <a:spAutoFit/>
          </a:bodyPr>
          <a:lstStyle/>
          <a:p>
            <a:pPr>
              <a:lnSpc>
                <a:spcPct val="115000"/>
              </a:lnSpc>
              <a:spcAft>
                <a:spcPts val="1000"/>
              </a:spcAft>
            </a:pPr>
            <a:r>
              <a:rPr lang="en-GB" b="1" dirty="0"/>
              <a:t>Course outcome: After completion of this course students will be able to</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0250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1FB206-7684-5C71-A00A-C8D39AB81AB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36A9DFF-5C58-777A-4C91-5419CFA42868}"/>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BFDF1F54-2CD8-566A-1046-0E40703F0984}"/>
              </a:ext>
            </a:extLst>
          </p:cNvPr>
          <p:cNvSpPr>
            <a:spLocks noGrp="1"/>
          </p:cNvSpPr>
          <p:nvPr>
            <p:ph type="sldNum" sz="quarter" idx="12"/>
          </p:nvPr>
        </p:nvSpPr>
        <p:spPr/>
        <p:txBody>
          <a:bodyPr/>
          <a:lstStyle/>
          <a:p>
            <a:fld id="{B6F15528-21DE-4FAA-801E-634DDDAF4B2B}" type="slidenum">
              <a:rPr lang="en-US" smtClean="0"/>
              <a:pPr/>
              <a:t>90</a:t>
            </a:fld>
            <a:endParaRPr lang="en-US"/>
          </a:p>
        </p:txBody>
      </p:sp>
      <p:sp>
        <p:nvSpPr>
          <p:cNvPr id="6" name="TextBox 5">
            <a:extLst>
              <a:ext uri="{FF2B5EF4-FFF2-40B4-BE49-F238E27FC236}">
                <a16:creationId xmlns:a16="http://schemas.microsoft.com/office/drawing/2014/main" id="{C39BC4F7-0C61-75FD-3610-B430AADBECD0}"/>
              </a:ext>
            </a:extLst>
          </p:cNvPr>
          <p:cNvSpPr txBox="1"/>
          <p:nvPr/>
        </p:nvSpPr>
        <p:spPr>
          <a:xfrm>
            <a:off x="533400" y="304800"/>
            <a:ext cx="4572000" cy="369332"/>
          </a:xfrm>
          <a:prstGeom prst="rect">
            <a:avLst/>
          </a:prstGeom>
          <a:noFill/>
        </p:spPr>
        <p:txBody>
          <a:bodyPr wrap="square">
            <a:spAutoFit/>
          </a:bodyPr>
          <a:lstStyle/>
          <a:p>
            <a:pPr algn="l"/>
            <a:r>
              <a:rPr lang="en-IN" b="0" i="0" dirty="0" err="1">
                <a:solidFill>
                  <a:srgbClr val="111111"/>
                </a:solidFill>
                <a:effectLst/>
                <a:latin typeface="-apple-system"/>
              </a:rPr>
              <a:t>ZFNet</a:t>
            </a:r>
            <a:endParaRPr lang="en-IN" b="0" i="0" dirty="0">
              <a:solidFill>
                <a:srgbClr val="111111"/>
              </a:solidFill>
              <a:effectLst/>
              <a:latin typeface="-apple-system"/>
            </a:endParaRPr>
          </a:p>
        </p:txBody>
      </p:sp>
      <p:sp>
        <p:nvSpPr>
          <p:cNvPr id="8" name="TextBox 7">
            <a:extLst>
              <a:ext uri="{FF2B5EF4-FFF2-40B4-BE49-F238E27FC236}">
                <a16:creationId xmlns:a16="http://schemas.microsoft.com/office/drawing/2014/main" id="{12A928D1-1B80-9610-6B39-71EF35886B69}"/>
              </a:ext>
            </a:extLst>
          </p:cNvPr>
          <p:cNvSpPr txBox="1"/>
          <p:nvPr/>
        </p:nvSpPr>
        <p:spPr>
          <a:xfrm>
            <a:off x="152400" y="697459"/>
            <a:ext cx="8534400" cy="6186309"/>
          </a:xfrm>
          <a:prstGeom prst="rect">
            <a:avLst/>
          </a:prstGeom>
          <a:noFill/>
        </p:spPr>
        <p:txBody>
          <a:bodyPr wrap="square">
            <a:spAutoFit/>
          </a:bodyPr>
          <a:lstStyle/>
          <a:p>
            <a:pPr algn="l"/>
            <a:r>
              <a:rPr lang="en-US" b="0" i="0" dirty="0">
                <a:solidFill>
                  <a:srgbClr val="111111"/>
                </a:solidFill>
                <a:effectLst/>
                <a:latin typeface="-apple-system"/>
              </a:rPr>
              <a:t>Main characteristics of </a:t>
            </a:r>
            <a:r>
              <a:rPr lang="en-US" b="0" i="0" dirty="0" err="1">
                <a:solidFill>
                  <a:srgbClr val="111111"/>
                </a:solidFill>
                <a:effectLst/>
                <a:latin typeface="-apple-system"/>
              </a:rPr>
              <a:t>ZFNet</a:t>
            </a:r>
            <a:endParaRPr lang="en-US" b="0" i="0" dirty="0">
              <a:solidFill>
                <a:srgbClr val="111111"/>
              </a:solidFill>
              <a:effectLst/>
              <a:latin typeface="-apple-system"/>
            </a:endParaRPr>
          </a:p>
          <a:p>
            <a:pPr algn="l"/>
            <a:endParaRPr lang="en-US" b="0" i="0" dirty="0">
              <a:solidFill>
                <a:srgbClr val="111111"/>
              </a:solidFill>
              <a:effectLst/>
              <a:latin typeface="-apple-system"/>
            </a:endParaRPr>
          </a:p>
          <a:p>
            <a:pPr algn="l"/>
            <a:r>
              <a:rPr lang="en-US" b="0" i="0" dirty="0">
                <a:solidFill>
                  <a:srgbClr val="111111"/>
                </a:solidFill>
                <a:effectLst/>
                <a:latin typeface="-apple-system"/>
              </a:rPr>
              <a:t>As </a:t>
            </a:r>
            <a:r>
              <a:rPr lang="en-US" b="0" i="0" dirty="0" err="1">
                <a:solidFill>
                  <a:srgbClr val="111111"/>
                </a:solidFill>
                <a:effectLst/>
                <a:latin typeface="-apple-system"/>
              </a:rPr>
              <a:t>ZFNet</a:t>
            </a:r>
            <a:r>
              <a:rPr lang="en-US" b="0" i="0" dirty="0">
                <a:solidFill>
                  <a:srgbClr val="111111"/>
                </a:solidFill>
                <a:effectLst/>
                <a:latin typeface="-apple-system"/>
              </a:rPr>
              <a:t> (</a:t>
            </a:r>
            <a:r>
              <a:rPr lang="en-US" b="0" i="0" dirty="0" err="1">
                <a:solidFill>
                  <a:srgbClr val="111111"/>
                </a:solidFill>
                <a:effectLst/>
                <a:latin typeface="-apple-system"/>
              </a:rPr>
              <a:t>Zeiler</a:t>
            </a:r>
            <a:r>
              <a:rPr lang="en-US" b="0" i="0" dirty="0">
                <a:solidFill>
                  <a:srgbClr val="111111"/>
                </a:solidFill>
                <a:effectLst/>
                <a:latin typeface="-apple-system"/>
              </a:rPr>
              <a:t> </a:t>
            </a:r>
            <a:r>
              <a:rPr lang="en-US" b="0" i="0" dirty="0" err="1">
                <a:solidFill>
                  <a:srgbClr val="111111"/>
                </a:solidFill>
                <a:effectLst/>
                <a:latin typeface="-apple-system"/>
              </a:rPr>
              <a:t>Furgus</a:t>
            </a:r>
            <a:r>
              <a:rPr lang="en-US" b="0" i="0" dirty="0">
                <a:solidFill>
                  <a:srgbClr val="111111"/>
                </a:solidFill>
                <a:effectLst/>
                <a:latin typeface="-apple-system"/>
              </a:rPr>
              <a:t> Net) seems to be an enhanced modification of </a:t>
            </a:r>
            <a:r>
              <a:rPr lang="en-US" b="0" i="0" dirty="0" err="1">
                <a:solidFill>
                  <a:srgbClr val="111111"/>
                </a:solidFill>
                <a:effectLst/>
                <a:latin typeface="-apple-system"/>
              </a:rPr>
              <a:t>AlexNet</a:t>
            </a:r>
            <a:r>
              <a:rPr lang="en-US" b="0" i="0" dirty="0">
                <a:solidFill>
                  <a:srgbClr val="111111"/>
                </a:solidFill>
                <a:effectLst/>
                <a:latin typeface="-apple-system"/>
              </a:rPr>
              <a:t> through investigation of internal operations and </a:t>
            </a:r>
            <a:r>
              <a:rPr lang="en-US" b="0" i="0" dirty="0" err="1">
                <a:solidFill>
                  <a:srgbClr val="111111"/>
                </a:solidFill>
                <a:effectLst/>
                <a:latin typeface="-apple-system"/>
              </a:rPr>
              <a:t>behaviours</a:t>
            </a:r>
            <a:r>
              <a:rPr lang="en-US" b="0" i="0" dirty="0">
                <a:solidFill>
                  <a:srgbClr val="111111"/>
                </a:solidFill>
                <a:effectLst/>
                <a:latin typeface="-apple-system"/>
              </a:rPr>
              <a:t> of the model, many characters were addressed in comparison with </a:t>
            </a:r>
            <a:r>
              <a:rPr lang="en-US" b="0" i="0" dirty="0" err="1">
                <a:solidFill>
                  <a:srgbClr val="111111"/>
                </a:solidFill>
                <a:effectLst/>
                <a:latin typeface="-apple-system"/>
              </a:rPr>
              <a:t>AlexNet</a:t>
            </a:r>
            <a:r>
              <a:rPr lang="en-US" b="0" i="0" dirty="0">
                <a:solidFill>
                  <a:srgbClr val="111111"/>
                </a:solidFill>
                <a:effectLst/>
                <a:latin typeface="-apple-system"/>
              </a:rPr>
              <a:t>.</a:t>
            </a:r>
          </a:p>
          <a:p>
            <a:pPr algn="l"/>
            <a:endParaRPr lang="en-US" b="0" i="0" dirty="0">
              <a:solidFill>
                <a:srgbClr val="111111"/>
              </a:solidFill>
              <a:effectLst/>
              <a:latin typeface="-apple-system"/>
            </a:endParaRPr>
          </a:p>
          <a:p>
            <a:pPr algn="l"/>
            <a:endParaRPr lang="en-US" b="0" i="0" dirty="0">
              <a:solidFill>
                <a:srgbClr val="111111"/>
              </a:solidFill>
              <a:effectLst/>
              <a:latin typeface="-apple-system"/>
            </a:endParaRPr>
          </a:p>
          <a:p>
            <a:pPr algn="l">
              <a:buFont typeface="Arial" panose="020B0604020202020204" pitchFamily="34" charset="0"/>
              <a:buChar char="•"/>
            </a:pPr>
            <a:r>
              <a:rPr lang="en-US" b="0" i="0" dirty="0" err="1">
                <a:solidFill>
                  <a:srgbClr val="111111"/>
                </a:solidFill>
                <a:effectLst/>
                <a:latin typeface="-apple-system"/>
              </a:rPr>
              <a:t>Visualisation</a:t>
            </a:r>
            <a:r>
              <a:rPr lang="en-US" b="0" i="0" dirty="0">
                <a:solidFill>
                  <a:srgbClr val="111111"/>
                </a:solidFill>
                <a:effectLst/>
                <a:latin typeface="-apple-system"/>
              </a:rPr>
              <a:t> techniques used as a diagnostic role</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Ablation study to identify performance contribution from different model layers (e.g. </a:t>
            </a:r>
            <a:r>
              <a:rPr lang="en-US" b="0" i="0" dirty="0" err="1">
                <a:solidFill>
                  <a:srgbClr val="111111"/>
                </a:solidFill>
                <a:effectLst/>
                <a:latin typeface="-apple-system"/>
              </a:rPr>
              <a:t>cnn</a:t>
            </a:r>
            <a:r>
              <a:rPr lang="en-US" b="0" i="0" dirty="0">
                <a:solidFill>
                  <a:srgbClr val="111111"/>
                </a:solidFill>
                <a:effectLst/>
                <a:latin typeface="-apple-system"/>
              </a:rPr>
              <a:t> vs fc layer - which contributes more)</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Sensitivity analysis through occluding portions of an image</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Improved hyperparameters as a result of further investigations above</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Reduced Top 5 error rate to 14.8% with 6 convnets compared to </a:t>
            </a:r>
            <a:r>
              <a:rPr lang="en-US" b="0" i="0" dirty="0" err="1">
                <a:solidFill>
                  <a:srgbClr val="111111"/>
                </a:solidFill>
                <a:effectLst/>
                <a:latin typeface="-apple-system"/>
              </a:rPr>
              <a:t>AlexNet</a:t>
            </a:r>
            <a:r>
              <a:rPr lang="en-US" b="0" i="0" dirty="0">
                <a:solidFill>
                  <a:srgbClr val="111111"/>
                </a:solidFill>
                <a:effectLst/>
                <a:latin typeface="-apple-system"/>
              </a:rPr>
              <a:t> (best result 15.3% with 7 convnets) on ILSVRC-2012</a:t>
            </a:r>
          </a:p>
          <a:p>
            <a:pPr algn="l">
              <a:buFont typeface="Arial" panose="020B0604020202020204" pitchFamily="34" charset="0"/>
              <a:buChar char="•"/>
            </a:pPr>
            <a:endParaRPr lang="en-US" dirty="0">
              <a:solidFill>
                <a:srgbClr val="111111"/>
              </a:solidFill>
              <a:latin typeface="-apple-system"/>
            </a:endParaRP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Transfer learning to datasets other than ImageNet displaying </a:t>
            </a:r>
            <a:r>
              <a:rPr lang="en-US" b="0" i="0" dirty="0" err="1">
                <a:solidFill>
                  <a:srgbClr val="111111"/>
                </a:solidFill>
                <a:effectLst/>
                <a:latin typeface="-apple-system"/>
              </a:rPr>
              <a:t>generalisation</a:t>
            </a:r>
            <a:r>
              <a:rPr lang="en-US" b="0" i="0" dirty="0">
                <a:solidFill>
                  <a:srgbClr val="111111"/>
                </a:solidFill>
                <a:effectLst/>
                <a:latin typeface="-apple-system"/>
              </a:rPr>
              <a:t> ability of the model</a:t>
            </a:r>
          </a:p>
        </p:txBody>
      </p:sp>
      <p:sp>
        <p:nvSpPr>
          <p:cNvPr id="7" name="Title 1">
            <a:extLst>
              <a:ext uri="{FF2B5EF4-FFF2-40B4-BE49-F238E27FC236}">
                <a16:creationId xmlns:a16="http://schemas.microsoft.com/office/drawing/2014/main" id="{B271C3D7-36E9-2E53-3B31-330CFC7DC6C3}"/>
              </a:ext>
            </a:extLst>
          </p:cNvPr>
          <p:cNvSpPr txBox="1">
            <a:spLocks/>
          </p:cNvSpPr>
          <p:nvPr/>
        </p:nvSpPr>
        <p:spPr>
          <a:xfrm>
            <a:off x="1402080" y="0"/>
            <a:ext cx="7772400" cy="685799"/>
          </a:xfrm>
          <a:prstGeom prst="rect">
            <a:avLst/>
          </a:prstGeom>
          <a:solidFill>
            <a:srgbClr val="00B0F0">
              <a:lumMod val="40000"/>
              <a:lumOff val="60000"/>
            </a:srgbClr>
          </a:solidFill>
          <a:ln w="6350" cap="flat" cmpd="sng" algn="ctr">
            <a:solidFill>
              <a:srgbClr val="4472C4"/>
            </a:solidFill>
            <a:prstDash val="solid"/>
            <a:miter lim="800000"/>
          </a:ln>
          <a:effectLst/>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ea typeface="+mn-ea"/>
                <a:cs typeface="+mn-cs"/>
              </a:rPr>
              <a:t>Practical scenario</a:t>
            </a:r>
          </a:p>
        </p:txBody>
      </p:sp>
    </p:spTree>
    <p:extLst>
      <p:ext uri="{BB962C8B-B14F-4D97-AF65-F5344CB8AC3E}">
        <p14:creationId xmlns:p14="http://schemas.microsoft.com/office/powerpoint/2010/main" val="1896904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Observation of Moving Objects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338" name="Picture 2" descr="Summing of 8 consecutive fr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817163"/>
            <a:ext cx="5086350" cy="268315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pplying contour to the detected moving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5" y="3500320"/>
            <a:ext cx="5138225" cy="28999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48190" y="1219200"/>
            <a:ext cx="3995810" cy="4524315"/>
          </a:xfrm>
          <a:prstGeom prst="rect">
            <a:avLst/>
          </a:prstGeom>
        </p:spPr>
        <p:txBody>
          <a:bodyPr wrap="square">
            <a:spAutoFit/>
          </a:bodyPr>
          <a:lstStyle/>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Moving Object Detection and Segmentation</a:t>
            </a:r>
          </a:p>
          <a:p>
            <a:pPr algn="just">
              <a:lnSpc>
                <a:spcPct val="150000"/>
              </a:lnSpc>
            </a:pPr>
            <a:endParaRPr lang="en-US" sz="1600" b="1" i="0" dirty="0">
              <a:solidFill>
                <a:srgbClr val="003300"/>
              </a:solidFill>
              <a:effectLst/>
              <a:latin typeface="Times New Roman" panose="02020603050405020304" pitchFamily="18" charset="0"/>
              <a:cs typeface="Times New Roman" panose="02020603050405020304" pitchFamily="18" charset="0"/>
            </a:endParaRP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1: Read 8 Consecutive Frames from the Video</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2: Convert the Frames into Grayscale</a:t>
            </a:r>
          </a:p>
          <a:p>
            <a:pPr algn="just">
              <a:lnSpc>
                <a:spcPct val="150000"/>
              </a:lnSpc>
            </a:pPr>
            <a:r>
              <a:rPr lang="en-IN" sz="1600" b="1" dirty="0">
                <a:solidFill>
                  <a:srgbClr val="003300"/>
                </a:solidFill>
                <a:latin typeface="Times New Roman" panose="02020603050405020304" pitchFamily="18" charset="0"/>
                <a:cs typeface="Times New Roman" panose="02020603050405020304" pitchFamily="18" charset="0"/>
              </a:rPr>
              <a:t>Step 3: Frame Differencing</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4: Add the 8 Frames</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5: Fill the Gaps Inside the Objects</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6: Convert to Binary</a:t>
            </a:r>
          </a:p>
          <a:p>
            <a:pPr algn="just">
              <a:lnSpc>
                <a:spcPct val="150000"/>
              </a:lnSpc>
            </a:pPr>
            <a:r>
              <a:rPr lang="en-US" sz="1600" b="1" dirty="0">
                <a:solidFill>
                  <a:srgbClr val="003300"/>
                </a:solidFill>
                <a:latin typeface="Times New Roman" panose="02020603050405020304" pitchFamily="18" charset="0"/>
                <a:cs typeface="Times New Roman" panose="02020603050405020304" pitchFamily="18" charset="0"/>
              </a:rPr>
              <a:t>Step 7: Remove Noise from the Resulting Image</a:t>
            </a:r>
          </a:p>
          <a:p>
            <a:pPr algn="just">
              <a:lnSpc>
                <a:spcPct val="150000"/>
              </a:lnSpc>
            </a:pPr>
            <a:endParaRPr lang="en-US" sz="1600" b="1"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535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37497-F829-7537-7133-7FFD66C6027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AEEBDF5-93F4-8E79-3188-BB7D8609D04C}"/>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562E4263-0A92-E10C-12BF-38FD65927594}"/>
              </a:ext>
            </a:extLst>
          </p:cNvPr>
          <p:cNvSpPr>
            <a:spLocks noGrp="1"/>
          </p:cNvSpPr>
          <p:nvPr>
            <p:ph type="sldNum" sz="quarter" idx="12"/>
          </p:nvPr>
        </p:nvSpPr>
        <p:spPr/>
        <p:txBody>
          <a:bodyPr/>
          <a:lstStyle/>
          <a:p>
            <a:fld id="{B6F15528-21DE-4FAA-801E-634DDDAF4B2B}" type="slidenum">
              <a:rPr lang="en-US" smtClean="0"/>
              <a:pPr/>
              <a:t>92</a:t>
            </a:fld>
            <a:endParaRPr lang="en-US"/>
          </a:p>
        </p:txBody>
      </p:sp>
      <p:sp>
        <p:nvSpPr>
          <p:cNvPr id="7" name="TextBox 6">
            <a:extLst>
              <a:ext uri="{FF2B5EF4-FFF2-40B4-BE49-F238E27FC236}">
                <a16:creationId xmlns:a16="http://schemas.microsoft.com/office/drawing/2014/main" id="{B3008DD4-BAEC-61EC-F8D8-DD5F3D04CBD5}"/>
              </a:ext>
            </a:extLst>
          </p:cNvPr>
          <p:cNvSpPr txBox="1"/>
          <p:nvPr/>
        </p:nvSpPr>
        <p:spPr>
          <a:xfrm>
            <a:off x="147736" y="607832"/>
            <a:ext cx="4572000" cy="1200329"/>
          </a:xfrm>
          <a:prstGeom prst="rect">
            <a:avLst/>
          </a:prstGeom>
          <a:noFill/>
        </p:spPr>
        <p:txBody>
          <a:bodyPr wrap="square">
            <a:spAutoFit/>
          </a:bodyPr>
          <a:lstStyle/>
          <a:p>
            <a:pPr algn="l"/>
            <a:r>
              <a:rPr lang="en-US" b="0" i="0" dirty="0" err="1">
                <a:solidFill>
                  <a:srgbClr val="111111"/>
                </a:solidFill>
                <a:effectLst/>
                <a:latin typeface="-apple-system"/>
              </a:rPr>
              <a:t>Unpooling</a:t>
            </a:r>
            <a:endParaRPr lang="en-US" b="0" i="0" dirty="0">
              <a:solidFill>
                <a:srgbClr val="111111"/>
              </a:solidFill>
              <a:effectLst/>
              <a:latin typeface="-apple-system"/>
            </a:endParaRPr>
          </a:p>
          <a:p>
            <a:pPr algn="l"/>
            <a:r>
              <a:rPr lang="en-US" b="0" i="0" dirty="0" err="1">
                <a:solidFill>
                  <a:srgbClr val="111111"/>
                </a:solidFill>
                <a:effectLst/>
                <a:latin typeface="-apple-system"/>
              </a:rPr>
              <a:t>Maxpooling</a:t>
            </a:r>
            <a:r>
              <a:rPr lang="en-US" b="0" i="0" dirty="0">
                <a:solidFill>
                  <a:srgbClr val="111111"/>
                </a:solidFill>
                <a:effectLst/>
                <a:latin typeface="-apple-system"/>
              </a:rPr>
              <a:t> is not invertible, but it can be approximated by recording the locations of maxima, preserving structure of the stimulus.</a:t>
            </a:r>
          </a:p>
        </p:txBody>
      </p:sp>
      <p:pic>
        <p:nvPicPr>
          <p:cNvPr id="8" name="Picture 7">
            <a:extLst>
              <a:ext uri="{FF2B5EF4-FFF2-40B4-BE49-F238E27FC236}">
                <a16:creationId xmlns:a16="http://schemas.microsoft.com/office/drawing/2014/main" id="{9FC41AAE-FD1C-6BB5-FA25-57B872425801}"/>
              </a:ext>
            </a:extLst>
          </p:cNvPr>
          <p:cNvPicPr>
            <a:picLocks noChangeAspect="1"/>
          </p:cNvPicPr>
          <p:nvPr/>
        </p:nvPicPr>
        <p:blipFill>
          <a:blip r:embed="rId2"/>
          <a:stretch>
            <a:fillRect/>
          </a:stretch>
        </p:blipFill>
        <p:spPr>
          <a:xfrm>
            <a:off x="152401" y="2243137"/>
            <a:ext cx="5719762" cy="3243263"/>
          </a:xfrm>
          <a:prstGeom prst="rect">
            <a:avLst/>
          </a:prstGeom>
        </p:spPr>
      </p:pic>
      <p:pic>
        <p:nvPicPr>
          <p:cNvPr id="5" name="Picture 4">
            <a:extLst>
              <a:ext uri="{FF2B5EF4-FFF2-40B4-BE49-F238E27FC236}">
                <a16:creationId xmlns:a16="http://schemas.microsoft.com/office/drawing/2014/main" id="{24BC4166-A3A1-0DCB-8F05-2C6C1BA6C7ED}"/>
              </a:ext>
            </a:extLst>
          </p:cNvPr>
          <p:cNvPicPr>
            <a:picLocks noChangeAspect="1"/>
          </p:cNvPicPr>
          <p:nvPr/>
        </p:nvPicPr>
        <p:blipFill>
          <a:blip r:embed="rId3"/>
          <a:stretch>
            <a:fillRect/>
          </a:stretch>
        </p:blipFill>
        <p:spPr>
          <a:xfrm>
            <a:off x="1364830" y="-152400"/>
            <a:ext cx="7779170" cy="804742"/>
          </a:xfrm>
          <a:prstGeom prst="rect">
            <a:avLst/>
          </a:prstGeom>
        </p:spPr>
      </p:pic>
      <p:pic>
        <p:nvPicPr>
          <p:cNvPr id="6" name="Picture 2" descr="E:\NIET\Project\xLogo11.png.pagespeed.ic.pydHLuCQEZ.png">
            <a:extLst>
              <a:ext uri="{FF2B5EF4-FFF2-40B4-BE49-F238E27FC236}">
                <a16:creationId xmlns:a16="http://schemas.microsoft.com/office/drawing/2014/main" id="{61FC4FF3-7A8D-C095-74A0-2E4BC7FA1A5E}"/>
              </a:ext>
            </a:extLst>
          </p:cNvPr>
          <p:cNvPicPr>
            <a:picLocks noChangeAspect="1" noChangeArrowheads="1"/>
          </p:cNvPicPr>
          <p:nvPr/>
        </p:nvPicPr>
        <p:blipFill>
          <a:blip r:embed="rId4"/>
          <a:srcRect/>
          <a:stretch>
            <a:fillRect/>
          </a:stretch>
        </p:blipFill>
        <p:spPr bwMode="auto">
          <a:xfrm>
            <a:off x="0" y="1"/>
            <a:ext cx="1447800" cy="652342"/>
          </a:xfrm>
          <a:prstGeom prst="rect">
            <a:avLst/>
          </a:prstGeom>
          <a:noFill/>
        </p:spPr>
      </p:pic>
    </p:spTree>
    <p:extLst>
      <p:ext uri="{BB962C8B-B14F-4D97-AF65-F5344CB8AC3E}">
        <p14:creationId xmlns:p14="http://schemas.microsoft.com/office/powerpoint/2010/main" val="170218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8FED-9683-E9FF-8B7E-9B2D25021F6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9555B92-AE63-4C28-9EC2-375B930E466F}"/>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9085B075-E724-1BA7-4B9F-AD31AE404B22}"/>
              </a:ext>
            </a:extLst>
          </p:cNvPr>
          <p:cNvSpPr>
            <a:spLocks noGrp="1"/>
          </p:cNvSpPr>
          <p:nvPr>
            <p:ph type="sldNum" sz="quarter" idx="12"/>
          </p:nvPr>
        </p:nvSpPr>
        <p:spPr/>
        <p:txBody>
          <a:bodyPr/>
          <a:lstStyle/>
          <a:p>
            <a:fld id="{B6F15528-21DE-4FAA-801E-634DDDAF4B2B}" type="slidenum">
              <a:rPr lang="en-US" smtClean="0"/>
              <a:pPr/>
              <a:t>93</a:t>
            </a:fld>
            <a:endParaRPr lang="en-US"/>
          </a:p>
        </p:txBody>
      </p:sp>
      <p:sp>
        <p:nvSpPr>
          <p:cNvPr id="5" name="Rectangle 1">
            <a:extLst>
              <a:ext uri="{FF2B5EF4-FFF2-40B4-BE49-F238E27FC236}">
                <a16:creationId xmlns:a16="http://schemas.microsoft.com/office/drawing/2014/main" id="{841E0F65-53B9-3CF5-AA0A-C35AD857A3DD}"/>
              </a:ext>
            </a:extLst>
          </p:cNvPr>
          <p:cNvSpPr>
            <a:spLocks noChangeArrowheads="1"/>
          </p:cNvSpPr>
          <p:nvPr/>
        </p:nvSpPr>
        <p:spPr bwMode="auto">
          <a:xfrm rot="10800000" flipV="1">
            <a:off x="152400" y="838200"/>
            <a:ext cx="8686800" cy="4897464"/>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111111"/>
                </a:solidFill>
                <a:effectLst/>
                <a:latin typeface="-apple-system"/>
              </a:rPr>
              <a:t>Rectification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111111"/>
                </a:solidFill>
                <a:effectLst/>
                <a:latin typeface="-apple-system"/>
              </a:rPr>
              <a:t>Unpooled</a:t>
            </a:r>
            <a:r>
              <a:rPr kumimoji="0" lang="en-US" altLang="en-US" sz="1200" b="0" i="0" u="none" strike="noStrike" cap="none" normalizeH="0" baseline="0" dirty="0">
                <a:ln>
                  <a:noFill/>
                </a:ln>
                <a:solidFill>
                  <a:srgbClr val="111111"/>
                </a:solidFill>
                <a:effectLst/>
                <a:latin typeface="-apple-system"/>
              </a:rPr>
              <a:t> feature reconstructions (that are always positive) go through </a:t>
            </a:r>
            <a:r>
              <a:rPr kumimoji="0" lang="en-US" altLang="en-US" sz="1200" b="0" i="0" u="none" strike="noStrike" cap="none" normalizeH="0" baseline="0" dirty="0" err="1">
                <a:ln>
                  <a:noFill/>
                </a:ln>
                <a:solidFill>
                  <a:srgbClr val="111111"/>
                </a:solidFill>
                <a:effectLst/>
                <a:latin typeface="-apple-system"/>
              </a:rPr>
              <a:t>ReLU</a:t>
            </a:r>
            <a:r>
              <a:rPr kumimoji="0" lang="en-US" altLang="en-US" sz="1200" b="0" i="0" u="none" strike="noStrike" cap="none" normalizeH="0" baseline="0" dirty="0">
                <a:ln>
                  <a:noFill/>
                </a:ln>
                <a:solidFill>
                  <a:srgbClr val="111111"/>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rgbClr val="11111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dirty="0">
              <a:solidFill>
                <a:srgbClr val="11111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rgbClr val="11111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111111"/>
                </a:solidFill>
                <a:effectLst/>
                <a:latin typeface="-apple-system"/>
              </a:rPr>
              <a:t>3. Filtering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rgbClr val="11111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11111"/>
                </a:solidFill>
                <a:effectLst/>
                <a:latin typeface="-apple-system"/>
              </a:rPr>
              <a:t>Conv layer uses defined filters to convolve output from the previous input. This could be simplified as: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Input @ Filter = 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11111"/>
                </a:solidFill>
                <a:effectLst/>
                <a:latin typeface="-apple-system"/>
              </a:rPr>
              <a:t>where @ is matrix multiplication.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11111"/>
                </a:solidFill>
                <a:effectLst/>
                <a:latin typeface="-apple-system"/>
              </a:rPr>
              <a:t>Therefore, </a:t>
            </a:r>
            <a:r>
              <a:rPr kumimoji="0" lang="en-US" altLang="en-US" sz="1200" b="0" i="0" u="none" strike="noStrike" cap="none" normalizeH="0" baseline="0" dirty="0" err="1">
                <a:ln>
                  <a:noFill/>
                </a:ln>
                <a:solidFill>
                  <a:srgbClr val="111111"/>
                </a:solidFill>
                <a:effectLst/>
                <a:latin typeface="-apple-system"/>
              </a:rPr>
              <a:t>deconvnet</a:t>
            </a:r>
            <a:r>
              <a:rPr kumimoji="0" lang="en-US" altLang="en-US" sz="1200" b="0" i="0" u="none" strike="noStrike" cap="none" normalizeH="0" baseline="0" dirty="0">
                <a:ln>
                  <a:noFill/>
                </a:ln>
                <a:solidFill>
                  <a:srgbClr val="111111"/>
                </a:solidFill>
                <a:effectLst/>
                <a:latin typeface="-apple-system"/>
              </a:rPr>
              <a:t> used the transposed versions of the same filters on the output from Rectification above (2. Rectification), which was simplified as: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11111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1111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11111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1111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Reconstructed Input = Output @ Transposed Filter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11111"/>
                </a:solidFill>
                <a:effectLst/>
                <a:latin typeface="-apple-system"/>
              </a:rPr>
              <a:t>With these three components of </a:t>
            </a:r>
            <a:r>
              <a:rPr kumimoji="0" lang="en-US" altLang="en-US" sz="1200" b="0" i="0" u="none" strike="noStrike" cap="none" normalizeH="0" baseline="0" dirty="0" err="1">
                <a:ln>
                  <a:noFill/>
                </a:ln>
                <a:solidFill>
                  <a:srgbClr val="111111"/>
                </a:solidFill>
                <a:effectLst/>
                <a:latin typeface="-apple-system"/>
              </a:rPr>
              <a:t>deconvnet</a:t>
            </a:r>
            <a:r>
              <a:rPr kumimoji="0" lang="en-US" altLang="en-US" sz="1200" b="0" i="0" u="none" strike="noStrike" cap="none" normalizeH="0" baseline="0" dirty="0">
                <a:ln>
                  <a:noFill/>
                </a:ln>
                <a:solidFill>
                  <a:srgbClr val="111111"/>
                </a:solidFill>
                <a:effectLst/>
                <a:latin typeface="-apple-system"/>
              </a:rPr>
              <a:t>, the authors were able to </a:t>
            </a:r>
            <a:r>
              <a:rPr kumimoji="0" lang="en-US" altLang="en-US" sz="1200" b="0" i="0" u="none" strike="noStrike" cap="none" normalizeH="0" baseline="0" dirty="0" err="1">
                <a:ln>
                  <a:noFill/>
                </a:ln>
                <a:solidFill>
                  <a:srgbClr val="111111"/>
                </a:solidFill>
                <a:effectLst/>
                <a:latin typeface="-apple-system"/>
              </a:rPr>
              <a:t>visualise</a:t>
            </a:r>
            <a:r>
              <a:rPr kumimoji="0" lang="en-US" altLang="en-US" sz="1200" b="0" i="0" u="none" strike="noStrike" cap="none" normalizeH="0" baseline="0" dirty="0">
                <a:ln>
                  <a:noFill/>
                </a:ln>
                <a:solidFill>
                  <a:srgbClr val="111111"/>
                </a:solidFill>
                <a:effectLst/>
                <a:latin typeface="-apple-system"/>
              </a:rPr>
              <a:t> all layers in </a:t>
            </a:r>
            <a:r>
              <a:rPr kumimoji="0" lang="en-US" altLang="en-US" sz="1200" b="0" i="0" u="none" strike="noStrike" cap="none" normalizeH="0" baseline="0" dirty="0" err="1">
                <a:ln>
                  <a:noFill/>
                </a:ln>
                <a:solidFill>
                  <a:srgbClr val="111111"/>
                </a:solidFill>
                <a:effectLst/>
                <a:latin typeface="-apple-system"/>
              </a:rPr>
              <a:t>AlexNet</a:t>
            </a:r>
            <a:r>
              <a:rPr kumimoji="0" lang="en-US" altLang="en-US" sz="1200" b="0" i="0" u="none" strike="noStrike" cap="none" normalizeH="0" baseline="0" dirty="0">
                <a:ln>
                  <a:noFill/>
                </a:ln>
                <a:solidFill>
                  <a:srgbClr val="111111"/>
                </a:solidFill>
                <a:effectLst/>
                <a:latin typeface="-apple-system"/>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63067CD-E5CF-8EBD-BEE7-4F09030CCE8A}"/>
              </a:ext>
            </a:extLst>
          </p:cNvPr>
          <p:cNvPicPr>
            <a:picLocks noChangeAspect="1"/>
          </p:cNvPicPr>
          <p:nvPr/>
        </p:nvPicPr>
        <p:blipFill>
          <a:blip r:embed="rId2"/>
          <a:stretch>
            <a:fillRect/>
          </a:stretch>
        </p:blipFill>
        <p:spPr>
          <a:xfrm>
            <a:off x="1517230" y="-33379"/>
            <a:ext cx="7779170" cy="804742"/>
          </a:xfrm>
          <a:prstGeom prst="rect">
            <a:avLst/>
          </a:prstGeom>
        </p:spPr>
      </p:pic>
      <p:pic>
        <p:nvPicPr>
          <p:cNvPr id="7" name="Picture 2" descr="E:\NIET\Project\xLogo11.png.pagespeed.ic.pydHLuCQEZ.png">
            <a:extLst>
              <a:ext uri="{FF2B5EF4-FFF2-40B4-BE49-F238E27FC236}">
                <a16:creationId xmlns:a16="http://schemas.microsoft.com/office/drawing/2014/main" id="{C6876B47-0E94-9E1E-AE5E-C34993C03E0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83417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74B2B3-C616-878A-3006-7E2DEA15F6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52D7E85-4EA3-C1DF-2382-D4D391BE6876}"/>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C8998EF1-FD24-914B-EF1B-B89D5F0CC230}"/>
              </a:ext>
            </a:extLst>
          </p:cNvPr>
          <p:cNvSpPr>
            <a:spLocks noGrp="1"/>
          </p:cNvSpPr>
          <p:nvPr>
            <p:ph type="sldNum" sz="quarter" idx="12"/>
          </p:nvPr>
        </p:nvSpPr>
        <p:spPr/>
        <p:txBody>
          <a:bodyPr/>
          <a:lstStyle/>
          <a:p>
            <a:fld id="{B6F15528-21DE-4FAA-801E-634DDDAF4B2B}" type="slidenum">
              <a:rPr lang="en-US" smtClean="0"/>
              <a:pPr/>
              <a:t>94</a:t>
            </a:fld>
            <a:endParaRPr lang="en-US"/>
          </a:p>
        </p:txBody>
      </p:sp>
      <p:sp>
        <p:nvSpPr>
          <p:cNvPr id="6" name="TextBox 5">
            <a:extLst>
              <a:ext uri="{FF2B5EF4-FFF2-40B4-BE49-F238E27FC236}">
                <a16:creationId xmlns:a16="http://schemas.microsoft.com/office/drawing/2014/main" id="{416BCC8B-EC02-6142-005F-56EEFE028F09}"/>
              </a:ext>
            </a:extLst>
          </p:cNvPr>
          <p:cNvSpPr txBox="1"/>
          <p:nvPr/>
        </p:nvSpPr>
        <p:spPr>
          <a:xfrm>
            <a:off x="152400" y="1720840"/>
            <a:ext cx="8686800" cy="5078313"/>
          </a:xfrm>
          <a:prstGeom prst="rect">
            <a:avLst/>
          </a:prstGeom>
          <a:noFill/>
        </p:spPr>
        <p:txBody>
          <a:bodyPr wrap="square">
            <a:spAutoFit/>
          </a:bodyPr>
          <a:lstStyle/>
          <a:p>
            <a:r>
              <a:rPr lang="en-US" dirty="0"/>
              <a:t>First layer filters were changed their size from 11 * 11 to 7 * 7 and its stride became 2 instead of 4.</a:t>
            </a:r>
          </a:p>
          <a:p>
            <a:endParaRPr lang="en-US" dirty="0"/>
          </a:p>
          <a:p>
            <a:endParaRPr lang="en-US" dirty="0"/>
          </a:p>
          <a:p>
            <a:endParaRPr lang="en-US" dirty="0"/>
          </a:p>
          <a:p>
            <a:endParaRPr lang="en-US" dirty="0"/>
          </a:p>
          <a:p>
            <a:endParaRPr lang="en-US" dirty="0"/>
          </a:p>
          <a:p>
            <a:r>
              <a:rPr lang="en-US" dirty="0"/>
              <a:t>Dense connections were used on layer 3, 4, and 5 from </a:t>
            </a:r>
            <a:r>
              <a:rPr lang="en-US" dirty="0" err="1"/>
              <a:t>AlexNet</a:t>
            </a:r>
            <a:r>
              <a:rPr lang="en-US" dirty="0"/>
              <a:t> because </a:t>
            </a:r>
            <a:r>
              <a:rPr lang="en-US" dirty="0" err="1"/>
              <a:t>ZFNet</a:t>
            </a:r>
            <a:r>
              <a:rPr lang="en-US" dirty="0"/>
              <a:t> was trained on a single GTX580 GPU.</a:t>
            </a:r>
          </a:p>
          <a:p>
            <a:endParaRPr lang="en-US" dirty="0"/>
          </a:p>
          <a:p>
            <a:endParaRPr lang="en-US" dirty="0"/>
          </a:p>
          <a:p>
            <a:endParaRPr lang="en-US" dirty="0"/>
          </a:p>
          <a:p>
            <a:endParaRPr lang="en-US" dirty="0"/>
          </a:p>
          <a:p>
            <a:endParaRPr lang="en-US" dirty="0"/>
          </a:p>
          <a:p>
            <a:endParaRPr lang="en-US" dirty="0"/>
          </a:p>
          <a:p>
            <a:r>
              <a:rPr lang="en-US" dirty="0"/>
              <a:t>After </a:t>
            </a:r>
            <a:r>
              <a:rPr lang="en-US" dirty="0" err="1"/>
              <a:t>visualising</a:t>
            </a:r>
            <a:r>
              <a:rPr lang="en-US" dirty="0"/>
              <a:t> the first layer filters, the authors </a:t>
            </a:r>
            <a:r>
              <a:rPr lang="en-US" dirty="0" err="1"/>
              <a:t>realised</a:t>
            </a:r>
            <a:r>
              <a:rPr lang="en-US" dirty="0"/>
              <a:t> that a few of the layer filters dominated so they </a:t>
            </a:r>
            <a:r>
              <a:rPr lang="en-US" dirty="0" err="1"/>
              <a:t>renormlise</a:t>
            </a:r>
            <a:r>
              <a:rPr lang="en-US" dirty="0"/>
              <a:t> each filter in the conv layers where the root mean square value exceeds a fixed radius of 1/10 to the current fixed radius.</a:t>
            </a:r>
            <a:endParaRPr lang="en-IN" dirty="0"/>
          </a:p>
        </p:txBody>
      </p:sp>
      <p:sp>
        <p:nvSpPr>
          <p:cNvPr id="8" name="TextBox 7">
            <a:extLst>
              <a:ext uri="{FF2B5EF4-FFF2-40B4-BE49-F238E27FC236}">
                <a16:creationId xmlns:a16="http://schemas.microsoft.com/office/drawing/2014/main" id="{C60C6B97-6587-9247-93F6-D6D38E48E231}"/>
              </a:ext>
            </a:extLst>
          </p:cNvPr>
          <p:cNvSpPr txBox="1"/>
          <p:nvPr/>
        </p:nvSpPr>
        <p:spPr>
          <a:xfrm>
            <a:off x="742950" y="685800"/>
            <a:ext cx="4572000" cy="369332"/>
          </a:xfrm>
          <a:prstGeom prst="rect">
            <a:avLst/>
          </a:prstGeom>
          <a:noFill/>
        </p:spPr>
        <p:txBody>
          <a:bodyPr wrap="square">
            <a:spAutoFit/>
          </a:bodyPr>
          <a:lstStyle/>
          <a:p>
            <a:r>
              <a:rPr lang="en-IN" dirty="0"/>
              <a:t>main changes to </a:t>
            </a:r>
            <a:r>
              <a:rPr lang="en-IN" dirty="0" err="1"/>
              <a:t>AlexNet</a:t>
            </a:r>
            <a:r>
              <a:rPr lang="en-IN" dirty="0"/>
              <a:t>?</a:t>
            </a:r>
          </a:p>
        </p:txBody>
      </p:sp>
      <p:pic>
        <p:nvPicPr>
          <p:cNvPr id="7" name="Picture 2" descr="E:\NIET\Project\xLogo11.png.pagespeed.ic.pydHLuCQEZ.png">
            <a:extLst>
              <a:ext uri="{FF2B5EF4-FFF2-40B4-BE49-F238E27FC236}">
                <a16:creationId xmlns:a16="http://schemas.microsoft.com/office/drawing/2014/main" id="{EB76D126-F2F6-97AA-DD94-05E06950B6F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B69994A8-126D-CB5B-2B76-26180B54110D}"/>
              </a:ext>
            </a:extLst>
          </p:cNvPr>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err="1">
                <a:latin typeface="Times New Roman" panose="02020603050405020304" pitchFamily="18" charset="0"/>
                <a:cs typeface="Times New Roman" panose="02020603050405020304" pitchFamily="18" charset="0"/>
              </a:rPr>
              <a:t>AlexNet</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968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C2C84-7EC8-9410-D0E9-C40960C1E01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E340DF0-AEAF-D56E-ED48-4F3B404389E6}"/>
              </a:ext>
            </a:extLst>
          </p:cNvPr>
          <p:cNvSpPr>
            <a:spLocks noGrp="1"/>
          </p:cNvSpPr>
          <p:nvPr>
            <p:ph type="ftr" sz="quarter" idx="11"/>
          </p:nvPr>
        </p:nvSpPr>
        <p:spPr/>
        <p:txBody>
          <a:bodyPr/>
          <a:lstStyle/>
          <a:p>
            <a:r>
              <a:rPr lang="it-IT"/>
              <a:t>Dr Preeti Gera            COMPUTER VISION  UNIT- IV</a:t>
            </a:r>
            <a:endParaRPr lang="en-US" dirty="0"/>
          </a:p>
        </p:txBody>
      </p:sp>
      <p:sp>
        <p:nvSpPr>
          <p:cNvPr id="4" name="Slide Number Placeholder 3">
            <a:extLst>
              <a:ext uri="{FF2B5EF4-FFF2-40B4-BE49-F238E27FC236}">
                <a16:creationId xmlns:a16="http://schemas.microsoft.com/office/drawing/2014/main" id="{ED46F537-E5C9-2B7B-E284-49E18031CE54}"/>
              </a:ext>
            </a:extLst>
          </p:cNvPr>
          <p:cNvSpPr>
            <a:spLocks noGrp="1"/>
          </p:cNvSpPr>
          <p:nvPr>
            <p:ph type="sldNum" sz="quarter" idx="12"/>
          </p:nvPr>
        </p:nvSpPr>
        <p:spPr/>
        <p:txBody>
          <a:bodyPr/>
          <a:lstStyle/>
          <a:p>
            <a:fld id="{B6F15528-21DE-4FAA-801E-634DDDAF4B2B}" type="slidenum">
              <a:rPr lang="en-US" smtClean="0"/>
              <a:pPr/>
              <a:t>95</a:t>
            </a:fld>
            <a:endParaRPr lang="en-US"/>
          </a:p>
        </p:txBody>
      </p:sp>
      <p:pic>
        <p:nvPicPr>
          <p:cNvPr id="5" name="Picture 4">
            <a:extLst>
              <a:ext uri="{FF2B5EF4-FFF2-40B4-BE49-F238E27FC236}">
                <a16:creationId xmlns:a16="http://schemas.microsoft.com/office/drawing/2014/main" id="{65D90C34-2062-78C4-2F5E-FF018D0AD2B8}"/>
              </a:ext>
            </a:extLst>
          </p:cNvPr>
          <p:cNvPicPr>
            <a:picLocks noChangeAspect="1"/>
          </p:cNvPicPr>
          <p:nvPr/>
        </p:nvPicPr>
        <p:blipFill>
          <a:blip r:embed="rId2"/>
          <a:stretch>
            <a:fillRect/>
          </a:stretch>
        </p:blipFill>
        <p:spPr>
          <a:xfrm>
            <a:off x="152400" y="57150"/>
            <a:ext cx="8839199" cy="6743700"/>
          </a:xfrm>
          <a:prstGeom prst="rect">
            <a:avLst/>
          </a:prstGeom>
        </p:spPr>
      </p:pic>
    </p:spTree>
    <p:extLst>
      <p:ext uri="{BB962C8B-B14F-4D97-AF65-F5344CB8AC3E}">
        <p14:creationId xmlns:p14="http://schemas.microsoft.com/office/powerpoint/2010/main" val="11974221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Retrieval of Images Based on Their Contents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5" name="Rectangle 4"/>
          <p:cNvSpPr/>
          <p:nvPr/>
        </p:nvSpPr>
        <p:spPr>
          <a:xfrm>
            <a:off x="266700" y="1143000"/>
            <a:ext cx="8610600" cy="1200329"/>
          </a:xfrm>
          <a:prstGeom prst="rect">
            <a:avLst/>
          </a:prstGeom>
        </p:spPr>
        <p:txBody>
          <a:bodyPr wrap="square">
            <a:spAutoFit/>
          </a:bodyPr>
          <a:lstStyle/>
          <a:p>
            <a:pPr algn="just"/>
            <a:r>
              <a:rPr lang="en-US" dirty="0">
                <a:solidFill>
                  <a:srgbClr val="003300"/>
                </a:solidFill>
                <a:latin typeface="Times New Roman" panose="02020603050405020304" pitchFamily="18" charset="0"/>
                <a:cs typeface="Times New Roman" panose="02020603050405020304" pitchFamily="18" charset="0"/>
              </a:rPr>
              <a:t>The retrieval of images based on their content is known as content-based image retrieval (CBIR). CBIR aims to find images that are visually similar or relevant to a given query image, without relying on textual metadata or annotations. It relies on the visual features extracted from the images themselves to perform the search.</a:t>
            </a:r>
            <a:endParaRPr lang="en-IN" dirty="0">
              <a:solidFill>
                <a:srgbClr val="003300"/>
              </a:solidFill>
              <a:latin typeface="Times New Roman" panose="02020603050405020304" pitchFamily="18" charset="0"/>
              <a:cs typeface="Times New Roman" panose="02020603050405020304" pitchFamily="18" charset="0"/>
            </a:endParaRPr>
          </a:p>
        </p:txBody>
      </p:sp>
      <p:pic>
        <p:nvPicPr>
          <p:cNvPr id="6146" name="Picture 2" descr="How CBIR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602" y="2423137"/>
            <a:ext cx="6760796" cy="20293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ext-Based Image Retrieval (TB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502834"/>
            <a:ext cx="7604125" cy="186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97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Retrieval of Images Based on Their Contents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Rectangle 7"/>
          <p:cNvSpPr/>
          <p:nvPr/>
        </p:nvSpPr>
        <p:spPr>
          <a:xfrm>
            <a:off x="0" y="853970"/>
            <a:ext cx="9067800" cy="5355312"/>
          </a:xfrm>
          <a:prstGeom prst="rect">
            <a:avLst/>
          </a:prstGeom>
        </p:spPr>
        <p:txBody>
          <a:bodyPr wrap="square">
            <a:spAutoFit/>
          </a:bodyPr>
          <a:lstStyle/>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Feature Extraction: </a:t>
            </a:r>
            <a:r>
              <a:rPr lang="en-US" dirty="0">
                <a:solidFill>
                  <a:srgbClr val="003300"/>
                </a:solidFill>
                <a:latin typeface="Times New Roman" panose="02020603050405020304" pitchFamily="18" charset="0"/>
                <a:cs typeface="Times New Roman" panose="02020603050405020304" pitchFamily="18" charset="0"/>
              </a:rPr>
              <a:t>The first step is to extract meaningful features from the images. Various low-level and high-level visual features can be used, such as color histograms, texture descriptors, shape descriptors, deep learning features (e.g., features from convolutional neural networks), or a combination of these. The choice of features depends on the specific requirements and characteristics of the image dataset.</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Feature Representation: </a:t>
            </a:r>
            <a:r>
              <a:rPr lang="en-US" dirty="0">
                <a:solidFill>
                  <a:srgbClr val="003300"/>
                </a:solidFill>
                <a:latin typeface="Times New Roman" panose="02020603050405020304" pitchFamily="18" charset="0"/>
                <a:cs typeface="Times New Roman" panose="02020603050405020304" pitchFamily="18" charset="0"/>
              </a:rPr>
              <a:t>The extracted features are then typically transformed into a suitable representation for efficient indexing and retrieval. This can involve techniques like vector quantization, dimensionality reduction (e.g., using techniques like Principal Component Analysis or t-SNE), or feature aggregation.</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Indexing: </a:t>
            </a:r>
            <a:r>
              <a:rPr lang="en-US" dirty="0">
                <a:solidFill>
                  <a:srgbClr val="003300"/>
                </a:solidFill>
                <a:latin typeface="Times New Roman" panose="02020603050405020304" pitchFamily="18" charset="0"/>
                <a:cs typeface="Times New Roman" panose="02020603050405020304" pitchFamily="18" charset="0"/>
              </a:rPr>
              <a:t>The transformed feature representations are organized in a way that enables fast search and retrieval. Indexing structures like inverted files, k-d trees, or hash-based methods are commonly used to efficiently index the feature data.</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Similarity Measurement: </a:t>
            </a:r>
            <a:r>
              <a:rPr lang="en-US" dirty="0">
                <a:solidFill>
                  <a:srgbClr val="003300"/>
                </a:solidFill>
                <a:latin typeface="Times New Roman" panose="02020603050405020304" pitchFamily="18" charset="0"/>
                <a:cs typeface="Times New Roman" panose="02020603050405020304" pitchFamily="18" charset="0"/>
              </a:rPr>
              <a:t>When a query image is provided, its features are extracted and compared to the features in the indexed database. Various similarity or distance measures, such as Euclidean distance, cosine similarity, or the </a:t>
            </a:r>
            <a:r>
              <a:rPr lang="en-US" dirty="0" err="1">
                <a:solidFill>
                  <a:srgbClr val="003300"/>
                </a:solidFill>
                <a:latin typeface="Times New Roman" panose="02020603050405020304" pitchFamily="18" charset="0"/>
                <a:cs typeface="Times New Roman" panose="02020603050405020304" pitchFamily="18" charset="0"/>
              </a:rPr>
              <a:t>Jaccard</a:t>
            </a:r>
            <a:r>
              <a:rPr lang="en-US" dirty="0">
                <a:solidFill>
                  <a:srgbClr val="003300"/>
                </a:solidFill>
                <a:latin typeface="Times New Roman" panose="02020603050405020304" pitchFamily="18" charset="0"/>
                <a:cs typeface="Times New Roman" panose="02020603050405020304" pitchFamily="18" charset="0"/>
              </a:rPr>
              <a:t> index, can be used to quantify the similarity between the query features and the features of the indexed images.</a:t>
            </a:r>
          </a:p>
          <a:p>
            <a:pPr algn="just">
              <a:buFont typeface="+mj-lt"/>
              <a:buAutoNum type="arabicPeriod"/>
            </a:pPr>
            <a:r>
              <a:rPr lang="en-US" b="1" u="sng" dirty="0">
                <a:solidFill>
                  <a:srgbClr val="003300"/>
                </a:solidFill>
                <a:latin typeface="Times New Roman" panose="02020603050405020304" pitchFamily="18" charset="0"/>
                <a:cs typeface="Times New Roman" panose="02020603050405020304" pitchFamily="18" charset="0"/>
              </a:rPr>
              <a:t>Ranking and Retrieval: </a:t>
            </a:r>
            <a:r>
              <a:rPr lang="en-US" dirty="0">
                <a:solidFill>
                  <a:srgbClr val="003300"/>
                </a:solidFill>
                <a:latin typeface="Times New Roman" panose="02020603050405020304" pitchFamily="18" charset="0"/>
                <a:cs typeface="Times New Roman" panose="02020603050405020304" pitchFamily="18" charset="0"/>
              </a:rPr>
              <a:t>Based on the similarity measurements, the indexed images are ranked in descending order of relevance to the query. The most similar images are returned as the retrieval results.</a:t>
            </a:r>
            <a:endParaRPr lang="en-US"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389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Retrieval of Images Based on Their Contents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70" name="Picture 2" descr="CBIR using DC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125487"/>
            <a:ext cx="8610600" cy="32308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817163"/>
            <a:ext cx="9144000" cy="2308324"/>
          </a:xfrm>
          <a:prstGeom prst="rect">
            <a:avLst/>
          </a:prstGeom>
        </p:spPr>
        <p:txBody>
          <a:bodyPr wrap="square">
            <a:spAutoFit/>
          </a:bodyPr>
          <a:lstStyle/>
          <a:p>
            <a:r>
              <a:rPr lang="en-US" dirty="0">
                <a:solidFill>
                  <a:srgbClr val="003300"/>
                </a:solidFill>
                <a:latin typeface="Times New Roman" panose="02020603050405020304" pitchFamily="18" charset="0"/>
                <a:cs typeface="Times New Roman" panose="02020603050405020304" pitchFamily="18" charset="0"/>
              </a:rPr>
              <a:t>Recently, state-of-the-art CBIR systems have started using machine-learning methods such as </a:t>
            </a:r>
            <a:r>
              <a:rPr lang="en-US" dirty="0">
                <a:solidFill>
                  <a:srgbClr val="003300"/>
                </a:solidFill>
                <a:latin typeface="Times New Roman" panose="02020603050405020304" pitchFamily="18" charset="0"/>
                <a:cs typeface="Times New Roman" panose="02020603050405020304" pitchFamily="18" charset="0"/>
                <a:hlinkClick r:id="rId4"/>
              </a:rPr>
              <a:t>deep-learning algorithms</a:t>
            </a:r>
            <a:r>
              <a:rPr lang="en-US" dirty="0">
                <a:solidFill>
                  <a:srgbClr val="003300"/>
                </a:solidFill>
                <a:latin typeface="Times New Roman" panose="02020603050405020304" pitchFamily="18" charset="0"/>
                <a:cs typeface="Times New Roman" panose="02020603050405020304" pitchFamily="18" charset="0"/>
              </a:rPr>
              <a:t>. They can perform feature extraction far better than traditional methods.</a:t>
            </a:r>
          </a:p>
          <a:p>
            <a:r>
              <a:rPr lang="en-US" dirty="0">
                <a:solidFill>
                  <a:srgbClr val="003300"/>
                </a:solidFill>
                <a:latin typeface="Times New Roman" panose="02020603050405020304" pitchFamily="18" charset="0"/>
                <a:cs typeface="Times New Roman" panose="02020603050405020304" pitchFamily="18" charset="0"/>
              </a:rPr>
              <a:t>Usually, a </a:t>
            </a:r>
            <a:r>
              <a:rPr lang="en-US" dirty="0">
                <a:solidFill>
                  <a:srgbClr val="003300"/>
                </a:solidFill>
                <a:latin typeface="Times New Roman" panose="02020603050405020304" pitchFamily="18" charset="0"/>
                <a:cs typeface="Times New Roman" panose="02020603050405020304" pitchFamily="18" charset="0"/>
                <a:hlinkClick r:id="rId5"/>
              </a:rPr>
              <a:t>Deep Convolutional Neural Network (DCNN)</a:t>
            </a:r>
            <a:r>
              <a:rPr lang="en-US" dirty="0">
                <a:solidFill>
                  <a:srgbClr val="003300"/>
                </a:solidFill>
                <a:latin typeface="Times New Roman" panose="02020603050405020304" pitchFamily="18" charset="0"/>
                <a:cs typeface="Times New Roman" panose="02020603050405020304" pitchFamily="18" charset="0"/>
              </a:rPr>
              <a:t> is trained using available data. Its job is to extract features from images. So, </a:t>
            </a:r>
            <a:r>
              <a:rPr lang="en-US" b="1" dirty="0">
                <a:solidFill>
                  <a:srgbClr val="003300"/>
                </a:solidFill>
                <a:latin typeface="Times New Roman" panose="02020603050405020304" pitchFamily="18" charset="0"/>
                <a:cs typeface="Times New Roman" panose="02020603050405020304" pitchFamily="18" charset="0"/>
              </a:rPr>
              <a:t>when a user sends the query image to the database system, DCNN extracts its features.</a:t>
            </a:r>
            <a:r>
              <a:rPr lang="en-US" dirty="0">
                <a:solidFill>
                  <a:srgbClr val="003300"/>
                </a:solidFill>
                <a:latin typeface="Times New Roman" panose="02020603050405020304" pitchFamily="18" charset="0"/>
                <a:cs typeface="Times New Roman" panose="02020603050405020304" pitchFamily="18" charset="0"/>
              </a:rPr>
              <a:t> Then, the query-image features are compared to those of the database images. In that step, the database system finds the most similar images using similarity measures and returns them to the user:</a:t>
            </a:r>
            <a:endParaRPr lang="en-US" b="0" i="0" dirty="0">
              <a:solidFill>
                <a:srgbClr val="0033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0410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Dr Preeti Gera            COMPUTER VISION  UNIT- IV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
        <p:nvSpPr>
          <p:cNvPr id="6" name="Title 1"/>
          <p:cNvSpPr txBox="1">
            <a:spLocks/>
          </p:cNvSpPr>
          <p:nvPr/>
        </p:nvSpPr>
        <p:spPr>
          <a:xfrm>
            <a:off x="1371600" y="0"/>
            <a:ext cx="7772400" cy="685799"/>
          </a:xfrm>
          <a:prstGeom prst="rect">
            <a:avLst/>
          </a:prstGeom>
          <a:solidFill>
            <a:schemeClr val="accent2">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GB" sz="2400" b="1" dirty="0">
                <a:latin typeface="Times New Roman" panose="02020603050405020304" pitchFamily="18" charset="0"/>
                <a:cs typeface="Times New Roman" panose="02020603050405020304" pitchFamily="18" charset="0"/>
              </a:rPr>
              <a:t>Convolutional Neural Networks</a:t>
            </a:r>
            <a:endParaRPr lang="en-IN" sz="2200" b="1" dirty="0">
              <a:latin typeface="Times New Roman" panose="02020603050405020304" pitchFamily="18" charset="0"/>
              <a:cs typeface="Times New Roman" panose="02020603050405020304" pitchFamily="18" charset="0"/>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90065298"/>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00B0F0"/>
      </a:accent1>
      <a:accent2>
        <a:srgbClr val="00B0F0"/>
      </a:accent2>
      <a:accent3>
        <a:srgbClr val="00B0F0"/>
      </a:accent3>
      <a:accent4>
        <a:srgbClr val="00B0F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1063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3040</TotalTime>
  <Words>9048</Words>
  <Application>Microsoft Office PowerPoint</Application>
  <PresentationFormat>On-screen Show (4:3)</PresentationFormat>
  <Paragraphs>1279</Paragraphs>
  <Slides>123</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123</vt:i4>
      </vt:variant>
    </vt:vector>
  </HeadingPairs>
  <TitlesOfParts>
    <vt:vector size="138" baseType="lpstr">
      <vt:lpstr>Yu Gothic UI</vt:lpstr>
      <vt:lpstr>-apple-system</vt:lpstr>
      <vt:lpstr>Arial</vt:lpstr>
      <vt:lpstr>Arial MT</vt:lpstr>
      <vt:lpstr>Calibri</vt:lpstr>
      <vt:lpstr>Calibri Light</vt:lpstr>
      <vt:lpstr>Consolas</vt:lpstr>
      <vt:lpstr>IBM Plex Sans</vt:lpstr>
      <vt:lpstr>inherit</vt:lpstr>
      <vt:lpstr>Lato</vt:lpstr>
      <vt:lpstr>Times New Roman</vt:lpstr>
      <vt:lpstr>Verdana</vt:lpstr>
      <vt:lpstr>Wingdings</vt:lpstr>
      <vt:lpstr>Office Theme</vt:lpstr>
      <vt:lpstr>1_Office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vt:lpstr>
      <vt:lpstr>Supervised Learning</vt:lpstr>
      <vt:lpstr>Supervised Learning</vt:lpstr>
      <vt:lpstr>Unsupervised Learning</vt:lpstr>
      <vt:lpstr>Unsupervised Learning</vt:lpstr>
      <vt:lpstr>Unsupervised Learning</vt:lpstr>
      <vt:lpstr>Supervised vs Unsupervised Learning</vt:lpstr>
      <vt:lpstr>Generative Models</vt:lpstr>
      <vt:lpstr>Generative Models</vt:lpstr>
      <vt:lpstr>Why Generative Model?</vt:lpstr>
      <vt:lpstr>Why Generative Model?</vt:lpstr>
      <vt:lpstr>Taxonomy of Generative Models</vt:lpstr>
      <vt:lpstr>Fully visible belief network</vt:lpstr>
      <vt:lpstr>Fully visible belief network</vt:lpstr>
      <vt:lpstr>PowerPoint Presentation</vt:lpstr>
      <vt:lpstr>PowerPoint Presentation</vt:lpstr>
      <vt:lpstr>PowerPoint Presentation</vt:lpstr>
      <vt:lpstr>PixelRNN [van der oord et al.2016]</vt:lpstr>
      <vt:lpstr>PixelCNN</vt:lpstr>
      <vt:lpstr>PixelCNN vs PixelRNN</vt:lpstr>
      <vt:lpstr>Taxonomy of Generative Models</vt:lpstr>
      <vt:lpstr>Autoencoders</vt:lpstr>
      <vt:lpstr>Autoencoders</vt:lpstr>
      <vt:lpstr>Denoised Autoencoder</vt:lpstr>
      <vt:lpstr>Autoencoder Application</vt:lpstr>
      <vt:lpstr>Variational Autoencoders (VAE)</vt:lpstr>
      <vt:lpstr>Variational Autoencoders (VAE)</vt:lpstr>
      <vt:lpstr>Variational Autoencoders (VAE)</vt:lpstr>
      <vt:lpstr>Variational Autoencoders (VAE)</vt:lpstr>
      <vt:lpstr>Taxonomy of Generative Models</vt:lpstr>
      <vt:lpstr>Generative Adversarial Networks (Goodfellow et al., 2014)</vt:lpstr>
      <vt:lpstr>Generative Adversarial Networks (Goodfellow et al., 2014)</vt:lpstr>
      <vt:lpstr>Generative Adversarial Networks (Goodfellow et al., 2014)</vt:lpstr>
      <vt:lpstr>Generative Adversarial Networks (Goodfellow et al., 2014)</vt:lpstr>
      <vt:lpstr>Conditional GANs (CGAN) (Mirza et al., 2014)</vt:lpstr>
      <vt:lpstr>Conditional GANs (CGAN) (Mirza et al., 2014)</vt:lpstr>
      <vt:lpstr>Conditional GANs (CGAN) (Mirza et al., 2014)</vt:lpstr>
      <vt:lpstr>Conditional GANs (CGAN) (Mirza et al., 2014)</vt:lpstr>
      <vt:lpstr>Limitations of GANs</vt:lpstr>
      <vt:lpstr>Evaluation metrics</vt:lpstr>
      <vt:lpstr>Evaluation metrics</vt:lpstr>
      <vt:lpstr>Evaluation metrics</vt:lpstr>
      <vt:lpstr>Evaluation metrics</vt:lpstr>
      <vt:lpstr>Evaluation metrics</vt:lpstr>
      <vt:lpstr>Practical scenario</vt:lpstr>
      <vt:lpstr>Practical scenario</vt:lpstr>
      <vt:lpstr>Practical scenario</vt:lpstr>
      <vt:lpstr>Practical scenario</vt:lpstr>
      <vt:lpstr>Practical scenario</vt:lpstr>
      <vt:lpstr>Practical scenario</vt:lpstr>
      <vt:lpstr>Practical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Shweta</dc:creator>
  <cp:lastModifiedBy>Dr. Preeti Gera</cp:lastModifiedBy>
  <cp:revision>128</cp:revision>
  <dcterms:created xsi:type="dcterms:W3CDTF">2006-08-16T00:00:00Z</dcterms:created>
  <dcterms:modified xsi:type="dcterms:W3CDTF">2024-08-29T11:14:38Z</dcterms:modified>
</cp:coreProperties>
</file>